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6" r:id="rId4"/>
    <p:sldId id="267" r:id="rId5"/>
    <p:sldId id="268" r:id="rId6"/>
    <p:sldId id="269" r:id="rId7"/>
    <p:sldId id="270" r:id="rId8"/>
    <p:sldId id="271" r:id="rId9"/>
    <p:sldId id="259" r:id="rId10"/>
    <p:sldId id="265" r:id="rId11"/>
    <p:sldId id="260" r:id="rId12"/>
    <p:sldId id="273" r:id="rId13"/>
    <p:sldId id="27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8EC5A2-C9F9-418F-A74D-A40B15F13325}" type="datetimeFigureOut">
              <a:rPr lang="ru-RU" smtClean="0"/>
              <a:pPr/>
              <a:t>26.02.2025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C0351D-6374-45A7-920C-AA8703C0EEE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EC5A2-C9F9-418F-A74D-A40B15F13325}" type="datetimeFigureOut">
              <a:rPr lang="ru-RU" smtClean="0"/>
              <a:pPr/>
              <a:t>26.02.2025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0351D-6374-45A7-920C-AA8703C0EE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9E%D1%80%D0%B5%D0%BD%D0%B1%D1%83%D1%80%D0%B3%D1%81%D0%BA%D0%BE%D0%B5_%D0%B2%D1%8B%D1%81%D1%88%D0%B5%D0%B5_%D0%B7%D0%B5%D0%BD%D0%B8%D1%82%D0%BD%D0%BE%D0%B5_%D1%80%D0%B0%D0%BA%D0%B5%D1%82%D0%BD%D0%BE%D0%B5_%D1%83%D1%87%D0%B8%D0%BB%D0%B8%D1%89%D0%B5_(%D0%B2%D0%BE%D0%B5%D0%BD%D0%BD%D1%8B%D0%B9_%D0%B8%D0%BD%D1%81%D1%82%D0%B8%D1%82%D1%83%D1%8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d.multiurok.ru/html/2021/06/02/s_60b72bdfd53e4/1698175_1.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Памятник братьям Газдановым"/>
          <p:cNvPicPr>
            <a:picLocks noChangeAspect="1" noChangeArrowheads="1"/>
          </p:cNvPicPr>
          <p:nvPr/>
        </p:nvPicPr>
        <p:blipFill>
          <a:blip r:embed="rId2" cstate="print"/>
          <a:srcRect/>
          <a:stretch>
            <a:fillRect/>
          </a:stretch>
        </p:blipFill>
        <p:spPr bwMode="auto">
          <a:xfrm>
            <a:off x="323528" y="1196752"/>
            <a:ext cx="2592288" cy="3168352"/>
          </a:xfrm>
          <a:prstGeom prst="rect">
            <a:avLst/>
          </a:prstGeom>
          <a:noFill/>
        </p:spPr>
      </p:pic>
      <p:sp>
        <p:nvSpPr>
          <p:cNvPr id="6" name="Прямоугольник 5"/>
          <p:cNvSpPr/>
          <p:nvPr/>
        </p:nvSpPr>
        <p:spPr>
          <a:xfrm>
            <a:off x="179512" y="5589241"/>
            <a:ext cx="4464496" cy="923330"/>
          </a:xfrm>
          <a:prstGeom prst="rect">
            <a:avLst/>
          </a:prstGeom>
        </p:spPr>
        <p:txBody>
          <a:bodyPr wrap="square">
            <a:spAutoFit/>
          </a:bodyPr>
          <a:lstStyle/>
          <a:p>
            <a:endParaRPr lang="ru-RU" dirty="0" smtClean="0"/>
          </a:p>
          <a:p>
            <a:endParaRPr lang="ru-RU" dirty="0" smtClean="0"/>
          </a:p>
          <a:p>
            <a:endParaRPr lang="ru-RU" dirty="0" smtClean="0"/>
          </a:p>
        </p:txBody>
      </p:sp>
      <p:pic>
        <p:nvPicPr>
          <p:cNvPr id="4098" name="Picture 2" descr="Picture background"/>
          <p:cNvPicPr>
            <a:picLocks noChangeAspect="1" noChangeArrowheads="1"/>
          </p:cNvPicPr>
          <p:nvPr/>
        </p:nvPicPr>
        <p:blipFill>
          <a:blip r:embed="rId3" cstate="print"/>
          <a:srcRect/>
          <a:stretch>
            <a:fillRect/>
          </a:stretch>
        </p:blipFill>
        <p:spPr bwMode="auto">
          <a:xfrm>
            <a:off x="6228184" y="1052737"/>
            <a:ext cx="2699792" cy="2880320"/>
          </a:xfrm>
          <a:prstGeom prst="rect">
            <a:avLst/>
          </a:prstGeom>
          <a:noFill/>
        </p:spPr>
      </p:pic>
      <p:sp>
        <p:nvSpPr>
          <p:cNvPr id="410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6" name="Picture 10" descr="Picture background"/>
          <p:cNvPicPr>
            <a:picLocks noChangeAspect="1" noChangeArrowheads="1"/>
          </p:cNvPicPr>
          <p:nvPr/>
        </p:nvPicPr>
        <p:blipFill>
          <a:blip r:embed="rId4" cstate="print"/>
          <a:srcRect/>
          <a:stretch>
            <a:fillRect/>
          </a:stretch>
        </p:blipFill>
        <p:spPr bwMode="auto">
          <a:xfrm>
            <a:off x="3275856" y="1124744"/>
            <a:ext cx="2592288" cy="2736304"/>
          </a:xfrm>
          <a:prstGeom prst="rect">
            <a:avLst/>
          </a:prstGeom>
          <a:noFill/>
        </p:spPr>
      </p:pic>
      <p:sp>
        <p:nvSpPr>
          <p:cNvPr id="9" name="TextBox 8"/>
          <p:cNvSpPr txBox="1"/>
          <p:nvPr/>
        </p:nvSpPr>
        <p:spPr>
          <a:xfrm>
            <a:off x="323528" y="188641"/>
            <a:ext cx="8496944" cy="1169551"/>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Ч</a:t>
            </a:r>
            <a:r>
              <a:rPr lang="ru-RU" dirty="0" smtClean="0">
                <a:latin typeface="Times New Roman" pitchFamily="18" charset="0"/>
                <a:cs typeface="Times New Roman" pitchFamily="18" charset="0"/>
              </a:rPr>
              <a:t>ерез несколько лет после появления песни «Журавли» в СССР, в местах боёв 1941—1945 годов, стали возводить стелы и памятники, центральным образом которых были летящие журавли. </a:t>
            </a:r>
          </a:p>
          <a:p>
            <a:endParaRPr lang="ru-RU" sz="1600" dirty="0">
              <a:latin typeface="Times New Roman" pitchFamily="18" charset="0"/>
              <a:cs typeface="Times New Roman" pitchFamily="18" charset="0"/>
            </a:endParaRPr>
          </a:p>
        </p:txBody>
      </p:sp>
      <p:sp>
        <p:nvSpPr>
          <p:cNvPr id="11" name="TextBox 10"/>
          <p:cNvSpPr txBox="1"/>
          <p:nvPr/>
        </p:nvSpPr>
        <p:spPr>
          <a:xfrm>
            <a:off x="251520" y="4725144"/>
            <a:ext cx="4392488" cy="1077218"/>
          </a:xfrm>
          <a:prstGeom prst="rect">
            <a:avLst/>
          </a:prstGeom>
          <a:noFill/>
        </p:spPr>
        <p:txBody>
          <a:bodyPr wrap="square" rtlCol="0">
            <a:spAutoFit/>
          </a:bodyPr>
          <a:lstStyle/>
          <a:p>
            <a:r>
              <a:rPr lang="ru-RU" sz="1600" dirty="0" smtClean="0">
                <a:latin typeface="Times New Roman" pitchFamily="18" charset="0"/>
                <a:cs typeface="Times New Roman" pitchFamily="18" charset="0"/>
              </a:rPr>
              <a:t>В 2014 году официальным символом движения «Бессмертный полк» стал Журавль, взлетающий в небо на фоне пятиконечной звезды.</a:t>
            </a:r>
            <a:endParaRPr lang="ru-RU" sz="1600" dirty="0">
              <a:latin typeface="Times New Roman" pitchFamily="18" charset="0"/>
              <a:cs typeface="Times New Roman" pitchFamily="18" charset="0"/>
            </a:endParaRPr>
          </a:p>
        </p:txBody>
      </p:sp>
      <p:pic>
        <p:nvPicPr>
          <p:cNvPr id="4108" name="Picture 12" descr="Picture background"/>
          <p:cNvPicPr>
            <a:picLocks noChangeAspect="1" noChangeArrowheads="1"/>
          </p:cNvPicPr>
          <p:nvPr/>
        </p:nvPicPr>
        <p:blipFill>
          <a:blip r:embed="rId5" cstate="print"/>
          <a:srcRect/>
          <a:stretch>
            <a:fillRect/>
          </a:stretch>
        </p:blipFill>
        <p:spPr bwMode="auto">
          <a:xfrm>
            <a:off x="4932040" y="4131679"/>
            <a:ext cx="2304256" cy="24656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51520" y="89435"/>
            <a:ext cx="8568952"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a:t>
            </a:r>
            <a:r>
              <a:rPr kumimoji="0" lang="ru-RU" sz="1600" i="0" u="none" strike="noStrike" cap="none" normalizeH="0" baseline="0" dirty="0" smtClean="0">
                <a:ln>
                  <a:noFill/>
                </a:ln>
                <a:effectLst/>
                <a:latin typeface="Times New Roman" pitchFamily="18" charset="0"/>
                <a:ea typeface="Calibri" pitchFamily="34" charset="0"/>
                <a:cs typeface="Times New Roman" pitchFamily="18" charset="0"/>
              </a:rPr>
              <a:t>браз журавлей, созданный Расулом Гамзатовым, до сих пор тревожит сердца, подтверждая значимость поэтического слова в нашей жизни. Во всем мире этот образ является символом трагизма войны, а песня «Журавли» стала гимном памяти погибших во всех войнах.</a:t>
            </a:r>
            <a:r>
              <a:rPr lang="ru-RU" sz="1600" dirty="0" smtClean="0">
                <a:latin typeface="Times New Roman" pitchFamily="18" charset="0"/>
                <a:cs typeface="Times New Roman" pitchFamily="18" charset="0"/>
              </a:rPr>
              <a:t> </a:t>
            </a:r>
          </a:p>
          <a:p>
            <a:pPr fontAlgn="base">
              <a:spcBef>
                <a:spcPct val="0"/>
              </a:spcBef>
              <a:spcAft>
                <a:spcPct val="0"/>
              </a:spcAft>
            </a:pPr>
            <a:r>
              <a:rPr lang="ru-RU" sz="1600" b="1" dirty="0" smtClean="0">
                <a:solidFill>
                  <a:srgbClr val="FF0000"/>
                </a:solidFill>
                <a:latin typeface="Times New Roman" pitchFamily="18" charset="0"/>
                <a:cs typeface="Times New Roman" pitchFamily="18" charset="0"/>
              </a:rPr>
              <a:t>К</a:t>
            </a:r>
            <a:r>
              <a:rPr lang="ru-RU" sz="1600" dirty="0" smtClean="0">
                <a:latin typeface="Times New Roman" pitchFamily="18" charset="0"/>
                <a:cs typeface="Times New Roman" pitchFamily="18" charset="0"/>
              </a:rPr>
              <a:t>огда звучит песня “Журавли” в каждой семье вспоминают о своих погибших отцах, братьях, сыновьях и дочерях</a:t>
            </a:r>
          </a:p>
          <a:p>
            <a:pPr fontAlgn="base">
              <a:spcBef>
                <a:spcPct val="0"/>
              </a:spcBef>
              <a:spcAft>
                <a:spcPct val="0"/>
              </a:spcAft>
            </a:pPr>
            <a:r>
              <a:rPr lang="ru-RU" sz="1600" b="1" dirty="0" smtClean="0">
                <a:latin typeface="Times New Roman" pitchFamily="18" charset="0"/>
                <a:cs typeface="Times New Roman" pitchFamily="18" charset="0"/>
              </a:rPr>
              <a:t>Прослушав песню, необходимо обсудить с учащимися :</a:t>
            </a:r>
          </a:p>
          <a:p>
            <a:pPr fontAlgn="base">
              <a:spcBef>
                <a:spcPct val="0"/>
              </a:spcBef>
              <a:spcAft>
                <a:spcPct val="0"/>
              </a:spcAft>
              <a:buFont typeface="Arial" pitchFamily="34" charset="0"/>
              <a:buChar char="•"/>
            </a:pPr>
            <a:r>
              <a:rPr lang="ru-RU" sz="1600" dirty="0" smtClean="0">
                <a:latin typeface="Times New Roman" pitchFamily="18" charset="0"/>
                <a:cs typeface="Times New Roman" pitchFamily="18" charset="0"/>
              </a:rPr>
              <a:t> что каждый из них представлял себе во время прослушивания этой песни;</a:t>
            </a:r>
            <a:endParaRPr lang="ru-RU" sz="1600" dirty="0" smtClean="0"/>
          </a:p>
          <a:p>
            <a:pPr fontAlgn="base">
              <a:spcBef>
                <a:spcPct val="0"/>
              </a:spcBef>
              <a:spcAft>
                <a:spcPct val="0"/>
              </a:spcAft>
              <a:buFont typeface="Arial" pitchFamily="34" charset="0"/>
              <a:buChar char="•"/>
            </a:pPr>
            <a:r>
              <a:rPr lang="ru-RU" sz="1600" dirty="0" smtClean="0">
                <a:latin typeface="Times New Roman" pitchFamily="18" charset="0"/>
                <a:cs typeface="Times New Roman" pitchFamily="18" charset="0"/>
              </a:rPr>
              <a:t>  записать  в тетрадь чувства и эмоции, которые возникают при прослушивании песни;</a:t>
            </a:r>
            <a:r>
              <a:rPr lang="ru-RU" sz="1600" dirty="0" smtClean="0"/>
              <a:t> </a:t>
            </a:r>
          </a:p>
          <a:p>
            <a:pPr fontAlgn="base">
              <a:spcBef>
                <a:spcPct val="0"/>
              </a:spcBef>
              <a:spcAft>
                <a:spcPct val="0"/>
              </a:spcAft>
              <a:buFont typeface="Arial" pitchFamily="34" charset="0"/>
              <a:buChar char="•"/>
            </a:pPr>
            <a:r>
              <a:rPr lang="ru-RU" sz="1600" dirty="0" smtClean="0">
                <a:latin typeface="Times New Roman" pitchFamily="18" charset="0"/>
                <a:cs typeface="Times New Roman" pitchFamily="18" charset="0"/>
              </a:rPr>
              <a:t>  рассматривая иллюстрацию, где изображены журавли, необходимо задать вопрос: почему автор сравнивает  погибших солдат (а в оригинале джигитов) с журавлями?</a:t>
            </a:r>
          </a:p>
          <a:p>
            <a:pPr fontAlgn="base">
              <a:spcBef>
                <a:spcPct val="0"/>
              </a:spcBef>
              <a:spcAft>
                <a:spcPct val="0"/>
              </a:spcAft>
              <a:buFont typeface="Arial" pitchFamily="34" charset="0"/>
              <a:buChar char="•"/>
            </a:pPr>
            <a:endParaRPr lang="ru-RU" sz="1600" dirty="0" smtClean="0">
              <a:latin typeface="Times New Roman" pitchFamily="18" charset="0"/>
              <a:cs typeface="Times New Roman" pitchFamily="18" charset="0"/>
            </a:endParaRPr>
          </a:p>
          <a:p>
            <a:pPr fontAlgn="base">
              <a:spcBef>
                <a:spcPct val="0"/>
              </a:spcBef>
              <a:spcAft>
                <a:spcPct val="0"/>
              </a:spcAft>
            </a:pPr>
            <a:endParaRPr lang="ru-RU" sz="1600" dirty="0" smtClean="0">
              <a:latin typeface="Times New Roman" pitchFamily="18" charset="0"/>
              <a:cs typeface="Times New Roman" pitchFamily="18" charset="0"/>
            </a:endParaRPr>
          </a:p>
          <a:p>
            <a:pPr fontAlgn="base">
              <a:spcBef>
                <a:spcPct val="0"/>
              </a:spcBef>
              <a:spcAft>
                <a:spcPct val="0"/>
              </a:spcAft>
              <a:buFont typeface="Arial" pitchFamily="34" charset="0"/>
              <a:buChar char="•"/>
            </a:pPr>
            <a:endParaRPr lang="ru-RU" sz="1600" dirty="0" smtClean="0">
              <a:latin typeface="Times New Roman" pitchFamily="18" charset="0"/>
              <a:cs typeface="Times New Roman" pitchFamily="18" charset="0"/>
            </a:endParaRPr>
          </a:p>
          <a:p>
            <a:pPr fontAlgn="base">
              <a:spcBef>
                <a:spcPct val="0"/>
              </a:spcBef>
              <a:spcAft>
                <a:spcPct val="0"/>
              </a:spcAft>
              <a:buFont typeface="Arial" pitchFamily="34" charset="0"/>
              <a:buChar char="•"/>
            </a:pPr>
            <a:endParaRPr lang="ru-RU" sz="1600" dirty="0" smtClean="0">
              <a:latin typeface="Times New Roman" pitchFamily="18" charset="0"/>
              <a:cs typeface="Times New Roman" pitchFamily="18" charset="0"/>
            </a:endParaRPr>
          </a:p>
          <a:p>
            <a:pPr fontAlgn="base">
              <a:spcBef>
                <a:spcPct val="0"/>
              </a:spcBef>
              <a:spcAft>
                <a:spcPct val="0"/>
              </a:spcAft>
            </a:pPr>
            <a:endParaRPr lang="ru-RU" sz="1600" dirty="0" smtClean="0">
              <a:latin typeface="Times New Roman" pitchFamily="18" charset="0"/>
              <a:cs typeface="Times New Roman" pitchFamily="18" charset="0"/>
            </a:endParaRPr>
          </a:p>
          <a:p>
            <a:pPr fontAlgn="base">
              <a:spcBef>
                <a:spcPct val="0"/>
              </a:spcBef>
              <a:spcAft>
                <a:spcPct val="0"/>
              </a:spcAft>
              <a:buFont typeface="Arial" pitchFamily="34" charset="0"/>
              <a:buChar char="•"/>
            </a:pPr>
            <a:endParaRPr lang="ru-RU" sz="1600" dirty="0" smtClean="0">
              <a:latin typeface="Times New Roman" pitchFamily="18" charset="0"/>
              <a:cs typeface="Times New Roman" pitchFamily="18" charset="0"/>
            </a:endParaRPr>
          </a:p>
          <a:p>
            <a:pPr lvl="0" fontAlgn="base">
              <a:spcBef>
                <a:spcPct val="0"/>
              </a:spcBef>
              <a:spcAft>
                <a:spcPct val="0"/>
              </a:spcAft>
            </a:pPr>
            <a:endParaRPr kumimoji="0" lang="ru-RU" sz="1600" i="0" u="none" strike="noStrike" cap="none" normalizeH="0" baseline="0" dirty="0" smtClean="0">
              <a:ln>
                <a:noFill/>
              </a:ln>
              <a:effectLst/>
              <a:latin typeface="Times New Roman" pitchFamily="18" charset="0"/>
              <a:cs typeface="Times New Roman" pitchFamily="18" charset="0"/>
            </a:endParaRPr>
          </a:p>
        </p:txBody>
      </p:sp>
      <p:pic>
        <p:nvPicPr>
          <p:cNvPr id="8195" name="Picture 3" descr="Picture background"/>
          <p:cNvPicPr>
            <a:picLocks noChangeAspect="1" noChangeArrowheads="1"/>
          </p:cNvPicPr>
          <p:nvPr/>
        </p:nvPicPr>
        <p:blipFill>
          <a:blip r:embed="rId2" cstate="print"/>
          <a:srcRect/>
          <a:stretch>
            <a:fillRect/>
          </a:stretch>
        </p:blipFill>
        <p:spPr bwMode="auto">
          <a:xfrm>
            <a:off x="683568" y="2708921"/>
            <a:ext cx="7632848" cy="2664296"/>
          </a:xfrm>
          <a:prstGeom prst="rect">
            <a:avLst/>
          </a:prstGeom>
          <a:noFill/>
        </p:spPr>
      </p:pic>
      <p:sp>
        <p:nvSpPr>
          <p:cNvPr id="5" name="TextBox 4"/>
          <p:cNvSpPr txBox="1"/>
          <p:nvPr/>
        </p:nvSpPr>
        <p:spPr>
          <a:xfrm>
            <a:off x="251520" y="5445224"/>
            <a:ext cx="8712968" cy="1077218"/>
          </a:xfrm>
          <a:prstGeom prst="rect">
            <a:avLst/>
          </a:prstGeom>
          <a:noFill/>
        </p:spPr>
        <p:txBody>
          <a:bodyPr wrap="square" rtlCol="0">
            <a:spAutoFit/>
          </a:bodyPr>
          <a:lstStyle/>
          <a:p>
            <a:r>
              <a:rPr lang="ru-RU" sz="1600" dirty="0" smtClean="0">
                <a:latin typeface="Times New Roman" pitchFamily="18" charset="0"/>
                <a:cs typeface="Times New Roman" pitchFamily="18" charset="0"/>
              </a:rPr>
              <a:t>Прослушав историю создания этой песни учащиеся самостоятельно выстраивают ассоциативную цепочку: памятник японской девочке, журавлики, впечатления поэта, его личные переживания, талантливый перевод стихотворения, желание Марка Бернеса спеть стих, музыка Яна Френкеля и миллионы наших людей, не доживших до Победы.</a:t>
            </a:r>
            <a:endParaRPr lang="ru-RU" sz="1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404664"/>
            <a:ext cx="8424936" cy="5878532"/>
          </a:xfrm>
          <a:prstGeom prst="rect">
            <a:avLst/>
          </a:prstGeom>
          <a:noFill/>
        </p:spPr>
        <p:txBody>
          <a:bodyPr wrap="square" rtlCol="0">
            <a:spAutoFit/>
          </a:bodyPr>
          <a:lstStyle/>
          <a:p>
            <a:r>
              <a:rPr lang="ru-RU" sz="2000" b="1" dirty="0" smtClean="0">
                <a:solidFill>
                  <a:srgbClr val="FF0000"/>
                </a:solidFill>
                <a:latin typeface="Times New Roman" pitchFamily="18" charset="0"/>
                <a:cs typeface="Times New Roman" pitchFamily="18" charset="0"/>
              </a:rPr>
              <a:t>П</a:t>
            </a:r>
            <a:r>
              <a:rPr lang="ru-RU" sz="2000" dirty="0" smtClean="0">
                <a:latin typeface="Times New Roman" pitchFamily="18" charset="0"/>
                <a:cs typeface="Times New Roman" pitchFamily="18" charset="0"/>
              </a:rPr>
              <a:t>одводя итог урока - учащимся предлагается назвать три момента, «Три М», которые у них получились хорошо в процессе урока, и предложить одно действие, которое улучшит их работу на следующем уроке.</a:t>
            </a:r>
            <a:r>
              <a:rPr lang="ru-RU" sz="2000" dirty="0" smtClean="0"/>
              <a:t> </a:t>
            </a:r>
          </a:p>
          <a:p>
            <a:r>
              <a:rPr lang="ru-RU" sz="2000" b="1" dirty="0" smtClean="0">
                <a:solidFill>
                  <a:srgbClr val="FF0000"/>
                </a:solidFill>
                <a:latin typeface="Times New Roman" pitchFamily="18" charset="0"/>
                <a:cs typeface="Times New Roman" pitchFamily="18" charset="0"/>
              </a:rPr>
              <a:t>С</a:t>
            </a:r>
            <a:r>
              <a:rPr lang="ru-RU" sz="2000" dirty="0" smtClean="0">
                <a:latin typeface="Times New Roman" pitchFamily="18" charset="0"/>
                <a:cs typeface="Times New Roman" pitchFamily="18" charset="0"/>
              </a:rPr>
              <a:t>очетание поэзии с музыкой создаёт новое качество: музыкальную поэзию. Музыкально-поэтическое произведение приходит к его “потребителю” т.е. слушателю через его исполнение. Интерпретация произведения исполнителем влияет на качество “конечного продукта”.  </a:t>
            </a:r>
          </a:p>
          <a:p>
            <a:r>
              <a:rPr lang="ru-RU" sz="2000" b="1" dirty="0" smtClean="0">
                <a:solidFill>
                  <a:srgbClr val="FF0000"/>
                </a:solidFill>
                <a:latin typeface="Times New Roman" pitchFamily="18" charset="0"/>
                <a:cs typeface="Times New Roman" pitchFamily="18" charset="0"/>
              </a:rPr>
              <a:t>П</a:t>
            </a:r>
            <a:r>
              <a:rPr lang="ru-RU" sz="2000" dirty="0" smtClean="0">
                <a:latin typeface="Times New Roman" pitchFamily="18" charset="0"/>
                <a:cs typeface="Times New Roman" pitchFamily="18" charset="0"/>
              </a:rPr>
              <a:t>есня-посвящение, песня – гимн ветеранов, песня-реквием о безвременно ушедших отцах и сыновьях через глубокие образы затрагивает чувства слушателя настолько сильно, что трудно удержаться от слёз. «Журавли» навсегда останется в числе лучших советских военных композиций.</a:t>
            </a:r>
            <a:r>
              <a:rPr lang="ru-RU" sz="2000" b="1" dirty="0" smtClean="0">
                <a:solidFill>
                  <a:srgbClr val="FF0000"/>
                </a:solidFill>
                <a:latin typeface="Times New Roman" pitchFamily="18" charset="0"/>
                <a:cs typeface="Times New Roman" pitchFamily="18" charset="0"/>
              </a:rPr>
              <a:t> М</a:t>
            </a:r>
            <a:r>
              <a:rPr lang="ru-RU" sz="2000" dirty="0" smtClean="0">
                <a:latin typeface="Times New Roman" pitchFamily="18" charset="0"/>
                <a:cs typeface="Times New Roman" pitchFamily="18" charset="0"/>
              </a:rPr>
              <a:t>узыка — как порыв. Она вдруг, одним разом отрывает человека от земли его, оглушает его громом могучих звуков и разом погружает его в свой мир. Она </a:t>
            </a:r>
            <a:r>
              <a:rPr lang="ru-RU" sz="2000" dirty="0" err="1" smtClean="0">
                <a:latin typeface="Times New Roman" pitchFamily="18" charset="0"/>
                <a:cs typeface="Times New Roman" pitchFamily="18" charset="0"/>
              </a:rPr>
              <a:t>властительно</a:t>
            </a:r>
            <a:r>
              <a:rPr lang="ru-RU" sz="2000" dirty="0" smtClean="0">
                <a:latin typeface="Times New Roman" pitchFamily="18" charset="0"/>
                <a:cs typeface="Times New Roman" pitchFamily="18" charset="0"/>
              </a:rPr>
              <a:t> ударяет по клавишам, по его нервам, по всему его существованию и обращает его в один трепет.</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404664"/>
            <a:ext cx="8424936" cy="954107"/>
          </a:xfrm>
          <a:prstGeom prst="rect">
            <a:avLst/>
          </a:prstGeom>
          <a:noFill/>
        </p:spPr>
        <p:txBody>
          <a:bodyPr wrap="square" rtlCol="0">
            <a:spAutoFit/>
          </a:bodyPr>
          <a:lstStyle/>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30722"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4"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6"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8" name="Picture 8" descr="Picture background"/>
          <p:cNvPicPr>
            <a:picLocks noChangeAspect="1" noChangeArrowheads="1"/>
          </p:cNvPicPr>
          <p:nvPr/>
        </p:nvPicPr>
        <p:blipFill>
          <a:blip r:embed="rId2" cstate="print"/>
          <a:srcRect/>
          <a:stretch>
            <a:fillRect/>
          </a:stretch>
        </p:blipFill>
        <p:spPr bwMode="auto">
          <a:xfrm>
            <a:off x="179512" y="1124744"/>
            <a:ext cx="8712968" cy="5439131"/>
          </a:xfrm>
          <a:prstGeom prst="rect">
            <a:avLst/>
          </a:prstGeom>
          <a:noFill/>
        </p:spPr>
      </p:pic>
      <p:sp>
        <p:nvSpPr>
          <p:cNvPr id="7" name="Прямоугольник 6"/>
          <p:cNvSpPr/>
          <p:nvPr/>
        </p:nvSpPr>
        <p:spPr>
          <a:xfrm>
            <a:off x="1331640" y="260649"/>
            <a:ext cx="6768752" cy="646331"/>
          </a:xfrm>
          <a:prstGeom prst="rect">
            <a:avLst/>
          </a:prstGeom>
        </p:spPr>
        <p:txBody>
          <a:bodyPr wrap="square">
            <a:spAutoFit/>
          </a:bodyPr>
          <a:lstStyle/>
          <a:p>
            <a:pPr algn="ct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 будь же нашим хранителем, спасителем, </a:t>
            </a:r>
          </a:p>
          <a:p>
            <a:pPr algn="ctr"/>
            <a:r>
              <a:rPr lang="ru-RU" b="1" dirty="0" smtClean="0">
                <a:latin typeface="Times New Roman" pitchFamily="18" charset="0"/>
                <a:cs typeface="Times New Roman" pitchFamily="18" charset="0"/>
              </a:rPr>
              <a:t>            Музыка! Не оставляй нас.</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51520" y="260648"/>
            <a:ext cx="8568952" cy="2585323"/>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С</a:t>
            </a:r>
            <a:r>
              <a:rPr lang="ru-RU" dirty="0" smtClean="0">
                <a:latin typeface="Times New Roman" pitchFamily="18" charset="0"/>
                <a:cs typeface="Times New Roman" pitchFamily="18" charset="0"/>
              </a:rPr>
              <a:t>амые </a:t>
            </a:r>
            <a:r>
              <a:rPr lang="ru-RU" dirty="0">
                <a:latin typeface="Times New Roman" pitchFamily="18" charset="0"/>
                <a:cs typeface="Times New Roman" pitchFamily="18" charset="0"/>
              </a:rPr>
              <a:t>глубокие и важные чувства людей всегда отражали два вида искусства – литература и музыка.</a:t>
            </a:r>
          </a:p>
          <a:p>
            <a:r>
              <a:rPr lang="ru-RU" dirty="0">
                <a:latin typeface="Times New Roman" pitchFamily="18" charset="0"/>
                <a:cs typeface="Times New Roman" pitchFamily="18" charset="0"/>
              </a:rPr>
              <a:t>Почему же эти два вида искусств неразрывно связаны друг с другом и что мы сможем узнать и чему научить детей в ходе бинарного урока?</a:t>
            </a:r>
          </a:p>
          <a:p>
            <a:r>
              <a:rPr lang="ru-RU" b="1" dirty="0">
                <a:solidFill>
                  <a:srgbClr val="FF0000"/>
                </a:solidFill>
                <a:latin typeface="Times New Roman" pitchFamily="18" charset="0"/>
                <a:cs typeface="Times New Roman" pitchFamily="18" charset="0"/>
              </a:rPr>
              <a:t>А</a:t>
            </a:r>
            <a:r>
              <a:rPr lang="ru-RU" dirty="0">
                <a:latin typeface="Times New Roman" pitchFamily="18" charset="0"/>
                <a:cs typeface="Times New Roman" pitchFamily="18" charset="0"/>
              </a:rPr>
              <a:t> урок актуален, так как формирует у учащихся знания о самоотверженной борьбе русского народа в годы Великой Отечественной войны, о любви к песне, о подвигах нашего народа в годы войны. Является важным для формирования активной, мыслящей и сознательной личности. </a:t>
            </a:r>
          </a:p>
          <a:p>
            <a:endParaRPr lang="ru-RU" dirty="0"/>
          </a:p>
        </p:txBody>
      </p:sp>
      <p:pic>
        <p:nvPicPr>
          <p:cNvPr id="29699" name="Picture 3" descr="Picture background"/>
          <p:cNvPicPr>
            <a:picLocks noChangeAspect="1" noChangeArrowheads="1"/>
          </p:cNvPicPr>
          <p:nvPr/>
        </p:nvPicPr>
        <p:blipFill>
          <a:blip r:embed="rId2" cstate="print"/>
          <a:srcRect/>
          <a:stretch>
            <a:fillRect/>
          </a:stretch>
        </p:blipFill>
        <p:spPr bwMode="auto">
          <a:xfrm>
            <a:off x="323528" y="2780928"/>
            <a:ext cx="4248472" cy="3672408"/>
          </a:xfrm>
          <a:prstGeom prst="rect">
            <a:avLst/>
          </a:prstGeom>
          <a:noFill/>
        </p:spPr>
      </p:pic>
      <p:pic>
        <p:nvPicPr>
          <p:cNvPr id="29701" name="Picture 5" descr="Picture background"/>
          <p:cNvPicPr>
            <a:picLocks noChangeAspect="1" noChangeArrowheads="1"/>
          </p:cNvPicPr>
          <p:nvPr/>
        </p:nvPicPr>
        <p:blipFill>
          <a:blip r:embed="rId3" cstate="print"/>
          <a:srcRect/>
          <a:stretch>
            <a:fillRect/>
          </a:stretch>
        </p:blipFill>
        <p:spPr bwMode="auto">
          <a:xfrm>
            <a:off x="4860032" y="2780928"/>
            <a:ext cx="3816424" cy="37444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51520" y="260649"/>
            <a:ext cx="8568952" cy="5663089"/>
          </a:xfrm>
          <a:prstGeom prst="rect">
            <a:avLst/>
          </a:prstGeom>
          <a:noFill/>
        </p:spPr>
        <p:txBody>
          <a:bodyPr wrap="square" rtlCol="0">
            <a:spAutoFit/>
          </a:bodyPr>
          <a:lstStyle/>
          <a:p>
            <a:r>
              <a:rPr lang="ru-RU" sz="1600" dirty="0" smtClean="0">
                <a:latin typeface="Times New Roman" pitchFamily="18" charset="0"/>
                <a:cs typeface="Times New Roman" pitchFamily="18" charset="0"/>
              </a:rPr>
              <a:t>Для начала необходимо определить </a:t>
            </a:r>
            <a:r>
              <a:rPr lang="ru-RU" sz="1600" b="1" dirty="0" smtClean="0">
                <a:solidFill>
                  <a:srgbClr val="FF0000"/>
                </a:solidFill>
                <a:latin typeface="Times New Roman" pitchFamily="18" charset="0"/>
                <a:cs typeface="Times New Roman" pitchFamily="18" charset="0"/>
              </a:rPr>
              <a:t>цель </a:t>
            </a:r>
            <a:r>
              <a:rPr lang="ru-RU" sz="1600" dirty="0" smtClean="0">
                <a:latin typeface="Times New Roman" pitchFamily="18" charset="0"/>
                <a:cs typeface="Times New Roman" pitchFamily="18" charset="0"/>
              </a:rPr>
              <a:t>урока: воспитание чувств патриотизма у обучающихся, любви к своей Родине, уважения к старшему поколению через музыку, написанную в честь героев, отдавших свои жизни за Великую Победу.</a:t>
            </a:r>
          </a:p>
          <a:p>
            <a:r>
              <a:rPr lang="ru-RU" sz="1600" b="1" dirty="0" smtClean="0">
                <a:solidFill>
                  <a:srgbClr val="FF0000"/>
                </a:solidFill>
                <a:latin typeface="Times New Roman" pitchFamily="18" charset="0"/>
                <a:cs typeface="Times New Roman" pitchFamily="18" charset="0"/>
              </a:rPr>
              <a:t>Задачи урока: </a:t>
            </a:r>
          </a:p>
          <a:p>
            <a:r>
              <a:rPr lang="ru-RU" sz="1600" dirty="0" smtClean="0">
                <a:latin typeface="Times New Roman" pitchFamily="18" charset="0"/>
                <a:cs typeface="Times New Roman" pitchFamily="18" charset="0"/>
              </a:rPr>
              <a:t>1) познакомить учащихся с творчеством композитора Яна Френкеля, Марка Бернеса на примере песни «Журавли»;</a:t>
            </a:r>
          </a:p>
          <a:p>
            <a:r>
              <a:rPr lang="ru-RU" sz="1600" dirty="0" smtClean="0">
                <a:latin typeface="Times New Roman" pitchFamily="18" charset="0"/>
                <a:cs typeface="Times New Roman" pitchFamily="18" charset="0"/>
              </a:rPr>
              <a:t>2) развивать у обучающихся эмоциональное восприятие музыки и произведений литературы и адекватную реакцию на события, воплощенные в них:</a:t>
            </a:r>
          </a:p>
          <a:p>
            <a:r>
              <a:rPr lang="ru-RU" sz="1600" dirty="0" smtClean="0">
                <a:latin typeface="Times New Roman" pitchFamily="18" charset="0"/>
                <a:cs typeface="Times New Roman" pitchFamily="18" charset="0"/>
              </a:rPr>
              <a:t>3) воспитывать чувство гордости за людей, отстоявших Родину в годы</a:t>
            </a:r>
          </a:p>
          <a:p>
            <a:r>
              <a:rPr lang="ru-RU" sz="1600" dirty="0" smtClean="0">
                <a:latin typeface="Times New Roman" pitchFamily="18" charset="0"/>
                <a:cs typeface="Times New Roman" pitchFamily="18" charset="0"/>
              </a:rPr>
              <a:t>Великой Отечественной войны.</a:t>
            </a:r>
          </a:p>
          <a:p>
            <a:r>
              <a:rPr lang="ru-RU" sz="1600" b="1" dirty="0" smtClean="0">
                <a:solidFill>
                  <a:srgbClr val="FF0000"/>
                </a:solidFill>
                <a:latin typeface="Times New Roman" pitchFamily="18" charset="0"/>
                <a:cs typeface="Times New Roman" pitchFamily="18" charset="0"/>
              </a:rPr>
              <a:t>Формы и методы: </a:t>
            </a:r>
          </a:p>
          <a:p>
            <a:r>
              <a:rPr lang="ru-RU" sz="1600" dirty="0" smtClean="0">
                <a:latin typeface="Times New Roman" pitchFamily="18" charset="0"/>
                <a:cs typeface="Times New Roman" pitchFamily="18" charset="0"/>
              </a:rPr>
              <a:t>Для наилучшего достижения цели и задач освоения музыкального материала</a:t>
            </a:r>
          </a:p>
          <a:p>
            <a:r>
              <a:rPr lang="ru-RU" sz="1600" dirty="0" smtClean="0">
                <a:latin typeface="Times New Roman" pitchFamily="18" charset="0"/>
                <a:cs typeface="Times New Roman" pitchFamily="18" charset="0"/>
              </a:rPr>
              <a:t>выбран  урок в форме беседы с применением технологии проектной  деятельности,</a:t>
            </a:r>
          </a:p>
          <a:p>
            <a:r>
              <a:rPr lang="ru-RU" sz="1600" dirty="0" smtClean="0">
                <a:latin typeface="Times New Roman" pitchFamily="18" charset="0"/>
                <a:cs typeface="Times New Roman" pitchFamily="18" charset="0"/>
              </a:rPr>
              <a:t>системно- </a:t>
            </a:r>
            <a:r>
              <a:rPr lang="ru-RU" sz="1600" dirty="0" err="1" smtClean="0">
                <a:latin typeface="Times New Roman" pitchFamily="18" charset="0"/>
                <a:cs typeface="Times New Roman" pitchFamily="18" charset="0"/>
              </a:rPr>
              <a:t>деятельностного</a:t>
            </a:r>
            <a:r>
              <a:rPr lang="ru-RU" sz="1600" dirty="0" smtClean="0">
                <a:latin typeface="Times New Roman" pitchFamily="18" charset="0"/>
                <a:cs typeface="Times New Roman" pitchFamily="18" charset="0"/>
              </a:rPr>
              <a:t> подхода, используются как</a:t>
            </a:r>
          </a:p>
          <a:p>
            <a:r>
              <a:rPr lang="ru-RU" sz="1600" dirty="0" smtClean="0">
                <a:latin typeface="Times New Roman" pitchFamily="18" charset="0"/>
                <a:cs typeface="Times New Roman" pitchFamily="18" charset="0"/>
              </a:rPr>
              <a:t>традиционные методы преподавания, такие как словесный метод, метод «</a:t>
            </a:r>
            <a:r>
              <a:rPr lang="ru-RU" sz="1600" dirty="0" err="1" smtClean="0">
                <a:latin typeface="Times New Roman" pitchFamily="18" charset="0"/>
                <a:cs typeface="Times New Roman" pitchFamily="18" charset="0"/>
              </a:rPr>
              <a:t>забегания</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вперед, метод обобщения, стимулирования, так и современные </a:t>
            </a:r>
            <a:r>
              <a:rPr lang="ru-RU" sz="1600" dirty="0" err="1" smtClean="0">
                <a:latin typeface="Times New Roman" pitchFamily="18" charset="0"/>
                <a:cs typeface="Times New Roman" pitchFamily="18" charset="0"/>
              </a:rPr>
              <a:t>методы:проблемно-поисковый</a:t>
            </a:r>
            <a:r>
              <a:rPr lang="ru-RU" sz="1600" dirty="0" smtClean="0">
                <a:latin typeface="Times New Roman" pitchFamily="18" charset="0"/>
                <a:cs typeface="Times New Roman" pitchFamily="18" charset="0"/>
              </a:rPr>
              <a:t>, импровизации.</a:t>
            </a:r>
          </a:p>
          <a:p>
            <a:endParaRPr lang="ru-RU" dirty="0" smtClean="0"/>
          </a:p>
          <a:p>
            <a:endParaRPr lang="ru-RU" dirty="0" smtClean="0"/>
          </a:p>
          <a:p>
            <a:endParaRPr lang="ru-RU" dirty="0" smtClean="0"/>
          </a:p>
          <a:p>
            <a:endParaRPr lang="ru-RU" dirty="0" smtClean="0"/>
          </a:p>
          <a:p>
            <a:endParaRPr lang="ru-RU" dirty="0"/>
          </a:p>
        </p:txBody>
      </p:sp>
      <p:pic>
        <p:nvPicPr>
          <p:cNvPr id="1027" name="Picture 3" descr="https://avatars.mds.yandex.net/i?id=fd0d9aefa62bb9b0affe7026f50293d074c77bbe-8497203-images-thumbs&amp;n=13"/>
          <p:cNvPicPr>
            <a:picLocks noChangeAspect="1" noChangeArrowheads="1"/>
          </p:cNvPicPr>
          <p:nvPr/>
        </p:nvPicPr>
        <p:blipFill>
          <a:blip r:embed="rId2" cstate="print"/>
          <a:srcRect/>
          <a:stretch>
            <a:fillRect/>
          </a:stretch>
        </p:blipFill>
        <p:spPr bwMode="auto">
          <a:xfrm>
            <a:off x="251520" y="4437112"/>
            <a:ext cx="4104456" cy="2228895"/>
          </a:xfrm>
          <a:prstGeom prst="rect">
            <a:avLst/>
          </a:prstGeom>
          <a:noFill/>
        </p:spPr>
      </p:pic>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Picture background"/>
          <p:cNvPicPr>
            <a:picLocks noChangeAspect="1" noChangeArrowheads="1"/>
          </p:cNvPicPr>
          <p:nvPr/>
        </p:nvPicPr>
        <p:blipFill>
          <a:blip r:embed="rId3" cstate="print"/>
          <a:srcRect/>
          <a:stretch>
            <a:fillRect/>
          </a:stretch>
        </p:blipFill>
        <p:spPr bwMode="auto">
          <a:xfrm>
            <a:off x="4644008" y="4365104"/>
            <a:ext cx="4176464" cy="22768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236296" y="1196752"/>
            <a:ext cx="8568952" cy="1477328"/>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a:p>
        </p:txBody>
      </p:sp>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51520" y="404664"/>
            <a:ext cx="8568952" cy="3447098"/>
          </a:xfrm>
          <a:prstGeom prst="rect">
            <a:avLst/>
          </a:prstGeom>
          <a:noFill/>
        </p:spPr>
        <p:txBody>
          <a:bodyPr wrap="square" rtlCol="0">
            <a:spAutoFit/>
          </a:bodyPr>
          <a:lstStyle/>
          <a:p>
            <a:r>
              <a:rPr lang="ru-RU" sz="2000" b="1" dirty="0" smtClean="0">
                <a:solidFill>
                  <a:srgbClr val="FF0000"/>
                </a:solidFill>
                <a:latin typeface="Times New Roman" pitchFamily="18" charset="0"/>
                <a:cs typeface="Times New Roman" pitchFamily="18" charset="0"/>
              </a:rPr>
              <a:t>Для реализации цели и задач урока учитель должен обладать:</a:t>
            </a:r>
          </a:p>
          <a:p>
            <a:r>
              <a:rPr lang="ru-RU" b="1"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Знаниями и навыками общекультурными,музыкально-педагогическими,музыкально-теоретическими,музыкально-исполнительскими.</a:t>
            </a:r>
          </a:p>
          <a:p>
            <a:r>
              <a:rPr lang="ru-RU" b="1"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Качествами: </a:t>
            </a:r>
            <a:r>
              <a:rPr lang="ru-RU" dirty="0" err="1" smtClean="0">
                <a:latin typeface="Times New Roman" pitchFamily="18" charset="0"/>
                <a:cs typeface="Times New Roman" pitchFamily="18" charset="0"/>
              </a:rPr>
              <a:t>артистизмом,дирижёрской</a:t>
            </a:r>
            <a:r>
              <a:rPr lang="ru-RU" dirty="0" smtClean="0">
                <a:latin typeface="Times New Roman" pitchFamily="18" charset="0"/>
                <a:cs typeface="Times New Roman" pitchFamily="18" charset="0"/>
              </a:rPr>
              <a:t> и исполнительской техникой, музыкальностью, верой в успех, </a:t>
            </a:r>
            <a:r>
              <a:rPr lang="ru-RU" dirty="0" err="1" smtClean="0">
                <a:latin typeface="Times New Roman" pitchFamily="18" charset="0"/>
                <a:cs typeface="Times New Roman" pitchFamily="18" charset="0"/>
              </a:rPr>
              <a:t>интуицией,даром</a:t>
            </a:r>
            <a:r>
              <a:rPr lang="ru-RU" dirty="0" smtClean="0">
                <a:latin typeface="Times New Roman" pitchFamily="18" charset="0"/>
                <a:cs typeface="Times New Roman" pitchFamily="18" charset="0"/>
              </a:rPr>
              <a:t> педагогического общения.</a:t>
            </a:r>
          </a:p>
          <a:p>
            <a:r>
              <a:rPr lang="ru-RU" b="1"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Направленностью на практическую реализацию воспитательного потенциала музыкального  искусства, на просвещение и музыкальное воспитание детей, любовь к музыке и детям, престиж профессии.</a:t>
            </a:r>
          </a:p>
          <a:p>
            <a:r>
              <a:rPr lang="ru-RU" b="1"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функциями: диагностической, организаторской, коммуникативной,</a:t>
            </a:r>
          </a:p>
          <a:p>
            <a:r>
              <a:rPr lang="ru-RU" dirty="0" smtClean="0">
                <a:latin typeface="Times New Roman" pitchFamily="18" charset="0"/>
                <a:cs typeface="Times New Roman" pitchFamily="18" charset="0"/>
              </a:rPr>
              <a:t>проектировочной, исследовательской.</a:t>
            </a:r>
          </a:p>
          <a:p>
            <a:endParaRPr lang="ru-RU" dirty="0" smtClean="0"/>
          </a:p>
          <a:p>
            <a:endParaRPr lang="ru-RU" dirty="0"/>
          </a:p>
        </p:txBody>
      </p:sp>
      <p:pic>
        <p:nvPicPr>
          <p:cNvPr id="24583" name="Picture 7" descr="Picture background"/>
          <p:cNvPicPr>
            <a:picLocks noChangeAspect="1" noChangeArrowheads="1"/>
          </p:cNvPicPr>
          <p:nvPr/>
        </p:nvPicPr>
        <p:blipFill>
          <a:blip r:embed="rId2" cstate="print"/>
          <a:srcRect/>
          <a:stretch>
            <a:fillRect/>
          </a:stretch>
        </p:blipFill>
        <p:spPr bwMode="auto">
          <a:xfrm>
            <a:off x="971600" y="3428999"/>
            <a:ext cx="6912768" cy="30963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236296" y="1196752"/>
            <a:ext cx="8568952" cy="1477328"/>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a:p>
        </p:txBody>
      </p:sp>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51520" y="548680"/>
            <a:ext cx="8568952" cy="2585323"/>
          </a:xfrm>
          <a:prstGeom prst="rect">
            <a:avLst/>
          </a:prstGeom>
          <a:noFill/>
        </p:spPr>
        <p:txBody>
          <a:bodyPr wrap="square" rtlCol="0">
            <a:spAutoFit/>
          </a:bodyPr>
          <a:lstStyle/>
          <a:p>
            <a:r>
              <a:rPr lang="ru-RU" sz="1600" b="1" dirty="0" smtClean="0">
                <a:solidFill>
                  <a:srgbClr val="FF0000"/>
                </a:solidFill>
                <a:latin typeface="Times New Roman" pitchFamily="18" charset="0"/>
                <a:cs typeface="Times New Roman" pitchFamily="18" charset="0"/>
              </a:rPr>
              <a:t>М</a:t>
            </a:r>
            <a:r>
              <a:rPr lang="ru-RU" sz="1600" dirty="0" smtClean="0">
                <a:latin typeface="Times New Roman" pitchFamily="18" charset="0"/>
                <a:cs typeface="Times New Roman" pitchFamily="18" charset="0"/>
              </a:rPr>
              <a:t>узыка – душа поэзии, проясняет и открывает ее. Она делает поэтическое слово более глубоким по смыслу и более легким по восприятию. Дух музыки в эмоциональном аспекте – творческая воля, побуждающая одаренных людей создавать состояние звучаний и оформлять их как свое мировоззрение.</a:t>
            </a:r>
          </a:p>
          <a:p>
            <a:r>
              <a:rPr lang="ru-RU" sz="1600" dirty="0" smtClean="0">
                <a:solidFill>
                  <a:srgbClr val="FF0000"/>
                </a:solidFill>
                <a:latin typeface="Times New Roman" pitchFamily="18" charset="0"/>
                <a:cs typeface="Times New Roman" pitchFamily="18" charset="0"/>
              </a:rPr>
              <a:t>Н</a:t>
            </a:r>
            <a:r>
              <a:rPr lang="ru-RU" sz="1600" dirty="0" smtClean="0">
                <a:latin typeface="Times New Roman" pitchFamily="18" charset="0"/>
                <a:cs typeface="Times New Roman" pitchFamily="18" charset="0"/>
              </a:rPr>
              <a:t>есколько витиевато, но в принципе верно. Сочетание поэзии и музыки  – эффективный путь движения поэзии навстречу детям. Стихи и музыка создают идеальный диалог.</a:t>
            </a:r>
          </a:p>
          <a:p>
            <a:r>
              <a:rPr lang="ru-RU" sz="1600" dirty="0" smtClean="0">
                <a:latin typeface="Times New Roman" pitchFamily="18" charset="0"/>
                <a:cs typeface="Times New Roman" pitchFamily="18" charset="0"/>
              </a:rPr>
              <a:t>Из стихов рождаются прекрасные песни и каждая из них, написанная в военное и послевоенное время, имеет свою историю, о которой мы сможем узнать на уроке.</a:t>
            </a:r>
          </a:p>
          <a:p>
            <a:endParaRPr lang="ru-RU" sz="1600" dirty="0" smtClean="0">
              <a:latin typeface="Times New Roman" pitchFamily="18" charset="0"/>
              <a:cs typeface="Times New Roman" pitchFamily="18" charset="0"/>
            </a:endParaRPr>
          </a:p>
          <a:p>
            <a:endParaRPr lang="ru-RU" dirty="0"/>
          </a:p>
        </p:txBody>
      </p:sp>
      <p:sp>
        <p:nvSpPr>
          <p:cNvPr id="7" name="TextBox 6"/>
          <p:cNvSpPr txBox="1"/>
          <p:nvPr/>
        </p:nvSpPr>
        <p:spPr>
          <a:xfrm>
            <a:off x="0" y="2636912"/>
            <a:ext cx="8208912" cy="461665"/>
          </a:xfrm>
          <a:prstGeom prst="rect">
            <a:avLst/>
          </a:prstGeom>
          <a:noFill/>
        </p:spPr>
        <p:txBody>
          <a:bodyPr wrap="square" rtlCol="0">
            <a:spAutoFit/>
          </a:bodyPr>
          <a:lstStyle/>
          <a:p>
            <a:r>
              <a:rPr lang="ru-RU" sz="2000" b="1"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История создания песни «Журавли».</a:t>
            </a:r>
            <a:endParaRPr lang="ru-RU" sz="2400" dirty="0">
              <a:solidFill>
                <a:srgbClr val="FF0000"/>
              </a:solidFill>
              <a:latin typeface="Times New Roman" pitchFamily="18" charset="0"/>
              <a:cs typeface="Times New Roman" pitchFamily="18" charset="0"/>
            </a:endParaRPr>
          </a:p>
        </p:txBody>
      </p:sp>
      <p:sp>
        <p:nvSpPr>
          <p:cNvPr id="10" name="TextBox 9"/>
          <p:cNvSpPr txBox="1"/>
          <p:nvPr/>
        </p:nvSpPr>
        <p:spPr>
          <a:xfrm>
            <a:off x="179512" y="3212976"/>
            <a:ext cx="8784976" cy="2308324"/>
          </a:xfrm>
          <a:prstGeom prst="rect">
            <a:avLst/>
          </a:prstGeom>
          <a:noFill/>
        </p:spPr>
        <p:txBody>
          <a:bodyPr wrap="square" rtlCol="0">
            <a:spAutoFit/>
          </a:bodyPr>
          <a:lstStyle/>
          <a:p>
            <a:pPr lvl="0" indent="180975" fontAlgn="base">
              <a:spcBef>
                <a:spcPct val="0"/>
              </a:spcBef>
              <a:spcAft>
                <a:spcPct val="0"/>
              </a:spcAft>
            </a:pPr>
            <a:r>
              <a:rPr lang="ru-RU" sz="1600" b="1" dirty="0" smtClean="0">
                <a:solidFill>
                  <a:srgbClr val="FF0000"/>
                </a:solidFill>
                <a:latin typeface="Times New Roman" pitchFamily="18" charset="0"/>
                <a:ea typeface="Times New Roman" pitchFamily="18" charset="0"/>
                <a:cs typeface="Times New Roman" pitchFamily="18" charset="0"/>
              </a:rPr>
              <a:t>Н</a:t>
            </a:r>
            <a:r>
              <a:rPr lang="ru-RU" sz="1600" dirty="0" smtClean="0">
                <a:solidFill>
                  <a:srgbClr val="252525"/>
                </a:solidFill>
                <a:latin typeface="Times New Roman" pitchFamily="18" charset="0"/>
                <a:ea typeface="Times New Roman" pitchFamily="18" charset="0"/>
                <a:cs typeface="Times New Roman" pitchFamily="18" charset="0"/>
              </a:rPr>
              <a:t>ет, пожалуй, человека, не знакомого с проникновенной песней «Журавли» на слова известного дагестанского поэта Расула Гамзатова и композитора Яна Френкеля.  С песней</a:t>
            </a:r>
            <a:r>
              <a:rPr lang="ru-RU" sz="1600" dirty="0" smtClean="0">
                <a:solidFill>
                  <a:srgbClr val="000000"/>
                </a:solidFill>
                <a:latin typeface="Times New Roman" pitchFamily="18" charset="0"/>
                <a:ea typeface="Times New Roman" pitchFamily="18" charset="0"/>
                <a:cs typeface="Times New Roman" pitchFamily="18" charset="0"/>
              </a:rPr>
              <a:t>, которую без преувеличения можно назвать одной из самых популярных и любимых песен советских людей. </a:t>
            </a:r>
            <a:r>
              <a:rPr lang="ru-RU" sz="1600" dirty="0" smtClean="0">
                <a:solidFill>
                  <a:srgbClr val="252525"/>
                </a:solidFill>
                <a:latin typeface="Times New Roman" pitchFamily="18" charset="0"/>
                <a:ea typeface="Times New Roman" pitchFamily="18" charset="0"/>
                <a:cs typeface="Times New Roman" pitchFamily="18" charset="0"/>
              </a:rPr>
              <a:t>  </a:t>
            </a:r>
          </a:p>
          <a:p>
            <a:pPr lvl="0" indent="180975" fontAlgn="base">
              <a:spcBef>
                <a:spcPct val="0"/>
              </a:spcBef>
              <a:spcAft>
                <a:spcPct val="0"/>
              </a:spcAft>
            </a:pPr>
            <a:r>
              <a:rPr lang="ru-RU" sz="1600" b="1" dirty="0" smtClean="0">
                <a:solidFill>
                  <a:srgbClr val="FF0000"/>
                </a:solidFill>
                <a:latin typeface="Times New Roman" pitchFamily="18" charset="0"/>
                <a:ea typeface="Times New Roman" pitchFamily="18" charset="0"/>
                <a:cs typeface="Times New Roman" pitchFamily="18" charset="0"/>
              </a:rPr>
              <a:t>П</a:t>
            </a:r>
            <a:r>
              <a:rPr lang="ru-RU" sz="1600" dirty="0" smtClean="0">
                <a:solidFill>
                  <a:srgbClr val="252525"/>
                </a:solidFill>
                <a:latin typeface="Times New Roman" pitchFamily="18" charset="0"/>
                <a:ea typeface="Times New Roman" pitchFamily="18" charset="0"/>
                <a:cs typeface="Times New Roman" pitchFamily="18" charset="0"/>
              </a:rPr>
              <a:t>ринято считать, что это музыкальное произведение  о Великой Отечественной войне, однако сам автор Расул Гамзатов особо отмечал, что текст не описывает конкретную войну или конкретных солдат. Речь идет о любых военных действиях. Трудно не согласиться с поэтом: песня посвящается всем защитникам Отечества, солдатам,  не вернувшимся с войны, с боевых действий, тем, чей долг был – защищать, тем, кто отдал жизни во имя мира.</a:t>
            </a:r>
          </a:p>
          <a:p>
            <a:pPr lvl="0" indent="180975" fontAlgn="base">
              <a:spcBef>
                <a:spcPct val="0"/>
              </a:spcBef>
              <a:spcAft>
                <a:spcPct val="0"/>
              </a:spcAft>
            </a:pPr>
            <a:r>
              <a:rPr lang="ru-RU" sz="1600" b="1" dirty="0" smtClean="0">
                <a:solidFill>
                  <a:srgbClr val="FF0000"/>
                </a:solidFill>
                <a:latin typeface="Times New Roman" pitchFamily="18" charset="0"/>
                <a:ea typeface="Times New Roman" pitchFamily="18" charset="0"/>
                <a:cs typeface="Times New Roman" pitchFamily="18" charset="0"/>
              </a:rPr>
              <a:t>Н</a:t>
            </a:r>
            <a:r>
              <a:rPr lang="ru-RU" sz="1600" dirty="0" smtClean="0">
                <a:solidFill>
                  <a:srgbClr val="252525"/>
                </a:solidFill>
                <a:latin typeface="Times New Roman" pitchFamily="18" charset="0"/>
                <a:ea typeface="Times New Roman" pitchFamily="18" charset="0"/>
                <a:cs typeface="Times New Roman" pitchFamily="18" charset="0"/>
              </a:rPr>
              <a:t>о вначале было стихотворение «Журавли». А позже родилась песня</a:t>
            </a:r>
            <a:r>
              <a:rPr lang="ru-RU" sz="1600" dirty="0" smtClean="0">
                <a:latin typeface="Times New Roman" pitchFamily="18" charset="0"/>
                <a:cs typeface="Times New Roman" pitchFamily="18" charset="0"/>
              </a:rPr>
              <a:t> …</a:t>
            </a:r>
          </a:p>
        </p:txBody>
      </p:sp>
      <p:pic>
        <p:nvPicPr>
          <p:cNvPr id="9" name="Picture 8" descr="Picture background"/>
          <p:cNvPicPr>
            <a:picLocks noChangeAspect="1" noChangeArrowheads="1"/>
          </p:cNvPicPr>
          <p:nvPr/>
        </p:nvPicPr>
        <p:blipFill>
          <a:blip r:embed="rId2" cstate="print"/>
          <a:srcRect/>
          <a:stretch>
            <a:fillRect/>
          </a:stretch>
        </p:blipFill>
        <p:spPr bwMode="auto">
          <a:xfrm>
            <a:off x="6588224" y="5057800"/>
            <a:ext cx="2160240" cy="158767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236296" y="1700808"/>
            <a:ext cx="8568952" cy="1477328"/>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a:p>
        </p:txBody>
      </p:sp>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51520" y="548680"/>
            <a:ext cx="8568952" cy="615553"/>
          </a:xfrm>
          <a:prstGeom prst="rect">
            <a:avLst/>
          </a:prstGeom>
          <a:noFill/>
        </p:spPr>
        <p:txBody>
          <a:bodyPr wrap="square" rtlCol="0">
            <a:spAutoFit/>
          </a:bodyPr>
          <a:lstStyle/>
          <a:p>
            <a:endParaRPr lang="ru-RU" sz="1600" dirty="0" smtClean="0">
              <a:latin typeface="Times New Roman" pitchFamily="18" charset="0"/>
              <a:cs typeface="Times New Roman" pitchFamily="18" charset="0"/>
            </a:endParaRPr>
          </a:p>
          <a:p>
            <a:endParaRPr lang="ru-RU" dirty="0"/>
          </a:p>
        </p:txBody>
      </p:sp>
      <p:sp>
        <p:nvSpPr>
          <p:cNvPr id="26626" name="Rectangle 2"/>
          <p:cNvSpPr>
            <a:spLocks noChangeArrowheads="1"/>
          </p:cNvSpPr>
          <p:nvPr/>
        </p:nvSpPr>
        <p:spPr bwMode="auto">
          <a:xfrm>
            <a:off x="179512" y="406022"/>
            <a:ext cx="8640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fontAlgn="base">
              <a:spcBef>
                <a:spcPct val="0"/>
              </a:spcBef>
              <a:spcAft>
                <a:spcPct val="0"/>
              </a:spcAft>
            </a:pP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асул Гамзатов написал несколько вариантов стихов, посвященных журавлям, но он не думал, что один из вариантов «Журавлей» станет песней, которая будет так тепло принята людьми, любима многими поколениями.</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lang="ru-RU" sz="1600" dirty="0" smtClean="0">
                <a:solidFill>
                  <a:srgbClr val="252525"/>
                </a:solidFill>
                <a:latin typeface="Times New Roman" pitchFamily="18" charset="0"/>
                <a:ea typeface="Times New Roman" pitchFamily="18" charset="0"/>
                <a:cs typeface="Times New Roman" pitchFamily="18" charset="0"/>
              </a:rPr>
              <a:t>В 1968 стихотворение «Журавли» в переводе  Наума Гребнёва  было напечатано в журнале «Новый мир» и начиналось словами:</a:t>
            </a:r>
            <a:endParaRPr lang="ru-RU" sz="1600" dirty="0" smtClean="0">
              <a:latin typeface="Times New Roman" pitchFamily="18" charset="0"/>
              <a:cs typeface="Times New Roman" pitchFamily="18" charset="0"/>
            </a:endParaRPr>
          </a:p>
          <a:p>
            <a:pPr lvl="0" indent="180975" eaLnBrk="0" fontAlgn="base" hangingPunct="0">
              <a:spcBef>
                <a:spcPct val="0"/>
              </a:spcBef>
              <a:spcAft>
                <a:spcPct val="0"/>
              </a:spcAft>
            </a:pPr>
            <a:r>
              <a:rPr lang="ru-RU" sz="1600" dirty="0" smtClean="0">
                <a:solidFill>
                  <a:srgbClr val="252525"/>
                </a:solidFill>
                <a:latin typeface="Times New Roman" pitchFamily="18" charset="0"/>
                <a:ea typeface="Times New Roman" pitchFamily="18" charset="0"/>
                <a:cs typeface="Times New Roman" pitchFamily="18" charset="0"/>
              </a:rPr>
              <a:t>«Мне кажется порою, что джигиты, с кровавых не пришедшие полей,</a:t>
            </a:r>
            <a:br>
              <a:rPr lang="ru-RU" sz="1600" dirty="0" smtClean="0">
                <a:solidFill>
                  <a:srgbClr val="252525"/>
                </a:solidFill>
                <a:latin typeface="Times New Roman" pitchFamily="18" charset="0"/>
                <a:ea typeface="Times New Roman" pitchFamily="18" charset="0"/>
                <a:cs typeface="Times New Roman" pitchFamily="18" charset="0"/>
              </a:rPr>
            </a:br>
            <a:r>
              <a:rPr lang="ru-RU" sz="1600" dirty="0" smtClean="0">
                <a:solidFill>
                  <a:srgbClr val="252525"/>
                </a:solidFill>
                <a:latin typeface="Times New Roman" pitchFamily="18" charset="0"/>
                <a:ea typeface="Times New Roman" pitchFamily="18" charset="0"/>
                <a:cs typeface="Times New Roman" pitchFamily="18" charset="0"/>
              </a:rPr>
              <a:t>     в могилах братских не были зарыты, а превратились в белых журавлей…»</a:t>
            </a:r>
          </a:p>
          <a:p>
            <a:r>
              <a:rPr lang="ru-RU" sz="1600" b="1" dirty="0" smtClean="0">
                <a:solidFill>
                  <a:srgbClr val="FF0000"/>
                </a:solidFill>
                <a:latin typeface="Times New Roman" pitchFamily="18" charset="0"/>
                <a:ea typeface="Times New Roman" pitchFamily="18" charset="0"/>
                <a:cs typeface="Times New Roman" pitchFamily="18" charset="0"/>
              </a:rPr>
              <a:t>С</a:t>
            </a:r>
            <a:r>
              <a:rPr lang="ru-RU" sz="1600" dirty="0" smtClean="0">
                <a:solidFill>
                  <a:srgbClr val="252525"/>
                </a:solidFill>
                <a:latin typeface="Times New Roman" pitchFamily="18" charset="0"/>
                <a:ea typeface="Times New Roman" pitchFamily="18" charset="0"/>
                <a:cs typeface="Times New Roman" pitchFamily="18" charset="0"/>
              </a:rPr>
              <a:t>тихотворение «Журавли», напечатанное в журнале, попалось на глаза певцу </a:t>
            </a:r>
            <a:r>
              <a:rPr lang="ru-RU" sz="1600" b="1" dirty="0" smtClean="0">
                <a:solidFill>
                  <a:srgbClr val="252525"/>
                </a:solidFill>
                <a:latin typeface="Times New Roman" pitchFamily="18" charset="0"/>
                <a:ea typeface="Times New Roman" pitchFamily="18" charset="0"/>
                <a:cs typeface="Times New Roman" pitchFamily="18" charset="0"/>
              </a:rPr>
              <a:t>Марку Бернесу</a:t>
            </a:r>
            <a:r>
              <a:rPr lang="ru-RU" sz="1600" dirty="0" smtClean="0">
                <a:latin typeface="Times New Roman" pitchFamily="18" charset="0"/>
                <a:cs typeface="Times New Roman" pitchFamily="18" charset="0"/>
              </a:rPr>
              <a:t> и зацепило его за живое, хоть тот и не воевал на фронте. Он ездил с концертами на фронт, общался с солдатами, принимал  участие в театральных постановках на военные темы, но в активных боях не был замечен. Так что, можно сказать, что война не была чужой для Бернеса.</a:t>
            </a:r>
          </a:p>
          <a:p>
            <a:pPr lvl="0" indent="180975" eaLnBrk="0" fontAlgn="base" hangingPunct="0">
              <a:spcBef>
                <a:spcPct val="0"/>
              </a:spcBef>
              <a:spcAft>
                <a:spcPct val="0"/>
              </a:spcAft>
            </a:pPr>
            <a:r>
              <a:rPr lang="ru-RU" sz="1600" dirty="0" smtClean="0">
                <a:latin typeface="Times New Roman" pitchFamily="18" charset="0"/>
                <a:cs typeface="Times New Roman" pitchFamily="18" charset="0"/>
              </a:rPr>
              <a:t>Прочитав стихотворение «Журавли», Бернес позвонил Науму Гребнёву и сказал, что хочет сделать песню, убедив изменить несколько слов в русском тексте. В результате “джигиты” уступили место солдатам всех народов, павшим в той страшной войне, а “речь аварская” - общечеловеческой боли и скорби. Стихотворение обрело всеохватывающий смысл молитвы.</a:t>
            </a:r>
            <a:r>
              <a:rPr lang="ru-RU" sz="1600" dirty="0" smtClean="0">
                <a:solidFill>
                  <a:srgbClr val="252525"/>
                </a:solidFill>
                <a:latin typeface="Times New Roman" pitchFamily="18" charset="0"/>
                <a:ea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30" name="Picture 6" descr="Picture background"/>
          <p:cNvPicPr>
            <a:picLocks noChangeAspect="1" noChangeArrowheads="1"/>
          </p:cNvPicPr>
          <p:nvPr/>
        </p:nvPicPr>
        <p:blipFill>
          <a:blip r:embed="rId2" cstate="print"/>
          <a:srcRect/>
          <a:stretch>
            <a:fillRect/>
          </a:stretch>
        </p:blipFill>
        <p:spPr bwMode="auto">
          <a:xfrm>
            <a:off x="1187624" y="3933056"/>
            <a:ext cx="6624736" cy="27363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13174"/>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236296" y="1700808"/>
            <a:ext cx="8568952" cy="1477328"/>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a:p>
        </p:txBody>
      </p:sp>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51520" y="548680"/>
            <a:ext cx="8568952" cy="615553"/>
          </a:xfrm>
          <a:prstGeom prst="rect">
            <a:avLst/>
          </a:prstGeom>
          <a:noFill/>
        </p:spPr>
        <p:txBody>
          <a:bodyPr wrap="square" rtlCol="0">
            <a:spAutoFit/>
          </a:bodyPr>
          <a:lstStyle/>
          <a:p>
            <a:endParaRPr lang="ru-RU" sz="1600" dirty="0" smtClean="0">
              <a:latin typeface="Times New Roman" pitchFamily="18" charset="0"/>
              <a:cs typeface="Times New Roman" pitchFamily="18" charset="0"/>
            </a:endParaRPr>
          </a:p>
          <a:p>
            <a:endParaRPr lang="ru-RU" dirty="0"/>
          </a:p>
        </p:txBody>
      </p:sp>
      <p:sp>
        <p:nvSpPr>
          <p:cNvPr id="26626" name="Rectangle 2"/>
          <p:cNvSpPr>
            <a:spLocks noChangeArrowheads="1"/>
          </p:cNvSpPr>
          <p:nvPr/>
        </p:nvSpPr>
        <p:spPr bwMode="auto">
          <a:xfrm>
            <a:off x="179512" y="1088415"/>
            <a:ext cx="86409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fontAlgn="base">
              <a:spcBef>
                <a:spcPct val="0"/>
              </a:spcBef>
              <a:spcAft>
                <a:spcPct val="0"/>
              </a:spcAft>
            </a:pPr>
            <a:r>
              <a:rPr lang="ru-RU" sz="1600" dirty="0" smtClean="0">
                <a:solidFill>
                  <a:srgbClr val="252525"/>
                </a:solidFill>
                <a:latin typeface="Times New Roman" pitchFamily="18" charset="0"/>
                <a:ea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Picture 4" descr="Picture background"/>
          <p:cNvPicPr>
            <a:picLocks noChangeAspect="1" noChangeArrowheads="1"/>
          </p:cNvPicPr>
          <p:nvPr/>
        </p:nvPicPr>
        <p:blipFill>
          <a:blip r:embed="rId2" cstate="print"/>
          <a:srcRect/>
          <a:stretch>
            <a:fillRect/>
          </a:stretch>
        </p:blipFill>
        <p:spPr bwMode="auto">
          <a:xfrm>
            <a:off x="179512" y="404664"/>
            <a:ext cx="5184576" cy="6230044"/>
          </a:xfrm>
          <a:prstGeom prst="rect">
            <a:avLst/>
          </a:prstGeom>
          <a:noFill/>
        </p:spPr>
      </p:pic>
      <p:sp>
        <p:nvSpPr>
          <p:cNvPr id="10" name="Прямоугольник 9"/>
          <p:cNvSpPr/>
          <p:nvPr/>
        </p:nvSpPr>
        <p:spPr>
          <a:xfrm>
            <a:off x="5436096" y="404664"/>
            <a:ext cx="3707904" cy="6186309"/>
          </a:xfrm>
          <a:prstGeom prst="rect">
            <a:avLst/>
          </a:prstGeom>
        </p:spPr>
        <p:txBody>
          <a:bodyPr wrap="square">
            <a:spAutoFit/>
          </a:bodyPr>
          <a:lstStyle/>
          <a:p>
            <a:r>
              <a:rPr lang="ru-RU" dirty="0" smtClean="0">
                <a:latin typeface="Times New Roman" pitchFamily="18" charset="0"/>
                <a:cs typeface="Times New Roman" pitchFamily="18" charset="0"/>
              </a:rPr>
              <a:t>Народный артист РСФСР </a:t>
            </a:r>
            <a:r>
              <a:rPr lang="ru-RU" b="1" dirty="0" smtClean="0">
                <a:latin typeface="Times New Roman" pitchFamily="18" charset="0"/>
                <a:cs typeface="Times New Roman" pitchFamily="18" charset="0"/>
              </a:rPr>
              <a:t>Марк Бернес </a:t>
            </a:r>
            <a:r>
              <a:rPr lang="ru-RU" dirty="0" smtClean="0">
                <a:latin typeface="Times New Roman" pitchFamily="18" charset="0"/>
                <a:cs typeface="Times New Roman" pitchFamily="18" charset="0"/>
              </a:rPr>
              <a:t>никогда не считал пение своей профессией, хотя на эстраде имел невероятный успех. Многие композиторы одновременно и мечтали, и опасались с ним работать – он был талисманом, приносившим удачу, но вместе с тем о сложностях его характера ходили легенды. На концерте Марк Бернес впервые выступил в 1943 г. и имел такой невероятный успех, что вскоре его стали приглашать выступать именно с песнями. Артиста это смущало – он даже не знал нот. Певец изводил композиторов постоянными требованиями что-то переделать, но интуиция никогда его не подводила – в его исполнении песни моментально становились шлягерами.</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11960" y="1169602"/>
            <a:ext cx="49320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latin typeface="Times New Roman" pitchFamily="18" charset="0"/>
                <a:cs typeface="Times New Roman" pitchFamily="18" charset="0"/>
              </a:rPr>
              <a:t>Ян  Абрамович Френкель </a:t>
            </a:r>
            <a:r>
              <a:rPr lang="ru-RU" sz="1600" dirty="0" smtClean="0">
                <a:latin typeface="Times New Roman" pitchFamily="18" charset="0"/>
                <a:cs typeface="Times New Roman" pitchFamily="18" charset="0"/>
              </a:rPr>
              <a:t>– замечательный  композитор, которого мы знаем по песням "Текстильный городок", "Калина Красная", "Журавли", "Русское поле", и многим-многим другим. И многие его песни даже считают народными...</a:t>
            </a:r>
            <a:endParaRPr lang="ru-RU" sz="1600" dirty="0">
              <a:latin typeface="Times New Roman" pitchFamily="18" charset="0"/>
              <a:cs typeface="Times New Roman" pitchFamily="18" charset="0"/>
            </a:endParaRPr>
          </a:p>
        </p:txBody>
      </p:sp>
      <p:sp>
        <p:nvSpPr>
          <p:cNvPr id="5" name="TextBox 4"/>
          <p:cNvSpPr txBox="1"/>
          <p:nvPr/>
        </p:nvSpPr>
        <p:spPr>
          <a:xfrm>
            <a:off x="4139952" y="980728"/>
            <a:ext cx="5004048" cy="1477328"/>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a:p>
        </p:txBody>
      </p:sp>
      <p:sp>
        <p:nvSpPr>
          <p:cNvPr id="1029"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51520" y="548680"/>
            <a:ext cx="8568952" cy="52322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О композиторе</a:t>
            </a:r>
            <a:endParaRPr lang="ru-RU" sz="2800" dirty="0"/>
          </a:p>
        </p:txBody>
      </p:sp>
      <p:sp>
        <p:nvSpPr>
          <p:cNvPr id="26626" name="Rectangle 2"/>
          <p:cNvSpPr>
            <a:spLocks noChangeArrowheads="1"/>
          </p:cNvSpPr>
          <p:nvPr/>
        </p:nvSpPr>
        <p:spPr bwMode="auto">
          <a:xfrm>
            <a:off x="179512" y="1088415"/>
            <a:ext cx="86409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fontAlgn="base">
              <a:spcBef>
                <a:spcPct val="0"/>
              </a:spcBef>
              <a:spcAft>
                <a:spcPct val="0"/>
              </a:spcAft>
            </a:pPr>
            <a:r>
              <a:rPr lang="ru-RU" sz="1600" dirty="0" smtClean="0">
                <a:solidFill>
                  <a:srgbClr val="252525"/>
                </a:solidFill>
                <a:latin typeface="Times New Roman" pitchFamily="18" charset="0"/>
                <a:ea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5436096" y="404664"/>
            <a:ext cx="3707904" cy="369332"/>
          </a:xfrm>
          <a:prstGeom prst="rect">
            <a:avLst/>
          </a:prstGeom>
        </p:spPr>
        <p:txBody>
          <a:bodyPr wrap="square">
            <a:spAutoFit/>
          </a:bodyPr>
          <a:lstStyle/>
          <a:p>
            <a:endParaRPr lang="ru-RU" dirty="0">
              <a:latin typeface="Times New Roman" pitchFamily="18" charset="0"/>
              <a:cs typeface="Times New Roman" pitchFamily="18" charset="0"/>
            </a:endParaRPr>
          </a:p>
        </p:txBody>
      </p:sp>
      <p:sp>
        <p:nvSpPr>
          <p:cNvPr id="11" name="TextBox 10"/>
          <p:cNvSpPr txBox="1"/>
          <p:nvPr/>
        </p:nvSpPr>
        <p:spPr>
          <a:xfrm>
            <a:off x="323528" y="260648"/>
            <a:ext cx="7776864" cy="369332"/>
          </a:xfrm>
          <a:prstGeom prst="rect">
            <a:avLst/>
          </a:prstGeom>
          <a:noFill/>
        </p:spPr>
        <p:txBody>
          <a:bodyPr wrap="square" rtlCol="0">
            <a:spAutoFit/>
          </a:bodyPr>
          <a:lstStyle/>
          <a:p>
            <a:r>
              <a:rPr lang="ru-RU" sz="1600" dirty="0" smtClean="0">
                <a:latin typeface="Times New Roman" pitchFamily="18" charset="0"/>
                <a:cs typeface="Times New Roman" pitchFamily="18" charset="0"/>
              </a:rPr>
              <a:t>С готовым  текстом Бернес обратился к композитору </a:t>
            </a:r>
            <a:r>
              <a:rPr lang="ru-RU" sz="1600" b="1" dirty="0" smtClean="0">
                <a:latin typeface="Times New Roman" pitchFamily="18" charset="0"/>
                <a:cs typeface="Times New Roman" pitchFamily="18" charset="0"/>
              </a:rPr>
              <a:t>Яну Френкелю.</a:t>
            </a:r>
            <a:r>
              <a:rPr lang="ru-RU" dirty="0" smtClean="0"/>
              <a:t> </a:t>
            </a:r>
            <a:endParaRPr lang="ru-RU" dirty="0"/>
          </a:p>
        </p:txBody>
      </p:sp>
      <p:pic>
        <p:nvPicPr>
          <p:cNvPr id="12" name="Picture 2" descr="https://avatars.mds.yandex.net/i?id=f8e8404daf7c4116a806824a9f36eda2f0d81b87-5150736-images-thumbs&amp;n=13"/>
          <p:cNvPicPr>
            <a:picLocks noChangeAspect="1" noChangeArrowheads="1"/>
          </p:cNvPicPr>
          <p:nvPr/>
        </p:nvPicPr>
        <p:blipFill>
          <a:blip r:embed="rId2" cstate="print"/>
          <a:srcRect/>
          <a:stretch>
            <a:fillRect/>
          </a:stretch>
        </p:blipFill>
        <p:spPr bwMode="auto">
          <a:xfrm>
            <a:off x="179512" y="764704"/>
            <a:ext cx="3960440" cy="4248472"/>
          </a:xfrm>
          <a:prstGeom prst="rect">
            <a:avLst/>
          </a:prstGeom>
          <a:noFill/>
        </p:spPr>
      </p:pic>
      <p:sp>
        <p:nvSpPr>
          <p:cNvPr id="13" name="Прямоугольник 12"/>
          <p:cNvSpPr/>
          <p:nvPr/>
        </p:nvSpPr>
        <p:spPr>
          <a:xfrm>
            <a:off x="4283968" y="2492897"/>
            <a:ext cx="4608512" cy="2308324"/>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С</a:t>
            </a:r>
            <a:r>
              <a:rPr lang="ru-RU" sz="1600" dirty="0" smtClean="0">
                <a:latin typeface="Times New Roman" pitchFamily="18" charset="0"/>
                <a:cs typeface="Times New Roman" pitchFamily="18" charset="0"/>
              </a:rPr>
              <a:t> началом войны поступил в Оренбургское</a:t>
            </a:r>
            <a:r>
              <a:rPr lang="ru-RU" sz="1600" dirty="0" smtClean="0">
                <a:latin typeface="Times New Roman" pitchFamily="18" charset="0"/>
                <a:cs typeface="Times New Roman" pitchFamily="18" charset="0"/>
                <a:hlinkClick r:id="rId3" tooltip="Оренбургское высшее зенитное ракетное училище (военный институт)"/>
              </a:rPr>
              <a:t> </a:t>
            </a:r>
            <a:r>
              <a:rPr lang="ru-RU" sz="1600" dirty="0" smtClean="0">
                <a:latin typeface="Times New Roman" pitchFamily="18" charset="0"/>
                <a:cs typeface="Times New Roman" pitchFamily="18" charset="0"/>
              </a:rPr>
              <a:t>зенитное училище. По окончании училища в 1942 году  принимал участие в боевых действиях, был тяжело ранен и после лечения с 1943 работал в филармонии  в городе Чкалов.</a:t>
            </a:r>
            <a:r>
              <a:rPr lang="ru-RU" sz="1600" dirty="0" smtClean="0"/>
              <a:t> </a:t>
            </a:r>
            <a:r>
              <a:rPr lang="ru-RU" sz="1600" b="1" dirty="0" smtClean="0">
                <a:latin typeface="Times New Roman" pitchFamily="18" charset="0"/>
                <a:cs typeface="Times New Roman" pitchFamily="18" charset="0"/>
              </a:rPr>
              <a:t>Н</a:t>
            </a:r>
            <a:r>
              <a:rPr lang="ru-RU" sz="1600" dirty="0" smtClean="0">
                <a:latin typeface="Times New Roman" pitchFamily="18" charset="0"/>
                <a:cs typeface="Times New Roman" pitchFamily="18" charset="0"/>
              </a:rPr>
              <a:t>о находиться в тылу, когда все воюют, было не для него. И он снова попросился на фронт, только теперь музыкантом. День Победы Ян Френкель встретил в Берлине.</a:t>
            </a:r>
            <a:endParaRPr lang="ru-RU" sz="1600" dirty="0">
              <a:latin typeface="Times New Roman" pitchFamily="18" charset="0"/>
              <a:cs typeface="Times New Roman" pitchFamily="18" charset="0"/>
            </a:endParaRPr>
          </a:p>
        </p:txBody>
      </p:sp>
      <p:sp>
        <p:nvSpPr>
          <p:cNvPr id="14" name="Прямоугольник 13"/>
          <p:cNvSpPr/>
          <p:nvPr/>
        </p:nvSpPr>
        <p:spPr>
          <a:xfrm>
            <a:off x="4211960" y="4797152"/>
            <a:ext cx="4752528" cy="1846659"/>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П</a:t>
            </a:r>
            <a:r>
              <a:rPr lang="ru-RU" sz="1600" dirty="0" smtClean="0">
                <a:latin typeface="Times New Roman" pitchFamily="18" charset="0"/>
                <a:cs typeface="Times New Roman" pitchFamily="18" charset="0"/>
              </a:rPr>
              <a:t>осле войны выступал в концертах с исполнением собственных песен, обычно публика пела вместе с ним. Его произведения были в репертуаре Анны Герман</a:t>
            </a:r>
            <a:r>
              <a:rPr lang="ru-RU" sz="1600" dirty="0" smtClean="0">
                <a:solidFill>
                  <a:schemeClr val="tx1">
                    <a:lumMod val="95000"/>
                    <a:lumOff val="5000"/>
                  </a:schemeClr>
                </a:solidFill>
                <a:latin typeface="Times New Roman" pitchFamily="18" charset="0"/>
                <a:cs typeface="Times New Roman" pitchFamily="18" charset="0"/>
              </a:rPr>
              <a:t>, </a:t>
            </a:r>
            <a:r>
              <a:rPr lang="ru-RU" sz="1600" u="sng" dirty="0" smtClean="0">
                <a:solidFill>
                  <a:schemeClr val="tx1">
                    <a:lumMod val="95000"/>
                    <a:lumOff val="5000"/>
                  </a:schemeClr>
                </a:solidFill>
                <a:latin typeface="Times New Roman" pitchFamily="18" charset="0"/>
                <a:cs typeface="Times New Roman" pitchFamily="18" charset="0"/>
              </a:rPr>
              <a:t>Иосифа Кобзона</a:t>
            </a:r>
            <a:r>
              <a:rPr lang="ru-RU" sz="1600" dirty="0" smtClean="0">
                <a:solidFill>
                  <a:schemeClr val="tx1">
                    <a:lumMod val="95000"/>
                    <a:lumOff val="5000"/>
                  </a:schemeClr>
                </a:solidFill>
                <a:latin typeface="Times New Roman" pitchFamily="18" charset="0"/>
                <a:cs typeface="Times New Roman" pitchFamily="18" charset="0"/>
              </a:rPr>
              <a:t>, Георга </a:t>
            </a:r>
            <a:r>
              <a:rPr lang="ru-RU" sz="1600" dirty="0" err="1" smtClean="0">
                <a:solidFill>
                  <a:schemeClr val="tx1">
                    <a:lumMod val="95000"/>
                    <a:lumOff val="5000"/>
                  </a:schemeClr>
                </a:solidFill>
                <a:latin typeface="Times New Roman" pitchFamily="18" charset="0"/>
                <a:cs typeface="Times New Roman" pitchFamily="18" charset="0"/>
              </a:rPr>
              <a:t>Отса</a:t>
            </a:r>
            <a:r>
              <a:rPr lang="ru-RU" sz="1600" dirty="0" smtClean="0">
                <a:solidFill>
                  <a:schemeClr val="tx1">
                    <a:lumMod val="95000"/>
                    <a:lumOff val="5000"/>
                  </a:schemeClr>
                </a:solidFill>
                <a:latin typeface="Times New Roman" pitchFamily="18" charset="0"/>
                <a:cs typeface="Times New Roman" pitchFamily="18" charset="0"/>
              </a:rPr>
              <a:t>, </a:t>
            </a:r>
            <a:r>
              <a:rPr lang="ru-RU" sz="1600" dirty="0" err="1" smtClean="0">
                <a:solidFill>
                  <a:schemeClr val="tx1">
                    <a:lumMod val="95000"/>
                    <a:lumOff val="5000"/>
                  </a:schemeClr>
                </a:solidFill>
                <a:latin typeface="Times New Roman" pitchFamily="18" charset="0"/>
                <a:cs typeface="Times New Roman" pitchFamily="18" charset="0"/>
              </a:rPr>
              <a:t>Нани</a:t>
            </a:r>
            <a:r>
              <a:rPr lang="ru-RU" sz="1600" dirty="0" smtClean="0">
                <a:solidFill>
                  <a:schemeClr val="tx1">
                    <a:lumMod val="95000"/>
                    <a:lumOff val="5000"/>
                  </a:schemeClr>
                </a:solidFill>
                <a:latin typeface="Times New Roman" pitchFamily="18" charset="0"/>
                <a:cs typeface="Times New Roman" pitchFamily="18" charset="0"/>
              </a:rPr>
              <a:t> </a:t>
            </a:r>
            <a:r>
              <a:rPr lang="ru-RU" sz="1600" dirty="0" err="1" smtClean="0">
                <a:solidFill>
                  <a:schemeClr val="tx1">
                    <a:lumMod val="95000"/>
                    <a:lumOff val="5000"/>
                  </a:schemeClr>
                </a:solidFill>
                <a:latin typeface="Times New Roman" pitchFamily="18" charset="0"/>
                <a:cs typeface="Times New Roman" pitchFamily="18" charset="0"/>
              </a:rPr>
              <a:t>Брегвадзе,Марка</a:t>
            </a:r>
            <a:r>
              <a:rPr lang="ru-RU" sz="1600" dirty="0" smtClean="0">
                <a:solidFill>
                  <a:schemeClr val="tx1">
                    <a:lumMod val="95000"/>
                    <a:lumOff val="5000"/>
                  </a:schemeClr>
                </a:solidFill>
                <a:latin typeface="Times New Roman" pitchFamily="18" charset="0"/>
                <a:cs typeface="Times New Roman" pitchFamily="18" charset="0"/>
              </a:rPr>
              <a:t> Бернеса. </a:t>
            </a:r>
          </a:p>
          <a:p>
            <a:r>
              <a:rPr lang="ru-RU" sz="1600" dirty="0" smtClean="0">
                <a:latin typeface="Times New Roman" pitchFamily="18" charset="0"/>
                <a:cs typeface="Times New Roman" pitchFamily="18" charset="0"/>
              </a:rPr>
              <a:t>Писал музыку к драматическим спектаклям, кинофильмам, мультфильмам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Прямоугольник 14"/>
          <p:cNvSpPr/>
          <p:nvPr/>
        </p:nvSpPr>
        <p:spPr>
          <a:xfrm>
            <a:off x="251520" y="5085184"/>
            <a:ext cx="3744416" cy="1323439"/>
          </a:xfrm>
          <a:prstGeom prst="rect">
            <a:avLst/>
          </a:prstGeom>
        </p:spPr>
        <p:txBody>
          <a:bodyPr wrap="square">
            <a:spAutoFit/>
          </a:bodyPr>
          <a:lstStyle/>
          <a:p>
            <a:r>
              <a:rPr lang="ru-RU" sz="1600" dirty="0" smtClean="0">
                <a:latin typeface="Times New Roman" pitchFamily="18" charset="0"/>
                <a:cs typeface="Times New Roman" pitchFamily="18" charset="0"/>
              </a:rPr>
              <a:t>Да, популярность ему принесли песни. Получалось так, что фильм только выйдет - а песню, написанную Яном Френкелем, на следующий день уже все поют</a:t>
            </a:r>
            <a:endParaRPr lang="ru-RU"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404664"/>
            <a:ext cx="4608512"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sp>
        <p:nvSpPr>
          <p:cNvPr id="9217" name="Rectangle 1"/>
          <p:cNvSpPr>
            <a:spLocks noChangeArrowheads="1"/>
          </p:cNvSpPr>
          <p:nvPr/>
        </p:nvSpPr>
        <p:spPr bwMode="auto">
          <a:xfrm>
            <a:off x="251520" y="241275"/>
            <a:ext cx="82809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тихи и музыка не сразу нашли друг друга. </a:t>
            </a:r>
            <a:r>
              <a:rPr lang="ru-RU" sz="1600" dirty="0" smtClean="0">
                <a:latin typeface="Times New Roman" pitchFamily="18" charset="0"/>
                <a:cs typeface="Times New Roman" pitchFamily="18" charset="0"/>
              </a:rPr>
              <a:t>Творческий процесс у Френкеля занял массу времени: на написание одной только вступительной вокальной части ему понадобилось около двух месяцев. Впрочем, после этого работа стала продвигаться быстрее. </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Только, спустя два месяца, все сложилось. Позднее Ян Френкель вспоминал:</a:t>
            </a:r>
            <a:endPar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endParaRPr>
          </a:p>
          <a:p>
            <a:r>
              <a:rPr kumimoji="0" lang="ru-RU" sz="1600" b="0" i="0" u="none" strike="noStrike" cap="none" normalizeH="0" baseline="0" dirty="0" smtClean="0">
                <a:ln>
                  <a:noFill/>
                </a:ln>
                <a:effectLst/>
                <a:latin typeface="Times New Roman" pitchFamily="18" charset="0"/>
                <a:ea typeface="Calibri" pitchFamily="34" charset="0"/>
                <a:cs typeface="Times New Roman" pitchFamily="18" charset="0"/>
              </a:rPr>
              <a:t>«…Я тут же позвонил Бернесу. Он сразу же приехал, послушал песню и… расплакался. Он не был человеком сентиментальным, но нередко случалось, что он плакал, когда ему что-либо нравилось…»</a:t>
            </a:r>
            <a:endParaRPr kumimoji="0" lang="ru-RU" sz="1600" b="0" i="0" u="none" strike="noStrike" cap="none" normalizeH="0" baseline="0" dirty="0" smtClean="0">
              <a:ln>
                <a:noFill/>
              </a:ln>
              <a:effectLst/>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М</a:t>
            </a:r>
            <a:r>
              <a:rPr lang="ru-RU" sz="1600" dirty="0" smtClean="0">
                <a:latin typeface="Times New Roman" pitchFamily="18" charset="0"/>
                <a:cs typeface="Times New Roman" pitchFamily="18" charset="0"/>
              </a:rPr>
              <a:t>арк Бернес записывал «Журавлей», будучи тяжело больным. Он уже с трудом передвигался, но тем не менее 8 июля 1969 года сын отвёз его в студию, где артист записал песню с одного дубля. Очень индивидуальна и своеобразна манера исполнения Бернеса — он не столько поёт, не столько растягивает слова в пении, сколько «проговаривает» слова песни. Для хороших стихов, где каждое слово </a:t>
            </a:r>
            <a:r>
              <a:rPr lang="ru-RU" sz="1600" dirty="0" err="1" smtClean="0">
                <a:latin typeface="Times New Roman" pitchFamily="18" charset="0"/>
                <a:cs typeface="Times New Roman" pitchFamily="18" charset="0"/>
              </a:rPr>
              <a:t>весомо,такое</a:t>
            </a:r>
            <a:r>
              <a:rPr lang="ru-RU" sz="1600" dirty="0" smtClean="0">
                <a:latin typeface="Times New Roman" pitchFamily="18" charset="0"/>
                <a:cs typeface="Times New Roman" pitchFamily="18" charset="0"/>
              </a:rPr>
              <a:t> особое исполнение порою оказывается предпочтительным.</a:t>
            </a:r>
          </a:p>
          <a:p>
            <a:r>
              <a:rPr lang="ru-RU" sz="1600" b="1" dirty="0" smtClean="0">
                <a:solidFill>
                  <a:srgbClr val="FF0000"/>
                </a:solidFill>
                <a:latin typeface="Times New Roman" pitchFamily="18" charset="0"/>
                <a:cs typeface="Times New Roman" pitchFamily="18" charset="0"/>
              </a:rPr>
              <a:t>Э</a:t>
            </a:r>
            <a:r>
              <a:rPr lang="ru-RU" sz="1600" dirty="0" smtClean="0">
                <a:latin typeface="Times New Roman" pitchFamily="18" charset="0"/>
                <a:cs typeface="Times New Roman" pitchFamily="18" charset="0"/>
              </a:rPr>
              <a:t>та запись стала последней в его жизни (умер Марк Бернес через месяц, 16 августа). Как писал биограф Яна Френкеля, композитор Ю. Г. Рабинович, Бернес, после того как услышал музыку, торопил всех, как можно скорее записать песню.</a:t>
            </a:r>
          </a:p>
          <a:p>
            <a:r>
              <a:rPr lang="ru-RU" sz="1600" dirty="0" smtClean="0">
                <a:latin typeface="Times New Roman" pitchFamily="18" charset="0"/>
                <a:cs typeface="Times New Roman" pitchFamily="18" charset="0"/>
              </a:rPr>
              <a:t>Как говорил Ян Френкель , он предчувствовал свою кончину и точку в своей жизни хотел поставить именно этой песней. Запись для Бернеса была неимоверно </a:t>
            </a:r>
            <a:r>
              <a:rPr lang="ru-RU" sz="1600" dirty="0" err="1" smtClean="0">
                <a:latin typeface="Times New Roman" pitchFamily="18" charset="0"/>
                <a:cs typeface="Times New Roman" pitchFamily="18" charset="0"/>
              </a:rPr>
              <a:t>тяжела.Но</a:t>
            </a:r>
            <a:r>
              <a:rPr lang="ru-RU" sz="1600" dirty="0" smtClean="0">
                <a:latin typeface="Times New Roman" pitchFamily="18" charset="0"/>
                <a:cs typeface="Times New Roman" pitchFamily="18" charset="0"/>
              </a:rPr>
              <a:t> он мужественно вынес всё и записал «Журавлей».Действительно, она стала последней песней в его жизни.</a:t>
            </a:r>
            <a:r>
              <a:rPr lang="ru-RU" sz="1600" dirty="0" smtClean="0"/>
              <a:t> </a:t>
            </a:r>
          </a:p>
          <a:p>
            <a:r>
              <a:rPr lang="ru-RU" sz="1600" b="1" dirty="0" smtClean="0">
                <a:solidFill>
                  <a:srgbClr val="FF0000"/>
                </a:solidFill>
                <a:latin typeface="Times New Roman" pitchFamily="18" charset="0"/>
                <a:cs typeface="Times New Roman" pitchFamily="18" charset="0"/>
              </a:rPr>
              <a:t>М</a:t>
            </a:r>
            <a:r>
              <a:rPr lang="ru-RU" sz="1600" dirty="0" smtClean="0">
                <a:latin typeface="Times New Roman" pitchFamily="18" charset="0"/>
                <a:cs typeface="Times New Roman" pitchFamily="18" charset="0"/>
              </a:rPr>
              <a:t>арк Бернес умер 16 августа 1969 года, и по его просьбе, на похоронах звучали "Журавли". Через 20 лет, в 1989 году, эта же песня провожала в последний путь  и Яна Френкеля.</a:t>
            </a:r>
          </a:p>
          <a:p>
            <a:endParaRPr lang="ru-RU" sz="1600" dirty="0" smtClean="0">
              <a:latin typeface="Times New Roman" pitchFamily="18" charset="0"/>
              <a:cs typeface="Times New Roman" pitchFamily="18" charset="0"/>
            </a:endParaRPr>
          </a:p>
          <a:p>
            <a:pPr lvl="0" eaLnBrk="0" fontAlgn="base" hangingPunct="0">
              <a:spcBef>
                <a:spcPct val="0"/>
              </a:spcBef>
              <a:spcAft>
                <a:spcPct val="0"/>
              </a:spcAft>
            </a:pPr>
            <a:endParaRPr kumimoji="0" lang="ru-RU" sz="16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540</TotalTime>
  <Words>1267</Words>
  <Application>Microsoft Office PowerPoint</Application>
  <PresentationFormat>Экран (4:3)</PresentationFormat>
  <Paragraphs>96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Victorya</dc:creator>
  <cp:lastModifiedBy>Виктория</cp:lastModifiedBy>
  <cp:revision>103</cp:revision>
  <dcterms:created xsi:type="dcterms:W3CDTF">2025-02-17T05:06:05Z</dcterms:created>
  <dcterms:modified xsi:type="dcterms:W3CDTF">2025-02-26T10:45:07Z</dcterms:modified>
</cp:coreProperties>
</file>