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7" r:id="rId3"/>
    <p:sldId id="286" r:id="rId4"/>
    <p:sldId id="258" r:id="rId5"/>
    <p:sldId id="261" r:id="rId6"/>
    <p:sldId id="263" r:id="rId7"/>
    <p:sldId id="287" r:id="rId8"/>
    <p:sldId id="288" r:id="rId9"/>
    <p:sldId id="289" r:id="rId10"/>
    <p:sldId id="290" r:id="rId11"/>
    <p:sldId id="297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79" r:id="rId20"/>
  </p:sldIdLst>
  <p:sldSz cx="9144000" cy="5143500" type="screen16x9"/>
  <p:notesSz cx="6858000" cy="9144000"/>
  <p:embeddedFontLst>
    <p:embeddedFont>
      <p:font typeface="Oswald" charset="-52"/>
      <p:regular r:id="rId22"/>
      <p:bold r:id="rId23"/>
    </p:embeddedFont>
    <p:embeddedFont>
      <p:font typeface="Tinos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23A2C02-A5AF-476E-8602-C27AF3A25F39}">
  <a:tblStyle styleId="{223A2C02-A5AF-476E-8602-C27AF3A25F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tkahoo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iventy.com/" TargetMode="External"/><Relationship Id="rId4" Type="http://schemas.openxmlformats.org/officeDocument/2006/relationships/hyperlink" Target="http://quizizz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ppity.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asstime.com/" TargetMode="External"/><Relationship Id="rId4" Type="http://schemas.openxmlformats.org/officeDocument/2006/relationships/hyperlink" Target="http://www.mentimeter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mind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asstime.com/" TargetMode="External"/><Relationship Id="rId4" Type="http://schemas.openxmlformats.org/officeDocument/2006/relationships/hyperlink" Target="http://bubble.u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ro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formative.com/" TargetMode="External"/><Relationship Id="rId7" Type="http://schemas.openxmlformats.org/officeDocument/2006/relationships/hyperlink" Target="http://onlinetestpad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gle.com/" TargetMode="External"/><Relationship Id="rId5" Type="http://schemas.openxmlformats.org/officeDocument/2006/relationships/hyperlink" Target="http://liveworksheets.com/" TargetMode="External"/><Relationship Id="rId4" Type="http://schemas.openxmlformats.org/officeDocument/2006/relationships/hyperlink" Target="http://app.wizer.m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ocaroo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inglink.com/" TargetMode="External"/><Relationship Id="rId4" Type="http://schemas.openxmlformats.org/officeDocument/2006/relationships/hyperlink" Target="http://web.seesaw.m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763688" y="1203598"/>
            <a:ext cx="6408712" cy="25922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Принципы дистанционного обучения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763688" y="627534"/>
            <a:ext cx="6408712" cy="720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Новая роль учителя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https://sun9-54.userapi.com/c851520/v851520729/ab287/lgfPV85YDW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1347614"/>
            <a:ext cx="5328592" cy="296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Новый статус учителя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209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Функции: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создавать учебную среду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дистанционные технологии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самостоятельную познавательную деятельность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управлять интерактивным взаимодействием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 дистанционного обучения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419658"/>
            <a:ext cx="2429243" cy="3096308"/>
          </a:xfrm>
        </p:spPr>
        <p:txBody>
          <a:bodyPr/>
          <a:lstStyle/>
          <a:p>
            <a:r>
              <a:rPr lang="ru-RU" sz="2000" dirty="0" smtClean="0"/>
              <a:t>Материальные технические средства: компьютер, </a:t>
            </a:r>
            <a:r>
              <a:rPr lang="ru-RU" sz="2000" dirty="0" err="1" smtClean="0"/>
              <a:t>вебкамера</a:t>
            </a:r>
            <a:r>
              <a:rPr lang="ru-RU" sz="2000" dirty="0" smtClean="0"/>
              <a:t>, микрофон.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63888" y="1419658"/>
            <a:ext cx="2448272" cy="309630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Дистанционные технологии: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кейсовые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облачные, сетевые, компьютерные телекоммуникационные.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940152" y="1419658"/>
            <a:ext cx="2592287" cy="309630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Инструменты для взаимодействия в виртуальной учебной среде.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555526"/>
            <a:ext cx="6616800" cy="863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Веб-сервисы</a:t>
            </a:r>
            <a:r>
              <a:rPr lang="ru-RU" dirty="0" smtClean="0"/>
              <a:t> для создания викторин, тестов, опросов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hlinkClick r:id="rId3"/>
              </a:rPr>
              <a:t>http://getkahoot.com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>
                <a:hlinkClick r:id="rId4"/>
              </a:rPr>
              <a:t>http://quizizz.com</a:t>
            </a:r>
            <a:endParaRPr lang="en-US" dirty="0" smtClean="0"/>
          </a:p>
          <a:p>
            <a:pPr lvl="0"/>
            <a:r>
              <a:rPr lang="en-US" dirty="0" smtClean="0">
                <a:hlinkClick r:id="rId5"/>
              </a:rPr>
              <a:t>http://www.triventy.com</a:t>
            </a:r>
            <a:endParaRPr lang="en-US" dirty="0" smtClean="0"/>
          </a:p>
          <a:p>
            <a:pPr lvl="0"/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555526"/>
            <a:ext cx="6616800" cy="863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Веб-сервисы</a:t>
            </a:r>
            <a:r>
              <a:rPr lang="ru-RU" dirty="0" smtClean="0"/>
              <a:t> для создания интерактивных презентаций, упражнений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hlinkClick r:id="rId3"/>
              </a:rPr>
              <a:t>http://www.flippity.net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http://www.mentimeter.com</a:t>
            </a:r>
            <a:endParaRPr lang="en-US" dirty="0" smtClean="0"/>
          </a:p>
          <a:p>
            <a:pPr lvl="0"/>
            <a:r>
              <a:rPr lang="en-US" dirty="0" smtClean="0">
                <a:hlinkClick r:id="rId5"/>
              </a:rPr>
              <a:t>http://www.classtime.com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555526"/>
            <a:ext cx="6616800" cy="863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/>
              <a:t>Веб-сервисы</a:t>
            </a:r>
            <a:r>
              <a:rPr lang="ru-RU" dirty="0" smtClean="0"/>
              <a:t> для создания ментальных карт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hlinkClick r:id="rId3"/>
              </a:rPr>
              <a:t>http://www.xmind.net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http://bubble.us</a:t>
            </a:r>
            <a:endParaRPr lang="en-US" dirty="0" smtClean="0"/>
          </a:p>
          <a:p>
            <a:pPr lvl="0"/>
            <a:r>
              <a:rPr lang="en-US" dirty="0" smtClean="0">
                <a:hlinkClick r:id="rId5"/>
              </a:rPr>
              <a:t>http://popplet.com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555526"/>
            <a:ext cx="6616800" cy="863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Он – </a:t>
            </a:r>
            <a:r>
              <a:rPr lang="ru-RU" dirty="0" err="1" smtClean="0"/>
              <a:t>лайн</a:t>
            </a:r>
            <a:r>
              <a:rPr lang="ru-RU" dirty="0" smtClean="0"/>
              <a:t> доски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hlinkClick r:id="rId3"/>
              </a:rPr>
              <a:t>http://padlet.com</a:t>
            </a:r>
            <a:endParaRPr lang="en-US" dirty="0" smtClean="0"/>
          </a:p>
          <a:p>
            <a:pPr lvl="0"/>
            <a:r>
              <a:rPr lang="en-US" dirty="0" smtClean="0">
                <a:hlinkClick r:id="rId4"/>
              </a:rPr>
              <a:t>http://miro.com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555526"/>
            <a:ext cx="6616800" cy="863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Рабочие листы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hlinkClick r:id="rId3"/>
              </a:rPr>
              <a:t>http://goformative.com</a:t>
            </a:r>
            <a:endParaRPr lang="en-US" dirty="0" smtClean="0"/>
          </a:p>
          <a:p>
            <a:pPr lvl="0"/>
            <a:r>
              <a:rPr lang="en-US" dirty="0" smtClean="0">
                <a:hlinkClick r:id="rId4"/>
              </a:rPr>
              <a:t>http://app.wizer.me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http://liveworksheets.com</a:t>
            </a:r>
            <a:endParaRPr lang="en-US" dirty="0" smtClean="0"/>
          </a:p>
          <a:p>
            <a:pPr lvl="0"/>
            <a:r>
              <a:rPr lang="en-US" dirty="0" smtClean="0">
                <a:hlinkClick r:id="rId6"/>
              </a:rPr>
              <a:t>http://google.com</a:t>
            </a:r>
            <a:endParaRPr lang="en-US" dirty="0" smtClean="0"/>
          </a:p>
          <a:p>
            <a:pPr lvl="0"/>
            <a:r>
              <a:rPr lang="en-US" dirty="0" smtClean="0">
                <a:hlinkClick r:id="rId7"/>
              </a:rPr>
              <a:t>http://onlinetestpad.com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555526"/>
            <a:ext cx="6616800" cy="863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видеоинструменты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hlinkClick r:id="rId3"/>
              </a:rPr>
              <a:t>http://vocaroo.com</a:t>
            </a:r>
            <a:endParaRPr lang="en-US" dirty="0" smtClean="0"/>
          </a:p>
          <a:p>
            <a:pPr lvl="0"/>
            <a:r>
              <a:rPr lang="en-US" dirty="0" smtClean="0">
                <a:hlinkClick r:id="rId4"/>
              </a:rPr>
              <a:t>http://web.seesaw.me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http://www.thinglink.com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59" name="Google Shape;259;p35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/>
              <a:t>Any questions?</a:t>
            </a:r>
            <a:endParaRPr sz="1800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/>
              <a:t>You can find me at borodina2205@bk.ru</a:t>
            </a:r>
            <a:endParaRPr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1556175" y="555526"/>
            <a:ext cx="6616800" cy="863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Дистанционное обучение в общеобразовательных учреждениях</a:t>
            </a:r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1556175" y="1578150"/>
            <a:ext cx="32925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200" dirty="0" smtClean="0"/>
              <a:t>«Дистанционное обучение – это форма обучения, при которой взаимодействие учителя и учащихся и учащихся между собой осуществляется на расстоянии и отражает все присущие учебному процессу компоненты (цели, содержание, методы, организационные формы, средства обучения), реализуемые специфичными средствами </a:t>
            </a:r>
            <a:r>
              <a:rPr lang="ru-RU" sz="1200" dirty="0" err="1" smtClean="0"/>
              <a:t>интернет-технологий</a:t>
            </a:r>
            <a:r>
              <a:rPr lang="ru-RU" sz="1200" dirty="0" smtClean="0"/>
              <a:t> или другими средствами, предусматривающими интерактивность» </a:t>
            </a:r>
            <a:r>
              <a:rPr lang="ru-RU" sz="1200" dirty="0" err="1" smtClean="0"/>
              <a:t>Е.С.Полат</a:t>
            </a:r>
            <a:endParaRPr sz="120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5069775" y="1578150"/>
            <a:ext cx="31032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5212A"/>
              </a:solidFill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148064" y="1419622"/>
            <a:ext cx="3025008" cy="2376264"/>
          </a:xfrm>
        </p:spPr>
        <p:txBody>
          <a:bodyPr/>
          <a:lstStyle/>
          <a:p>
            <a:r>
              <a:rPr lang="ru-RU" dirty="0" smtClean="0"/>
              <a:t>Федеральный Закон «Об образовании в Российской Федерации</a:t>
            </a:r>
            <a:r>
              <a:rPr lang="ru-RU" dirty="0" smtClean="0"/>
              <a:t>»</a:t>
            </a:r>
            <a:r>
              <a:rPr lang="ru-RU" dirty="0" smtClean="0"/>
              <a:t>, </a:t>
            </a:r>
            <a:r>
              <a:rPr lang="ru-RU" dirty="0" smtClean="0"/>
              <a:t>статья </a:t>
            </a:r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175" y="555526"/>
            <a:ext cx="6616800" cy="863749"/>
          </a:xfrm>
        </p:spPr>
        <p:txBody>
          <a:bodyPr/>
          <a:lstStyle/>
          <a:p>
            <a:pPr algn="ctr"/>
            <a:r>
              <a:rPr lang="ru-RU" dirty="0" smtClean="0"/>
              <a:t>Проблемы внедрения дистанционного обучения в образовании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6175" y="1479375"/>
            <a:ext cx="3211800" cy="2964583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недостаток технических средств дистанционного обучения;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отсутствие механизмов и нормативно-правового обеспечения дистанционного обучения;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недостаточная развитость организационно-управленческой структуры;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16016" y="1419622"/>
            <a:ext cx="3457056" cy="309634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слабая разработанность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методической продукции и информационного обеспечения, в том числе принципов, критериев, средств и систем контроля качества дистанционного обучения;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недостаточная финансовая поддержка развития дистанционного обучения и другие.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/>
              <a:t>Гибкость</a:t>
            </a:r>
            <a:endParaRPr sz="6000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4"/>
            <a:ext cx="3234300" cy="1906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dirty="0" smtClean="0"/>
              <a:t>Синхронный и асинхронный виды коммуникации. Асинхронная учебная система позволяет самостоятельно выбрать место, время и темп обучения. </a:t>
            </a:r>
            <a:endParaRPr sz="1800" b="1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028" name="Picture 4" descr="https://img2.freepng.ru/20180815/lhi/kisspng-professional-learning-community-higher-education-c-services-intrinsic-link-5b74f2bfca8796.28751466153439097582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491630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/>
              <a:t>Интерактивность</a:t>
            </a:r>
            <a:endParaRPr sz="32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Интерактивность в дистанционном формате рассматривается и как взаимодействие участников педагогического процесса, и как взаимодействие с обучающей средой/ учебным материалом.</a:t>
            </a:r>
            <a:endParaRPr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1556174" y="1347615"/>
            <a:ext cx="3303857" cy="3240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Модуль – это автономная организационно-методическая структурная единица в рамках учебной дисциплины, которая представляет собой обучающий пакет дидактического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 помощью которого обучающийся получает объем новых знаний или осваивает набор новых навыков и умений на основе индивидуального подхода к процессу обучения.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1556175" y="483518"/>
            <a:ext cx="6616800" cy="9357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Модульность – центральный атрибут дистанционного обучения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788024" y="1419623"/>
            <a:ext cx="3385048" cy="3096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Модульный подход в обучении позволяет отбирать, систематизировать, структурировать большой по объёму учебный материал, уплотняя его в необходимых пределах.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763688" y="771550"/>
            <a:ext cx="6408712" cy="93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Блочно – модульное обучение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C:\Users\Анжелика\Desktop\img12.jpg"/>
          <p:cNvPicPr>
            <a:picLocks noChangeAspect="1" noChangeArrowheads="1"/>
          </p:cNvPicPr>
          <p:nvPr/>
        </p:nvPicPr>
        <p:blipFill>
          <a:blip r:embed="rId3"/>
          <a:srcRect l="8263" t="13650" r="11413" b="18101"/>
          <a:stretch>
            <a:fillRect/>
          </a:stretch>
        </p:blipFill>
        <p:spPr bwMode="auto">
          <a:xfrm>
            <a:off x="2689822" y="1563638"/>
            <a:ext cx="4690490" cy="298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763688" y="627534"/>
            <a:ext cx="6408712" cy="648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Блочно – модульное обучение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 descr="C:\Users\Анжелика\Desktop\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491630"/>
            <a:ext cx="3456384" cy="2592288"/>
          </a:xfrm>
          <a:prstGeom prst="rect">
            <a:avLst/>
          </a:prstGeom>
          <a:noFill/>
        </p:spPr>
      </p:pic>
      <p:pic>
        <p:nvPicPr>
          <p:cNvPr id="76803" name="Picture 3" descr="C:\Users\Анжелика\Desktop\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1491630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модуля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419658"/>
            <a:ext cx="2429243" cy="3096308"/>
          </a:xfrm>
        </p:spPr>
        <p:txBody>
          <a:bodyPr/>
          <a:lstStyle/>
          <a:p>
            <a:r>
              <a:rPr lang="ru-RU" sz="2000" dirty="0" smtClean="0"/>
              <a:t>Теоретическая часть: тема, цели, инструкция, содержание, информация.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63888" y="1419658"/>
            <a:ext cx="2448272" cy="309630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Методическая часть: тексты, вопросы, задания, проблемы, рекомендации.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940152" y="1419658"/>
            <a:ext cx="2592287" cy="309630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Рефлексивная часть: ключи для самопроверки, шкала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самооценивания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DD916B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461</Words>
  <Application>Microsoft Office PowerPoint</Application>
  <PresentationFormat>Экран (16:9)</PresentationFormat>
  <Paragraphs>91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Oswald</vt:lpstr>
      <vt:lpstr>Tinos</vt:lpstr>
      <vt:lpstr>Times New Roman</vt:lpstr>
      <vt:lpstr>Quintus template</vt:lpstr>
      <vt:lpstr>Принципы дистанционного обучения</vt:lpstr>
      <vt:lpstr>Дистанционное обучение в общеобразовательных учреждениях</vt:lpstr>
      <vt:lpstr>Проблемы внедрения дистанционного обучения в образовании</vt:lpstr>
      <vt:lpstr>Гибкость</vt:lpstr>
      <vt:lpstr>Интерактивность</vt:lpstr>
      <vt:lpstr>Модульность – центральный атрибут дистанционного обучения</vt:lpstr>
      <vt:lpstr>Блочно – модульное обучение</vt:lpstr>
      <vt:lpstr>Блочно – модульное обучение</vt:lpstr>
      <vt:lpstr>Структура модуля</vt:lpstr>
      <vt:lpstr>Новая роль учителя</vt:lpstr>
      <vt:lpstr>Новый статус учителя - тьютор</vt:lpstr>
      <vt:lpstr>Средства дистанционного обучения</vt:lpstr>
      <vt:lpstr>Веб-сервисы для создания викторин, тестов, опросов</vt:lpstr>
      <vt:lpstr>Веб-сервисы для создания интерактивных презентаций, упражнений</vt:lpstr>
      <vt:lpstr>Веб-сервисы для создания ментальных карт</vt:lpstr>
      <vt:lpstr>Он – лайн доски</vt:lpstr>
      <vt:lpstr>Рабочие листы</vt:lpstr>
      <vt:lpstr>Аудио и видеоинструменты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дистанционного обучения</dc:title>
  <cp:lastModifiedBy>Анжелика</cp:lastModifiedBy>
  <cp:revision>34</cp:revision>
  <dcterms:modified xsi:type="dcterms:W3CDTF">2023-09-14T19:14:14Z</dcterms:modified>
</cp:coreProperties>
</file>