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7" r:id="rId2"/>
    <p:sldId id="282" r:id="rId3"/>
    <p:sldId id="305" r:id="rId4"/>
    <p:sldId id="295" r:id="rId5"/>
    <p:sldId id="259" r:id="rId6"/>
    <p:sldId id="312" r:id="rId7"/>
    <p:sldId id="313" r:id="rId8"/>
    <p:sldId id="314" r:id="rId9"/>
    <p:sldId id="315" r:id="rId10"/>
    <p:sldId id="316" r:id="rId11"/>
    <p:sldId id="261" r:id="rId12"/>
    <p:sldId id="303" r:id="rId13"/>
    <p:sldId id="307" r:id="rId14"/>
    <p:sldId id="308" r:id="rId15"/>
    <p:sldId id="309" r:id="rId16"/>
    <p:sldId id="289" r:id="rId17"/>
    <p:sldId id="304" r:id="rId18"/>
    <p:sldId id="271" r:id="rId19"/>
    <p:sldId id="263" r:id="rId20"/>
    <p:sldId id="264" r:id="rId21"/>
    <p:sldId id="266" r:id="rId22"/>
    <p:sldId id="273" r:id="rId23"/>
    <p:sldId id="310" r:id="rId24"/>
    <p:sldId id="311" r:id="rId25"/>
    <p:sldId id="317" r:id="rId26"/>
    <p:sldId id="318" r:id="rId27"/>
    <p:sldId id="319" r:id="rId28"/>
    <p:sldId id="320" r:id="rId29"/>
    <p:sldId id="321" r:id="rId30"/>
    <p:sldId id="322" r:id="rId31"/>
    <p:sldId id="32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464DA5-31EC-436D-A879-77CC02041461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E368D0-331D-4683-9896-58227644FF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Приоритетные направления в преподавании иностранного языка в условиях обновлённого ФГОС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4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59688" cy="6212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 anchor="t">
            <a:normAutofit/>
          </a:bodyPr>
          <a:lstStyle/>
          <a:p>
            <a:pPr marL="742950" indent="-742950" algn="r">
              <a:buNone/>
            </a:pP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40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40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40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400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обновлённых ФГОС термин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«П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римерная рабочая программа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заменён на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«Ф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едеральная рабочая программа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см.</a:t>
            </a:r>
            <a:r>
              <a:rPr lang="en-GB" sz="2700" cap="none" dirty="0" smtClean="0">
                <a:latin typeface="Times New Roman" pitchFamily="18" charset="0"/>
                <a:cs typeface="Times New Roman" pitchFamily="18" charset="0"/>
              </a:rPr>
              <a:t>https://edsoo.ru/rabochie-programmy/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 (в презентациях и источниках встречается «Примерная рабочая программа»)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C:\Users\Анжелика\Desktop\чорная\ima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3665" y="1935163"/>
            <a:ext cx="317666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Современная парадигма образования</a:t>
            </a:r>
            <a:endParaRPr lang="ru-RU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1052736"/>
            <a:ext cx="420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412777"/>
          <a:ext cx="9144000" cy="5638787"/>
        </p:xfrm>
        <a:graphic>
          <a:graphicData uri="http://schemas.openxmlformats.org/drawingml/2006/table">
            <a:tbl>
              <a:tblPr/>
              <a:tblGrid>
                <a:gridCol w="1567961"/>
                <a:gridCol w="3927232"/>
                <a:gridCol w="3648807"/>
              </a:tblGrid>
              <a:tr h="645329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сравнения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Традиционная парадигма</a:t>
                      </a:r>
                    </a:p>
                    <a:p>
                      <a:r>
                        <a:rPr lang="ru-RU" dirty="0" smtClean="0"/>
                        <a:t>(субъект - объектная)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Новая парадигма</a:t>
                      </a:r>
                    </a:p>
                    <a:p>
                      <a:r>
                        <a:rPr lang="ru-RU" dirty="0" smtClean="0"/>
                        <a:t>(субъект - субъектная)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29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системы знаний, овладение основами</a:t>
                      </a:r>
                      <a:r>
                        <a:rPr lang="ru-RU" baseline="0" dirty="0" smtClean="0"/>
                        <a:t> наук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способов деятельности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836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образования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Передача  готовых образцов знаний, умений и навыков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функциональной грамотности (поиск новых знаний)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29">
                <a:tc>
                  <a:txBody>
                    <a:bodyPr/>
                    <a:lstStyle/>
                    <a:p>
                      <a:r>
                        <a:rPr lang="ru-RU" dirty="0" smtClean="0"/>
                        <a:t>Роль</a:t>
                      </a:r>
                      <a:r>
                        <a:rPr lang="ru-RU" baseline="0" dirty="0" smtClean="0"/>
                        <a:t> учителя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 и контролер знаний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Координатор, консультант, помощник, организатор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822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УМК на печатной основе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Цифровые средства обучения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29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Фронтальные, индивидуальные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Групповые, коллективные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249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 и оценка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 и оценка осуществляется педагогом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Смещение акцента на самоконтроль и самооценку обучающегося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92480" cy="5472608"/>
          </a:xfrm>
        </p:spPr>
        <p:txBody>
          <a:bodyPr numCol="2">
            <a:normAutofit/>
          </a:bodyPr>
          <a:lstStyle/>
          <a:p>
            <a:pPr lvl="0" algn="just"/>
            <a:endParaRPr lang="ru-RU" sz="3200" dirty="0" smtClean="0"/>
          </a:p>
          <a:p>
            <a:pPr lvl="0" algn="just"/>
            <a:endParaRPr lang="ru-RU" sz="3200" dirty="0" smtClean="0"/>
          </a:p>
          <a:p>
            <a:pPr lvl="0" algn="just"/>
            <a:endParaRPr lang="ru-RU" sz="3200" dirty="0"/>
          </a:p>
          <a:p>
            <a:pPr lvl="0" algn="just"/>
            <a:endParaRPr lang="ru-RU" sz="3200" dirty="0" smtClean="0"/>
          </a:p>
          <a:p>
            <a:pPr algn="just"/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356992"/>
            <a:ext cx="8686800" cy="2769171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212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212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212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федеральной рабочей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399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6381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ФГОС – федеральный государственный образовательный стандарт. </a:t>
            </a:r>
            <a:br>
              <a:rPr lang="ru-RU" dirty="0" smtClean="0"/>
            </a:br>
            <a:r>
              <a:rPr lang="ru-RU" dirty="0" smtClean="0"/>
              <a:t>(31 мая </a:t>
            </a:r>
            <a:r>
              <a:rPr lang="ru-RU" cap="none" dirty="0" smtClean="0"/>
              <a:t>2021г. </a:t>
            </a:r>
            <a:r>
              <a:rPr lang="ru-RU" dirty="0" smtClean="0"/>
              <a:t>Приказ №287)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6999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961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565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dirty="0" smtClean="0"/>
              <a:t>ФГОС – совокупность требований для реализации основной образовательной 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«Три Т»</a:t>
            </a:r>
            <a:endParaRPr lang="ru-RU" dirty="0"/>
          </a:p>
        </p:txBody>
      </p:sp>
      <p:pic>
        <p:nvPicPr>
          <p:cNvPr id="4" name="Picture 2" descr="C:\Users\Анжелика\Downloads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Обновлённые ФГОС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08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1956</TotalTime>
  <Words>151</Words>
  <Application>Microsoft Office PowerPoint</Application>
  <PresentationFormat>Экран (4:3)</PresentationFormat>
  <Paragraphs>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Приоритетные направления в преподавании иностранного языка в условиях обновлённого ФГОС</vt:lpstr>
      <vt:lpstr>  Современная парадигма образования</vt:lpstr>
      <vt:lpstr>ФГОС – федеральный государственный образовательный стандарт.  (31 мая 2021г. Приказ №287)  </vt:lpstr>
      <vt:lpstr>Слайд 4</vt:lpstr>
      <vt:lpstr>ФГОС – совокупность требований для реализации основной образовательной программы</vt:lpstr>
      <vt:lpstr>«Три Т»</vt:lpstr>
      <vt:lpstr>Обновлённые ФГОС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 обновлённых ФГОС термин «Примерная рабочая программа» заменён на «Федеральная рабочая программа» см.https://edsoo.ru/rabochie-programmy/ (в презентациях и источниках встречается «Примерная рабочая программа»)   </vt:lpstr>
      <vt:lpstr> </vt:lpstr>
      <vt:lpstr>Слайд 19</vt:lpstr>
      <vt:lpstr>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Структура федеральной рабочей программы</vt:lpstr>
      <vt:lpstr>Слайд 29</vt:lpstr>
      <vt:lpstr>Слайд 30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предмета «Иностранный язык» в условиях перехода на новые образовательные стандарты.</dc:title>
  <dc:creator>User</dc:creator>
  <cp:lastModifiedBy>Анжелика</cp:lastModifiedBy>
  <cp:revision>162</cp:revision>
  <dcterms:created xsi:type="dcterms:W3CDTF">2015-09-03T19:18:24Z</dcterms:created>
  <dcterms:modified xsi:type="dcterms:W3CDTF">2023-09-07T06:59:37Z</dcterms:modified>
</cp:coreProperties>
</file>