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307" r:id="rId4"/>
    <p:sldId id="308" r:id="rId5"/>
    <p:sldId id="305" r:id="rId6"/>
    <p:sldId id="306" r:id="rId7"/>
    <p:sldId id="310" r:id="rId8"/>
    <p:sldId id="311" r:id="rId9"/>
    <p:sldId id="313" r:id="rId10"/>
    <p:sldId id="314" r:id="rId11"/>
    <p:sldId id="288" r:id="rId12"/>
    <p:sldId id="289" r:id="rId13"/>
    <p:sldId id="290" r:id="rId14"/>
    <p:sldId id="291" r:id="rId15"/>
    <p:sldId id="293" r:id="rId16"/>
    <p:sldId id="283" r:id="rId17"/>
    <p:sldId id="292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274" r:id="rId30"/>
    <p:sldId id="275" r:id="rId31"/>
    <p:sldId id="276" r:id="rId32"/>
    <p:sldId id="281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4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71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3807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888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5093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297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509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12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30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10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04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22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21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43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0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40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5FDF-FDED-4EAF-BEAE-E5B3B09DAF9A}" type="datetimeFigureOut">
              <a:rPr lang="ru-RU" smtClean="0"/>
              <a:pPr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45CEE0-724D-4846-BC4A-8C921A2A1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7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111348"/>
            <a:ext cx="7766936" cy="2988212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урока </a:t>
            </a: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контексте Государственных образовательных </a:t>
            </a: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стандартов</a:t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уроку иностранного языка в контексте новых образовательных стандартов </a:t>
            </a:r>
            <a:endParaRPr lang="ru-RU" sz="4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07067" y="4420484"/>
            <a:ext cx="7766936" cy="1096899"/>
          </a:xfrm>
        </p:spPr>
        <p:txBody>
          <a:bodyPr>
            <a:noAutofit/>
          </a:bodyPr>
          <a:lstStyle/>
          <a:p>
            <a:pPr algn="ctr">
              <a:tabLst>
                <a:tab pos="1281430" algn="l"/>
              </a:tabLst>
            </a:pP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А.Н.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Бородина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с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тарший преподаватель кафедры теории и практики перевода ФГБОУ ВО «ЛГПУ»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40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91830"/>
            <a:ext cx="8596668" cy="1638570"/>
          </a:xfrm>
        </p:spPr>
        <p:txBody>
          <a:bodyPr>
            <a:normAutofit/>
          </a:bodyPr>
          <a:lstStyle/>
          <a:p>
            <a:pPr indent="-635">
              <a:lnSpc>
                <a:spcPct val="107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постановки задач, направленных на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855" indent="0">
              <a:lnSpc>
                <a:spcPct val="107000"/>
              </a:lnSpc>
              <a:spcBef>
                <a:spcPts val="300"/>
              </a:spcBef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глаголов: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«назвать», </a:t>
            </a:r>
            <a:endParaRPr lang="ru-RU" sz="2800" b="1" dirty="0"/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«определить», </a:t>
            </a:r>
            <a:endParaRPr lang="ru-RU" sz="2800" b="1" dirty="0"/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«выбрать», </a:t>
            </a:r>
            <a:endParaRPr lang="ru-RU" sz="2800" b="1" dirty="0"/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«перечислить», </a:t>
            </a:r>
            <a:endParaRPr lang="ru-RU" sz="2800" b="1" dirty="0" smtClean="0"/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проиллюстрировать» и т.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16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-635" algn="ctr">
              <a:spcBef>
                <a:spcPts val="300"/>
              </a:spcBef>
              <a:spcAft>
                <a:spcPts val="0"/>
              </a:spcAft>
            </a:pPr>
            <a:r>
              <a:rPr lang="ru-RU" dirty="0" smtClean="0"/>
              <a:t>Классификация уроков по дидактическим целям</a:t>
            </a:r>
            <a:endParaRPr lang="ru-RU" b="1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5" y="2569157"/>
            <a:ext cx="8596668" cy="3880773"/>
          </a:xfrm>
        </p:spPr>
        <p:txBody>
          <a:bodyPr>
            <a:normAutofit/>
          </a:bodyPr>
          <a:lstStyle/>
          <a:p>
            <a:pPr lvl="0">
              <a:buClr>
                <a:srgbClr val="90C226"/>
              </a:buClr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урок 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изучения нового материала</a:t>
            </a: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-урок совершенствования знаний, умений, навыков;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урок обобщающего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повторения;</a:t>
            </a:r>
          </a:p>
          <a:p>
            <a:pPr lvl="0">
              <a:buClr>
                <a:srgbClr val="90C226"/>
              </a:buClr>
            </a:pP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- урок 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контроля</a:t>
            </a: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Clr>
                <a:srgbClr val="90C226"/>
              </a:buClr>
            </a:pP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- комбинированный урок.</a:t>
            </a: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066865" cy="1615440"/>
          </a:xfrm>
        </p:spPr>
        <p:txBody>
          <a:bodyPr>
            <a:normAutofit/>
          </a:bodyPr>
          <a:lstStyle/>
          <a:p>
            <a:pPr lvl="0"/>
            <a:r>
              <a:rPr lang="ru-RU" sz="4000" dirty="0" smtClean="0"/>
              <a:t>Классификация познавательного интереса и познавательной деятельности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3600" dirty="0" smtClean="0"/>
              <a:t>- урок-практикум;</a:t>
            </a:r>
          </a:p>
          <a:p>
            <a:pPr lvl="0"/>
            <a:r>
              <a:rPr lang="ru-RU" sz="3600" dirty="0" smtClean="0"/>
              <a:t>- урок-семинар;</a:t>
            </a:r>
          </a:p>
          <a:p>
            <a:pPr lvl="0"/>
            <a:r>
              <a:rPr lang="ru-RU" sz="3600" dirty="0" smtClean="0"/>
              <a:t>- урок-лекция;</a:t>
            </a:r>
          </a:p>
          <a:p>
            <a:pPr lvl="0"/>
            <a:r>
              <a:rPr lang="ru-RU" sz="3600" dirty="0" smtClean="0"/>
              <a:t>- урок-зачет;</a:t>
            </a:r>
          </a:p>
          <a:p>
            <a:pPr lvl="0"/>
            <a:r>
              <a:rPr lang="ru-RU" sz="3600" dirty="0" smtClean="0"/>
              <a:t>- урок-игра;</a:t>
            </a:r>
          </a:p>
          <a:p>
            <a:pPr lvl="0"/>
            <a:r>
              <a:rPr lang="ru-RU" sz="3600" dirty="0" smtClean="0"/>
              <a:t>- урок-конференция;</a:t>
            </a:r>
          </a:p>
          <a:p>
            <a:pPr lvl="0"/>
            <a:r>
              <a:rPr lang="ru-RU" sz="3600" dirty="0" smtClean="0"/>
              <a:t>- урок-экскурсия и др.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7113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Классификация уроков по типу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связей: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интегрированный урок;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библиотечный урок;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клубный урок;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медиаурок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10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/>
              <a:t>Нетрадиционные уроки. 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739" y="1356360"/>
            <a:ext cx="9525175" cy="5161172"/>
          </a:xfrm>
        </p:spPr>
        <p:txBody>
          <a:bodyPr>
            <a:normAutofit fontScale="92500" lnSpcReduction="10000"/>
          </a:bodyPr>
          <a:lstStyle/>
          <a:p>
            <a:pPr marL="342265" indent="0" algn="just">
              <a:lnSpc>
                <a:spcPct val="107000"/>
              </a:lnSpc>
              <a:buNone/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урок - деловая, ролевая игра;</a:t>
            </a:r>
          </a:p>
          <a:p>
            <a:r>
              <a:rPr lang="ru-RU" dirty="0" smtClean="0"/>
              <a:t>урок - конференция, пресс-конференция;</a:t>
            </a:r>
          </a:p>
          <a:p>
            <a:r>
              <a:rPr lang="ru-RU" dirty="0" smtClean="0"/>
              <a:t>урок - соревнование, состязание, «хоккей»;</a:t>
            </a:r>
          </a:p>
          <a:p>
            <a:r>
              <a:rPr lang="ru-RU" dirty="0" smtClean="0"/>
              <a:t>урок - КВН;</a:t>
            </a:r>
          </a:p>
          <a:p>
            <a:r>
              <a:rPr lang="ru-RU" dirty="0" smtClean="0"/>
              <a:t>урок творчества;</a:t>
            </a:r>
          </a:p>
          <a:p>
            <a:r>
              <a:rPr lang="ru-RU" dirty="0" smtClean="0"/>
              <a:t>урок - бенефис;</a:t>
            </a:r>
          </a:p>
          <a:p>
            <a:r>
              <a:rPr lang="ru-RU" dirty="0" smtClean="0"/>
              <a:t>урок - конкурс;</a:t>
            </a:r>
          </a:p>
          <a:p>
            <a:r>
              <a:rPr lang="ru-RU" dirty="0" smtClean="0"/>
              <a:t>интегрированный урок;</a:t>
            </a:r>
          </a:p>
          <a:p>
            <a:r>
              <a:rPr lang="ru-RU" dirty="0" smtClean="0"/>
              <a:t>урок - аукцион;</a:t>
            </a:r>
          </a:p>
          <a:p>
            <a:r>
              <a:rPr lang="ru-RU" dirty="0" smtClean="0"/>
              <a:t>урок - парадокс;</a:t>
            </a:r>
          </a:p>
          <a:p>
            <a:r>
              <a:rPr lang="ru-RU" dirty="0" smtClean="0"/>
              <a:t>урок - экскурсия;</a:t>
            </a:r>
          </a:p>
          <a:p>
            <a:r>
              <a:rPr lang="ru-RU" dirty="0" smtClean="0"/>
              <a:t>урок - путешествие;</a:t>
            </a:r>
          </a:p>
          <a:p>
            <a:r>
              <a:rPr lang="ru-RU" dirty="0" smtClean="0"/>
              <a:t>урок - «Что? Где? Когда?»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61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935480"/>
            <a:ext cx="10066866" cy="2514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урока зависит от типа урока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036386" cy="598932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урока ознакомление с новым материалом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Организационный этап.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Постановка цели и задач урока. Мотивация учебной деятельности учащихся.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Первичное усвоение новых знаний.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Первичная проверка понимания.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Первичное закрепление.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Информация о домашнем задании, инструктаж по его выполнению.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Рефлексия (подведение итогов занятия).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комбинированного урока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Организационный этап.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Постановка цели и задач урока. Мотивация учебной деятельности учащихся.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Актуализация знаний.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Первичное усвоение новых знаний.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Первичная проверка понимания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Первичное закрепление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Контроль усвоения, обсуждение допущенных ошибок и их коррекция.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8) Информация о домашнем задании, инструктаж по его выполнению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9) Рефлексия (подведение итогов занятия)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Организационный момент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Приветствие</a:t>
            </a: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Речевая зарядка </a:t>
            </a: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Фонетическая зарядка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Правила для определения содержания и выбора форм речевой зарядки: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Разработать такое начало урока, которое вызывает у учащихся желание говорить на иностранном языке.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Связать речевую зарядку с содержанием урока.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Связать речевую зарядку со всеми другими этапами урока; помнить, что речевая зарядка, не подкреплённая  последующим ходом урока,  теряет смысл (речевая зарядка должна быть введением в урок).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Моделирование урока иностранного языка.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Конкретно определить тему, цели, тип урока и его место в развороте учебной программы.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Отобрать учебный материал (определить его содержание в соответствии с требованием учебной программы и целями урока, с учетом уровня подготовки и подготовленности учащихся, объем, установить связь с ранее изученным).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Выбрать наиболее эффективные методы и приемы обучения, образовательные технологии, разнообразные виды деятельности учащихся и учителя на всех этапах урока.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Разработать структуру урока.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Определить критерии оценивания учебной деятельности на уроке.</a:t>
            </a:r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 фонетической зарядки: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60589"/>
            <a:ext cx="9929706" cy="3880773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1.      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Работа с лексическим материалом – лексическая фонетическая  зарядка.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2.      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Работа над грамматическим материалом – грамматическая фонетическая зарядка.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694" y="335280"/>
            <a:ext cx="9716346" cy="158496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Постановка цели и задач урока.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1960" y="1371601"/>
            <a:ext cx="11125200" cy="4669762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 данном этапе учителю необходимо  создать проблемную ситуацию так, чтобы учащиеся сами назвали цель урока, а так же саму тему.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Актуализация знаний.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39241"/>
            <a:ext cx="10950786" cy="45021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Актуализация знаний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этап урока, на котором планируется воспроизведение учащимися знаний умений и навыков, необходимых для «открытия» нового знания. На этом этапе также осуществляется выход на задание, вызывающее познавательное затруднение.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Первичное усвоение новых знаний.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Приемы привлечения внимания детей к принципиально новым сведениям, приемы первичного закрепления.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Первичная проверка понимания и первичное закрепление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Выполнение упражнений по образцу, применение грамматических правил при написании слов, предложений и т.д.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усвоения, обсуждение допущенных ошибок и их коррекция.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60589"/>
            <a:ext cx="10219266" cy="3880773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Обучение способам контроля и самооценки деятельности. Умение учащихся самостоятельно находить и исправлять ошибки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о домашнем задании, инструктаж по его выполнению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60589"/>
            <a:ext cx="10478346" cy="388077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разъяснить учащимся методику выполнения домашнего задания;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обобщить и систематизировать знания;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способствовать применению знаний, умений, навыков в разных условиях;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применить дифференцированный подход.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Рефлексия (подведение итогов занятия)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77334" y="2160589"/>
            <a:ext cx="10447866" cy="388077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Рефлексия  - самоанализ и самооценка своей деятельности. Если говорить о  рефлексии как этапе урока, то это оценивание своего состояния, эмоций,  результатов своей деятельности на занятии. Формы работы: индивидуальная, групповая, коллективная.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Загрузки\img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810" y="533400"/>
            <a:ext cx="1096735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4826" y="136187"/>
            <a:ext cx="8933534" cy="17844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i="1" dirty="0" smtClean="0">
                <a:solidFill>
                  <a:srgbClr val="54A021">
                    <a:lumMod val="75000"/>
                  </a:srgbClr>
                </a:solidFill>
              </a:rPr>
              <a:t/>
            </a:r>
            <a:br>
              <a:rPr lang="ru-RU" sz="2700" b="1" i="1" dirty="0" smtClean="0">
                <a:solidFill>
                  <a:srgbClr val="54A021">
                    <a:lumMod val="75000"/>
                  </a:srgbClr>
                </a:solidFill>
              </a:rPr>
            </a:b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Выяснить, над какими конкретно умениями в настоящий момент необходимо работать учащимся. Здесь необходимо четко представлять, какие </a:t>
            </a:r>
            <a:r>
              <a:rPr lang="ru-RU" sz="2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универсальные учебные действия формируются на каждом этапе урока</a:t>
            </a:r>
            <a:endParaRPr lang="ru-RU" sz="2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076347"/>
              </p:ext>
            </p:extLst>
          </p:nvPr>
        </p:nvGraphicFramePr>
        <p:xfrm>
          <a:off x="469172" y="1927938"/>
          <a:ext cx="11221080" cy="4930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5636"/>
                <a:gridCol w="4645083"/>
                <a:gridCol w="3740361"/>
              </a:tblGrid>
              <a:tr h="443289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rgbClr val="FF0000"/>
                          </a:solidFill>
                        </a:rPr>
                        <a:t>Этапы урока</a:t>
                      </a:r>
                      <a:endParaRPr lang="ru-RU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rgbClr val="FF0000"/>
                          </a:solidFill>
                        </a:rPr>
                        <a:t>Урок</a:t>
                      </a:r>
                      <a:r>
                        <a:rPr lang="ru-RU" i="1" baseline="0" dirty="0" smtClean="0">
                          <a:solidFill>
                            <a:srgbClr val="FF0000"/>
                          </a:solidFill>
                        </a:rPr>
                        <a:t> современного типа по ГОС</a:t>
                      </a:r>
                      <a:endParaRPr lang="ru-RU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УУД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3888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Объявление темы урока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Формулируют сами учащиеся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общеучебные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38886">
                <a:tc>
                  <a:txBody>
                    <a:bodyPr/>
                    <a:lstStyle/>
                    <a:p>
                      <a:r>
                        <a:rPr lang="ru-RU" sz="1800" b="1" i="0" u="none" strike="noStrike" spc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Сообщение целей и задач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Формулируют сами учащиеся, определив границы знания и незнания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целеполагания,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8805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учащимися способов достижения намеченной цели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209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учащихся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осуществляют учебные действия по намеченному плану (применяется групповой, индивидуальный методы)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Познавательные,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регулятивные,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42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Формулировка целей и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1288" y="1493520"/>
            <a:ext cx="8962717" cy="5062923"/>
          </a:xfrm>
        </p:spPr>
        <p:txBody>
          <a:bodyPr>
            <a:noAutofit/>
          </a:bodyPr>
          <a:lstStyle/>
          <a:p>
            <a:pPr marL="342265" indent="0" algn="just">
              <a:lnSpc>
                <a:spcPct val="107000"/>
              </a:lnSpc>
              <a:buNone/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</a:pPr>
            <a:endPara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задачи урока должны быть:</a:t>
            </a: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Конкретные;</a:t>
            </a: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Диагностируемые;</a:t>
            </a: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Реальные;</a:t>
            </a: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Понятные обучающимся;</a:t>
            </a: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Описывающие желаемый результат.</a:t>
            </a: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3344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509" y="162128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>
                <a:solidFill>
                  <a:srgbClr val="54A021">
                    <a:lumMod val="75000"/>
                  </a:srgbClr>
                </a:solidFill>
              </a:rPr>
              <a:t/>
            </a:r>
            <a:br>
              <a:rPr lang="ru-RU" sz="2400" b="1" i="1" dirty="0">
                <a:solidFill>
                  <a:srgbClr val="54A021">
                    <a:lumMod val="75000"/>
                  </a:srgbClr>
                </a:solidFill>
              </a:rPr>
            </a:b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974293"/>
              </p:ext>
            </p:extLst>
          </p:nvPr>
        </p:nvGraphicFramePr>
        <p:xfrm>
          <a:off x="301556" y="998805"/>
          <a:ext cx="11641915" cy="5956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253"/>
                <a:gridCol w="5036234"/>
                <a:gridCol w="4037428"/>
              </a:tblGrid>
              <a:tr h="611790">
                <a:tc>
                  <a:txBody>
                    <a:bodyPr/>
                    <a:lstStyle/>
                    <a:p>
                      <a:r>
                        <a:rPr lang="ru-RU" i="1" dirty="0" smtClean="0">
                          <a:solidFill>
                            <a:srgbClr val="FF0000"/>
                          </a:solidFill>
                        </a:rPr>
                        <a:t>Этапы</a:t>
                      </a:r>
                      <a:r>
                        <a:rPr lang="ru-RU" i="1" baseline="0" dirty="0" smtClean="0">
                          <a:solidFill>
                            <a:srgbClr val="FF0000"/>
                          </a:solidFill>
                        </a:rPr>
                        <a:t> урока</a:t>
                      </a:r>
                      <a:endParaRPr lang="ru-RU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Урок современного типа по ГОС</a:t>
                      </a:r>
                    </a:p>
                    <a:p>
                      <a:endParaRPr lang="ru-RU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УУД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13618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ие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контроля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осуществляют контроль (применяются формы самоконтроля, взаимоконтроля)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контроля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(самоконтроля)</a:t>
                      </a:r>
                      <a:endParaRPr lang="ru-RU" b="1" dirty="0"/>
                    </a:p>
                  </a:txBody>
                  <a:tcPr/>
                </a:tc>
              </a:tr>
              <a:tr h="119376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ие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коррекции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Учащиеся формулируют затруднения и осуществляют коррекцию самостоятельно (преподаватель консультирует, советует, помогает)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Коммуникативные,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коррекции</a:t>
                      </a:r>
                      <a:endParaRPr lang="ru-RU" b="1" dirty="0"/>
                    </a:p>
                  </a:txBody>
                  <a:tcPr/>
                </a:tc>
              </a:tr>
              <a:tr h="11727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Оценивание</a:t>
                      </a:r>
                      <a:endParaRPr lang="ru-RU" sz="14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учащихся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дают оценку деятельности по её результатам (</a:t>
                      </a:r>
                      <a:r>
                        <a:rPr lang="ru-RU" sz="1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самооценивание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оценивание результатов деятельности товарищей)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Регулятивные, 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оценивания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самооценивания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коммуникативные</a:t>
                      </a:r>
                      <a:endParaRPr lang="ru-RU" b="1" dirty="0"/>
                    </a:p>
                  </a:txBody>
                  <a:tcPr/>
                </a:tc>
              </a:tr>
              <a:tr h="174473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 урока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Домашнее</a:t>
                      </a:r>
                      <a:endParaRPr lang="ru-RU" sz="14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задание</a:t>
                      </a:r>
                      <a:endParaRPr lang="ru-RU" sz="18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Проводится рефлексия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Учащиеся могут выбирать задание из предложенных преподавателем с учётом индивидуальных возможностей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,</a:t>
                      </a:r>
                      <a:r>
                        <a:rPr lang="ru-RU" sz="1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саморегуляции</a:t>
                      </a:r>
                      <a:endParaRPr lang="ru-RU" sz="1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Познавательные,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регулятивные,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коммуникативные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4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rgbClr val="54A021">
                    <a:lumMod val="75000"/>
                  </a:srgbClr>
                </a:solidFill>
              </a:rPr>
              <a:t/>
            </a:r>
            <a:br>
              <a:rPr lang="ru-RU" sz="2400" b="1" i="1" dirty="0">
                <a:solidFill>
                  <a:srgbClr val="54A021">
                    <a:lumMod val="75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Продумать "изюминку" урока. Каждый урок должен содержать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что-то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 вызовет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удивление, изумление, восторг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 - одним словом, то, что они будут помнить, когда все забудут.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26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rgbClr val="54A021">
                    <a:lumMod val="75000"/>
                  </a:srgbClr>
                </a:solidFill>
              </a:rPr>
              <a:t/>
            </a:r>
            <a:br>
              <a:rPr lang="ru-RU" sz="2800" b="1" i="1" dirty="0">
                <a:solidFill>
                  <a:srgbClr val="54A021">
                    <a:lumMod val="75000"/>
                  </a:srgbClr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635" algn="ctr">
              <a:lnSpc>
                <a:spcPct val="107000"/>
              </a:lnSpc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Подготовить оборудование для урока. Составить список необходимых учебно-наглядных пособий, 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карт,  иллюстраций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и т. д. </a:t>
            </a:r>
            <a:endParaRPr lang="ru-RU" sz="3600" b="1" dirty="0" smtClean="0">
              <a:solidFill>
                <a:srgbClr val="000000"/>
              </a:solidFill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indent="-635" algn="ctr">
              <a:lnSpc>
                <a:spcPct val="107000"/>
              </a:lnSpc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Продумать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вид классной доски.</a:t>
            </a:r>
            <a:endParaRPr lang="ru-RU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03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СОВРЕМЕННЫЕ ПОДХОДЫ К ЦЕЛЕПОЛАГАНИЮ НА УРОКЕ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5" y="2432964"/>
            <a:ext cx="9079509" cy="4084568"/>
          </a:xfrm>
        </p:spPr>
        <p:txBody>
          <a:bodyPr>
            <a:normAutofit fontScale="85000" lnSpcReduction="20000"/>
          </a:bodyPr>
          <a:lstStyle/>
          <a:p>
            <a:pPr lvl="0">
              <a:tabLst>
                <a:tab pos="457200" algn="l"/>
              </a:tabLst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Цель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, задачи и тема урока взаимосвязаны, но не совпадают в формулировках.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457200" algn="l"/>
              </a:tabLst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Цель должна быть конкретизирована в комплексе  учебных задач.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457200" algn="l"/>
              </a:tabLst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Задачи должны быть сформулированы в терминах «результата», а не процесса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457200" algn="l"/>
              </a:tabLst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Цели и задачи урока должны соответствовать возрастным и индивидуальным особенностям обучающихся.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ru-RU" dirty="0">
                <a:solidFill>
                  <a:srgbClr val="A04DA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28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Образовательные цели - предметные результаты;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Развивающие цели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результаты;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Воспитательные цели - личностные результаты.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Соотношение планируемых результатов с целями урока: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634306" cy="82296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493521"/>
            <a:ext cx="10783146" cy="4547842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Образовательные : сформировать, актуализировать знания о…,отработать навыки…, проверить, проконтролировать…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Развивающие: создать условия для развития , содействовать развитию умений …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Воспитательные: способствовать воспитанию, содействовать воспитанию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Практические: ( можно встретить ещё и практическую цель)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направленные на достижение: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Предметных результатов-</a:t>
            </a: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результатов -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Личностных результатов -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8240" y="136187"/>
            <a:ext cx="8115762" cy="717253"/>
          </a:xfrm>
        </p:spPr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1051560"/>
            <a:ext cx="9008012" cy="4989803"/>
          </a:xfrm>
        </p:spPr>
        <p:txBody>
          <a:bodyPr/>
          <a:lstStyle/>
          <a:p>
            <a:pPr marL="342265" indent="0" algn="just">
              <a:lnSpc>
                <a:spcPct val="107000"/>
              </a:lnSpc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государственными образовательными стандартами  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урока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заключается в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достижении: </a:t>
            </a:r>
          </a:p>
          <a:p>
            <a:pPr indent="-635" algn="just">
              <a:lnSpc>
                <a:spcPct val="107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личностных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(принятие новых ценностей, нравственных норм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indent="-635" algn="just">
              <a:lnSpc>
                <a:spcPct val="107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(освоение способов деятельности, навыков самоорганизации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indent="-635" algn="just">
              <a:lnSpc>
                <a:spcPct val="107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предметных (приобретение знаний и умений по данному предмету) результатов образования. 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635" algn="just">
              <a:lnSpc>
                <a:spcPct val="107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92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84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постановки задач, направленных на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результаты</a:t>
            </a:r>
            <a:r>
              <a:rPr lang="ru-RU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265" indent="0">
              <a:spcBef>
                <a:spcPts val="300"/>
              </a:spcBef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возможно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использование глаголов: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«сможет задуматься о », 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«выразить свое отношение к », 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«высказать свою точку зрения на » 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265" indent="0">
              <a:spcBef>
                <a:spcPts val="300"/>
              </a:spcBef>
              <a:buNone/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и т.п.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04557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2102"/>
            <a:ext cx="8596668" cy="16482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Для постановки задач, направленных на </a:t>
            </a:r>
            <a:r>
              <a:rPr lang="ru-RU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метапредметные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результаты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>
            <a:normAutofit/>
          </a:bodyPr>
          <a:lstStyle/>
          <a:p>
            <a:pPr marL="109855" indent="0">
              <a:lnSpc>
                <a:spcPct val="107000"/>
              </a:lnSpc>
              <a:spcBef>
                <a:spcPts val="300"/>
              </a:spcBef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глаголов: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«проанализировать», </a:t>
            </a:r>
            <a:endParaRPr lang="ru-RU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«систематизировать», </a:t>
            </a:r>
            <a:endParaRPr lang="ru-RU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«сравнить», </a:t>
            </a:r>
            <a:endParaRPr lang="ru-RU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«сопоставить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».</a:t>
            </a:r>
            <a:endParaRPr lang="ru-RU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44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405</TotalTime>
  <Words>1005</Words>
  <Application>Microsoft Office PowerPoint</Application>
  <PresentationFormat>Произвольный</PresentationFormat>
  <Paragraphs>201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Грань</vt:lpstr>
      <vt:lpstr>Проектирование урока в контексте Государственных образовательных стандартов             Требования к уроку иностранного языка в контексте новых образовательных стандартов </vt:lpstr>
      <vt:lpstr>Моделирование урока иностранного языка. </vt:lpstr>
      <vt:lpstr>Формулировка целей и задач</vt:lpstr>
      <vt:lpstr>СОВРЕМЕННЫЕ ПОДХОДЫ К ЦЕЛЕПОЛАГАНИЮ НА УРОКЕ</vt:lpstr>
      <vt:lpstr>Соотношение планируемых результатов с целями урока:</vt:lpstr>
      <vt:lpstr>Цели:</vt:lpstr>
      <vt:lpstr>Презентация PowerPoint</vt:lpstr>
      <vt:lpstr>Для постановки задач, направленных на личностные результаты </vt:lpstr>
      <vt:lpstr>Для постановки задач, направленных на метапредметные результаты </vt:lpstr>
      <vt:lpstr>Для постановки задач, направленных на предметные результаты</vt:lpstr>
      <vt:lpstr>Классификация уроков по дидактическим целям</vt:lpstr>
      <vt:lpstr>Классификация познавательного интереса и познавательной деятельности</vt:lpstr>
      <vt:lpstr>Классификация уроков по типу межпредметных связей:</vt:lpstr>
      <vt:lpstr>Нетрадиционные уроки. </vt:lpstr>
      <vt:lpstr>Структура урока зависит от типа урока.</vt:lpstr>
      <vt:lpstr>Структура урока ознакомление с новым материалом: 1) Организационный этап. 2) Постановка цели и задач урока. Мотивация учебной деятельности учащихся. 3) Первичное усвоение новых знаний. 4) Первичная проверка понимания. 5) Первичное закрепление. 6) Информация о домашнем задании, инструктаж по его выполнению. 7) Рефлексия (подведение итогов занятия).</vt:lpstr>
      <vt:lpstr>Структура комбинированного урока.</vt:lpstr>
      <vt:lpstr>Организационный момент</vt:lpstr>
      <vt:lpstr>Правила для определения содержания и выбора форм речевой зарядки: </vt:lpstr>
      <vt:lpstr>Задачи фонетической зарядки:</vt:lpstr>
      <vt:lpstr>Постановка цели и задач урока.</vt:lpstr>
      <vt:lpstr>Актуализация знаний.</vt:lpstr>
      <vt:lpstr>Первичное усвоение новых знаний.</vt:lpstr>
      <vt:lpstr>Первичная проверка понимания и первичное закрепление</vt:lpstr>
      <vt:lpstr>Контроль усвоения, обсуждение допущенных ошибок и их коррекция.</vt:lpstr>
      <vt:lpstr>Информация о домашнем задании, инструктаж по его выполнению</vt:lpstr>
      <vt:lpstr>Рефлексия (подведение итогов занятия)</vt:lpstr>
      <vt:lpstr>Презентация PowerPoint</vt:lpstr>
      <vt:lpstr> Выяснить, над какими конкретно умениями в настоящий момент необходимо работать учащимся. Здесь необходимо четко представлять, какие универсальные учебные действия формируются на каждом этапе урока</vt:lpstr>
      <vt:lpstr> </vt:lpstr>
      <vt:lpstr> </vt:lpstr>
      <vt:lpstr>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урока истории и обществознания в контексте Государственных образовательных стандартов </dc:title>
  <dc:creator>Admin</dc:creator>
  <cp:lastModifiedBy>HP</cp:lastModifiedBy>
  <cp:revision>46</cp:revision>
  <dcterms:created xsi:type="dcterms:W3CDTF">2017-11-28T19:57:48Z</dcterms:created>
  <dcterms:modified xsi:type="dcterms:W3CDTF">2025-03-06T17:16:40Z</dcterms:modified>
</cp:coreProperties>
</file>