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4"/>
  </p:notesMasterIdLst>
  <p:sldIdLst>
    <p:sldId id="256" r:id="rId2"/>
    <p:sldId id="257" r:id="rId3"/>
    <p:sldId id="259" r:id="rId4"/>
    <p:sldId id="260" r:id="rId5"/>
    <p:sldId id="283" r:id="rId6"/>
    <p:sldId id="284" r:id="rId7"/>
    <p:sldId id="262" r:id="rId8"/>
    <p:sldId id="285" r:id="rId9"/>
    <p:sldId id="286" r:id="rId10"/>
    <p:sldId id="287" r:id="rId11"/>
    <p:sldId id="288" r:id="rId12"/>
    <p:sldId id="271" r:id="rId13"/>
    <p:sldId id="266" r:id="rId14"/>
    <p:sldId id="289" r:id="rId15"/>
    <p:sldId id="273" r:id="rId16"/>
    <p:sldId id="274" r:id="rId17"/>
    <p:sldId id="278" r:id="rId18"/>
    <p:sldId id="279" r:id="rId19"/>
    <p:sldId id="280" r:id="rId20"/>
    <p:sldId id="281" r:id="rId21"/>
    <p:sldId id="282" r:id="rId22"/>
    <p:sldId id="270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06F965-B5CD-4C93-B7E2-06B74ADC4BDA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96DC191-BAC6-4054-8785-CA2EB40B303D}">
      <dgm:prSet phldrT="[Текст]" custT="1"/>
      <dgm:spPr>
        <a:xfrm>
          <a:off x="1770182" y="1620345"/>
          <a:ext cx="1946035" cy="1611892"/>
        </a:xfrm>
        <a:prstGeom prst="ellipse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2800" dirty="0" smtClean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методические </a:t>
          </a:r>
          <a:r>
            <a:rPr lang="ru-RU" sz="2800" dirty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рекомендации</a:t>
          </a:r>
        </a:p>
      </dgm:t>
    </dgm:pt>
    <dgm:pt modelId="{72E84666-9BA8-45FB-91B4-12711CD714C3}" type="parTrans" cxnId="{5D91C75B-C807-466D-95F3-DA56B7921A5C}">
      <dgm:prSet/>
      <dgm:spPr/>
      <dgm:t>
        <a:bodyPr/>
        <a:lstStyle/>
        <a:p>
          <a:endParaRPr lang="ru-RU"/>
        </a:p>
      </dgm:t>
    </dgm:pt>
    <dgm:pt modelId="{210D2E12-7737-4222-9AEF-0C039B33764C}" type="sibTrans" cxnId="{5D91C75B-C807-466D-95F3-DA56B7921A5C}">
      <dgm:prSet/>
      <dgm:spPr/>
      <dgm:t>
        <a:bodyPr/>
        <a:lstStyle/>
        <a:p>
          <a:endParaRPr lang="ru-RU"/>
        </a:p>
      </dgm:t>
    </dgm:pt>
    <dgm:pt modelId="{6426DE2E-B6D9-4A85-B3AD-3EDBB65BCA4B}">
      <dgm:prSet phldrT="[Текст]"/>
      <dgm:spPr>
        <a:xfrm>
          <a:off x="2917462" y="-31837"/>
          <a:ext cx="1407261" cy="1125809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dirty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ИКТ метакомпетенция</a:t>
          </a:r>
        </a:p>
      </dgm:t>
    </dgm:pt>
    <dgm:pt modelId="{1CF8CC97-1717-4719-8965-30CF27871CE5}" type="parTrans" cxnId="{F3ADEC08-5514-4F74-B7A8-CF8850AC9B17}">
      <dgm:prSet/>
      <dgm:spPr>
        <a:xfrm rot="7047716">
          <a:off x="2987955" y="1327556"/>
          <a:ext cx="567173" cy="166874"/>
        </a:xfrm>
        <a:prstGeom prst="lef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ru-RU"/>
        </a:p>
      </dgm:t>
    </dgm:pt>
    <dgm:pt modelId="{3BE4C9B8-D406-44C2-9D2F-698DDE940705}" type="sibTrans" cxnId="{F3ADEC08-5514-4F74-B7A8-CF8850AC9B17}">
      <dgm:prSet/>
      <dgm:spPr/>
      <dgm:t>
        <a:bodyPr/>
        <a:lstStyle/>
        <a:p>
          <a:endParaRPr lang="ru-RU"/>
        </a:p>
      </dgm:t>
    </dgm:pt>
    <dgm:pt modelId="{83ADEA0A-901D-4BB5-92A8-39B8ABC13160}">
      <dgm:prSet phldrT="[Текст]"/>
      <dgm:spPr/>
      <dgm:t>
        <a:bodyPr/>
        <a:lstStyle/>
        <a:p>
          <a:endParaRPr lang="ru-RU"/>
        </a:p>
      </dgm:t>
    </dgm:pt>
    <dgm:pt modelId="{B8742325-6DDC-488F-B20D-81FCAFDEFC4C}" type="parTrans" cxnId="{26D1BC14-94DB-4656-B218-BD368644FA13}">
      <dgm:prSet/>
      <dgm:spPr/>
      <dgm:t>
        <a:bodyPr/>
        <a:lstStyle/>
        <a:p>
          <a:endParaRPr lang="ru-RU"/>
        </a:p>
      </dgm:t>
    </dgm:pt>
    <dgm:pt modelId="{2411C28C-914B-4F33-8929-216D6EB59773}" type="sibTrans" cxnId="{26D1BC14-94DB-4656-B218-BD368644FA13}">
      <dgm:prSet/>
      <dgm:spPr/>
      <dgm:t>
        <a:bodyPr/>
        <a:lstStyle/>
        <a:p>
          <a:endParaRPr lang="ru-RU"/>
        </a:p>
      </dgm:t>
    </dgm:pt>
    <dgm:pt modelId="{26C9125F-C845-4403-9AA9-AFB954E38CF0}">
      <dgm:prSet phldrT="[Текст]"/>
      <dgm:spPr/>
      <dgm:t>
        <a:bodyPr/>
        <a:lstStyle/>
        <a:p>
          <a:endParaRPr lang="ru-RU"/>
        </a:p>
      </dgm:t>
    </dgm:pt>
    <dgm:pt modelId="{E2E387C2-6030-4F8E-9BF4-2B8DA8160AF1}" type="parTrans" cxnId="{57D99AE5-A690-4FB3-91E1-D4FD78F08446}">
      <dgm:prSet/>
      <dgm:spPr/>
      <dgm:t>
        <a:bodyPr/>
        <a:lstStyle/>
        <a:p>
          <a:endParaRPr lang="ru-RU"/>
        </a:p>
      </dgm:t>
    </dgm:pt>
    <dgm:pt modelId="{141014FD-C736-4C31-B001-D5401E71E316}" type="sibTrans" cxnId="{57D99AE5-A690-4FB3-91E1-D4FD78F08446}">
      <dgm:prSet/>
      <dgm:spPr/>
      <dgm:t>
        <a:bodyPr/>
        <a:lstStyle/>
        <a:p>
          <a:endParaRPr lang="ru-RU"/>
        </a:p>
      </dgm:t>
    </dgm:pt>
    <dgm:pt modelId="{78BCF4F1-EDA0-41E4-934A-A5FCD169C166}">
      <dgm:prSet phldrT="[Текст]"/>
      <dgm:spPr/>
      <dgm:t>
        <a:bodyPr/>
        <a:lstStyle/>
        <a:p>
          <a:endParaRPr lang="ru-RU"/>
        </a:p>
      </dgm:t>
    </dgm:pt>
    <dgm:pt modelId="{B3A96CDE-B650-42C6-B9C4-A7B5AC10073A}" type="parTrans" cxnId="{FAAD978E-034A-4F47-A1A8-AE161F7B0648}">
      <dgm:prSet/>
      <dgm:spPr/>
      <dgm:t>
        <a:bodyPr/>
        <a:lstStyle/>
        <a:p>
          <a:endParaRPr lang="ru-RU"/>
        </a:p>
      </dgm:t>
    </dgm:pt>
    <dgm:pt modelId="{599A33A0-5B69-44B6-8B9E-D3383BE8A4FB}" type="sibTrans" cxnId="{FAAD978E-034A-4F47-A1A8-AE161F7B0648}">
      <dgm:prSet/>
      <dgm:spPr/>
      <dgm:t>
        <a:bodyPr/>
        <a:lstStyle/>
        <a:p>
          <a:endParaRPr lang="ru-RU"/>
        </a:p>
      </dgm:t>
    </dgm:pt>
    <dgm:pt modelId="{B631FAD2-65BA-45A9-8216-933E0D374E8F}">
      <dgm:prSet phldrT="[Текст]"/>
      <dgm:spPr/>
      <dgm:t>
        <a:bodyPr/>
        <a:lstStyle/>
        <a:p>
          <a:endParaRPr lang="ru-RU"/>
        </a:p>
      </dgm:t>
    </dgm:pt>
    <dgm:pt modelId="{21BEB60B-69DA-4E21-A906-108E485D64F2}" type="parTrans" cxnId="{2A068D8E-849C-40B9-8CCC-AE9D569DE757}">
      <dgm:prSet/>
      <dgm:spPr/>
      <dgm:t>
        <a:bodyPr/>
        <a:lstStyle/>
        <a:p>
          <a:endParaRPr lang="ru-RU"/>
        </a:p>
      </dgm:t>
    </dgm:pt>
    <dgm:pt modelId="{60C1792A-1E22-4E2F-BE16-CE06322EB1E8}" type="sibTrans" cxnId="{2A068D8E-849C-40B9-8CCC-AE9D569DE757}">
      <dgm:prSet/>
      <dgm:spPr/>
      <dgm:t>
        <a:bodyPr/>
        <a:lstStyle/>
        <a:p>
          <a:endParaRPr lang="ru-RU"/>
        </a:p>
      </dgm:t>
    </dgm:pt>
    <dgm:pt modelId="{F9C57560-AFFB-4183-9242-7F7DDE74A4B4}">
      <dgm:prSet phldrT="[Текст]"/>
      <dgm:spPr/>
      <dgm:t>
        <a:bodyPr/>
        <a:lstStyle/>
        <a:p>
          <a:endParaRPr lang="ru-RU"/>
        </a:p>
      </dgm:t>
    </dgm:pt>
    <dgm:pt modelId="{EA487BA8-523D-40E8-8BE9-6A2AE3748CDE}" type="parTrans" cxnId="{37024516-99CD-467E-880D-A3068CE52BA2}">
      <dgm:prSet/>
      <dgm:spPr/>
      <dgm:t>
        <a:bodyPr/>
        <a:lstStyle/>
        <a:p>
          <a:endParaRPr lang="ru-RU"/>
        </a:p>
      </dgm:t>
    </dgm:pt>
    <dgm:pt modelId="{358A07E0-4F5B-4F63-B37C-BFBD5DE98867}" type="sibTrans" cxnId="{37024516-99CD-467E-880D-A3068CE52BA2}">
      <dgm:prSet/>
      <dgm:spPr/>
      <dgm:t>
        <a:bodyPr/>
        <a:lstStyle/>
        <a:p>
          <a:endParaRPr lang="ru-RU"/>
        </a:p>
      </dgm:t>
    </dgm:pt>
    <dgm:pt modelId="{9084D24F-627A-45AA-B79C-85E80F8D1ED7}">
      <dgm:prSet phldrT="[Текст]"/>
      <dgm:spPr/>
      <dgm:t>
        <a:bodyPr/>
        <a:lstStyle/>
        <a:p>
          <a:endParaRPr lang="ru-RU"/>
        </a:p>
      </dgm:t>
    </dgm:pt>
    <dgm:pt modelId="{7F241FCC-66F0-4D33-95C3-65E894782C12}" type="parTrans" cxnId="{034E4E04-796D-4155-8EAE-709D1DD6C602}">
      <dgm:prSet/>
      <dgm:spPr/>
      <dgm:t>
        <a:bodyPr/>
        <a:lstStyle/>
        <a:p>
          <a:endParaRPr lang="ru-RU"/>
        </a:p>
      </dgm:t>
    </dgm:pt>
    <dgm:pt modelId="{1D2E2991-3C7A-46C9-8AE7-43406F2BB225}" type="sibTrans" cxnId="{034E4E04-796D-4155-8EAE-709D1DD6C602}">
      <dgm:prSet/>
      <dgm:spPr/>
      <dgm:t>
        <a:bodyPr/>
        <a:lstStyle/>
        <a:p>
          <a:endParaRPr lang="ru-RU"/>
        </a:p>
      </dgm:t>
    </dgm:pt>
    <dgm:pt modelId="{CA87828D-C9EB-4C20-9051-4D622041C384}">
      <dgm:prSet custT="1"/>
      <dgm:spPr>
        <a:xfrm>
          <a:off x="1155811" y="-31837"/>
          <a:ext cx="1407261" cy="1125809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800" dirty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организационно-управленческая метакомпетенция</a:t>
          </a:r>
        </a:p>
      </dgm:t>
    </dgm:pt>
    <dgm:pt modelId="{C9D2B300-1F56-4296-B8CB-EDF1BECC63DB}" type="parTrans" cxnId="{B403901E-B1EA-4324-833D-4B477F3E9784}">
      <dgm:prSet/>
      <dgm:spPr>
        <a:xfrm rot="4055204">
          <a:off x="1982210" y="1283938"/>
          <a:ext cx="598269" cy="196089"/>
        </a:xfrm>
        <a:prstGeom prst="lef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ru-RU"/>
        </a:p>
      </dgm:t>
    </dgm:pt>
    <dgm:pt modelId="{02F6FE21-EEC3-49C4-9BB8-87CCF74E6CDA}" type="sibTrans" cxnId="{B403901E-B1EA-4324-833D-4B477F3E9784}">
      <dgm:prSet/>
      <dgm:spPr/>
      <dgm:t>
        <a:bodyPr/>
        <a:lstStyle/>
        <a:p>
          <a:endParaRPr lang="ru-RU"/>
        </a:p>
      </dgm:t>
    </dgm:pt>
    <dgm:pt modelId="{1F05EA30-42BD-4A43-A518-A521BFAA6FFA}">
      <dgm:prSet custT="1"/>
      <dgm:spPr>
        <a:xfrm>
          <a:off x="19673" y="1322157"/>
          <a:ext cx="1407261" cy="1125809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600" dirty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программно-методическая метакомпетенция</a:t>
          </a:r>
        </a:p>
      </dgm:t>
    </dgm:pt>
    <dgm:pt modelId="{BB14E225-12B7-4E7A-89A2-9487C5A1A87B}" type="parTrans" cxnId="{FB3E9BAA-9CEC-4DB7-80D2-8811F1F1AC67}">
      <dgm:prSet/>
      <dgm:spPr>
        <a:xfrm rot="1652476">
          <a:off x="1428269" y="1965508"/>
          <a:ext cx="374279" cy="172063"/>
        </a:xfrm>
        <a:prstGeom prst="lef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ru-RU"/>
        </a:p>
      </dgm:t>
    </dgm:pt>
    <dgm:pt modelId="{AFFA069E-5011-40EC-9FDA-96F9137BEA83}" type="sibTrans" cxnId="{FB3E9BAA-9CEC-4DB7-80D2-8811F1F1AC67}">
      <dgm:prSet/>
      <dgm:spPr/>
      <dgm:t>
        <a:bodyPr/>
        <a:lstStyle/>
        <a:p>
          <a:endParaRPr lang="ru-RU"/>
        </a:p>
      </dgm:t>
    </dgm:pt>
    <dgm:pt modelId="{A1901801-789C-4DAB-8B7B-B55AA5D2396E}">
      <dgm:prSet/>
      <dgm:spPr>
        <a:xfrm>
          <a:off x="4047745" y="1345600"/>
          <a:ext cx="1407261" cy="1125809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dirty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информационная метакомпетенция</a:t>
          </a:r>
          <a:r>
            <a:rPr lang="ru-RU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</a:t>
          </a:r>
        </a:p>
      </dgm:t>
    </dgm:pt>
    <dgm:pt modelId="{432EA728-37B4-4CE7-BB9B-944166B0AA83}" type="parTrans" cxnId="{E2A99B33-E557-4F4F-8E18-BFD38DE31314}">
      <dgm:prSet/>
      <dgm:spPr>
        <a:xfrm rot="20537615" flipH="1">
          <a:off x="3666445" y="2031344"/>
          <a:ext cx="341193" cy="134168"/>
        </a:xfrm>
        <a:prstGeom prst="lef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ru-RU"/>
        </a:p>
      </dgm:t>
    </dgm:pt>
    <dgm:pt modelId="{C5CF95FD-22EB-48E0-A558-A3F3778F8BB5}" type="sibTrans" cxnId="{E2A99B33-E557-4F4F-8E18-BFD38DE31314}">
      <dgm:prSet/>
      <dgm:spPr/>
      <dgm:t>
        <a:bodyPr/>
        <a:lstStyle/>
        <a:p>
          <a:endParaRPr lang="ru-RU"/>
        </a:p>
      </dgm:t>
    </dgm:pt>
    <dgm:pt modelId="{C23C4D5F-8480-4A5F-B641-D927DDC969C0}" type="pres">
      <dgm:prSet presAssocID="{F206F965-B5CD-4C93-B7E2-06B74ADC4BD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57F814A-846E-456B-AE64-404242440771}" type="pres">
      <dgm:prSet presAssocID="{096DC191-BAC6-4054-8785-CA2EB40B303D}" presName="centerShape" presStyleLbl="node0" presStyleIdx="0" presStyleCnt="1" custScaleX="140056" custScaleY="112392"/>
      <dgm:spPr/>
      <dgm:t>
        <a:bodyPr/>
        <a:lstStyle/>
        <a:p>
          <a:endParaRPr lang="ru-RU"/>
        </a:p>
      </dgm:t>
    </dgm:pt>
    <dgm:pt modelId="{E11428B9-2610-4D78-BBA4-B41D9E0F40A9}" type="pres">
      <dgm:prSet presAssocID="{BB14E225-12B7-4E7A-89A2-9487C5A1A87B}" presName="parTrans" presStyleLbl="bgSibTrans2D1" presStyleIdx="0" presStyleCnt="4" custAng="11552476" custScaleX="34966" custScaleY="40756" custLinFactNeighborX="35046" custLinFactNeighborY="6622"/>
      <dgm:spPr/>
      <dgm:t>
        <a:bodyPr/>
        <a:lstStyle/>
        <a:p>
          <a:endParaRPr lang="ru-RU"/>
        </a:p>
      </dgm:t>
    </dgm:pt>
    <dgm:pt modelId="{0520A977-C2EE-4D52-BFDF-07AC6D3F50FB}" type="pres">
      <dgm:prSet presAssocID="{1F05EA30-42BD-4A43-A518-A521BFAA6FF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B5288D-0B29-4F7A-8FBE-42957AA400C1}" type="pres">
      <dgm:prSet presAssocID="{C9D2B300-1F56-4296-B8CB-EDF1BECC63DB}" presName="parTrans" presStyleLbl="bgSibTrans2D1" presStyleIdx="1" presStyleCnt="4" custAng="10955204" custScaleX="50181" custScaleY="46447" custLinFactNeighborX="14257" custLinFactNeighborY="73584"/>
      <dgm:spPr/>
      <dgm:t>
        <a:bodyPr/>
        <a:lstStyle/>
        <a:p>
          <a:endParaRPr lang="ru-RU"/>
        </a:p>
      </dgm:t>
    </dgm:pt>
    <dgm:pt modelId="{218DCE25-5CA2-425E-ACEB-B2F611A2AE49}" type="pres">
      <dgm:prSet presAssocID="{CA87828D-C9EB-4C20-9051-4D622041C384}" presName="node" presStyleLbl="node1" presStyleIdx="1" presStyleCnt="4" custScaleX="103833" custScaleY="1054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33FFE5-F1A1-420C-8DE0-82743626C6E3}" type="pres">
      <dgm:prSet presAssocID="{1CF8CC97-1717-4719-8965-30CF27871CE5}" presName="parTrans" presStyleLbl="bgSibTrans2D1" presStyleIdx="2" presStyleCnt="4" custAng="10956464" custFlipHor="0" custScaleX="47656" custScaleY="39527" custLinFactNeighborX="-8355" custLinFactNeighborY="80528"/>
      <dgm:spPr/>
      <dgm:t>
        <a:bodyPr/>
        <a:lstStyle/>
        <a:p>
          <a:endParaRPr lang="ru-RU"/>
        </a:p>
      </dgm:t>
    </dgm:pt>
    <dgm:pt modelId="{33440090-F115-4CB9-8D48-63FB854A66EC}" type="pres">
      <dgm:prSet presAssocID="{6426DE2E-B6D9-4A85-B3AD-3EDBB65BCA4B}" presName="node" presStyleLbl="node1" presStyleIdx="2" presStyleCnt="4" custRadScaleRad="100391" custRadScaleInc="-6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F45718-0FA1-42D3-BBEF-4517DE1DC37F}" type="pres">
      <dgm:prSet presAssocID="{432EA728-37B4-4CE7-BB9B-944166B0AA83}" presName="parTrans" presStyleLbl="bgSibTrans2D1" presStyleIdx="3" presStyleCnt="4" custAng="1929877" custFlipHor="1" custScaleX="32398" custScaleY="31780" custLinFactNeighborX="-38404" custLinFactNeighborY="13846"/>
      <dgm:spPr/>
      <dgm:t>
        <a:bodyPr/>
        <a:lstStyle/>
        <a:p>
          <a:endParaRPr lang="ru-RU"/>
        </a:p>
      </dgm:t>
    </dgm:pt>
    <dgm:pt modelId="{BB8D2F7F-A376-4937-85F2-D00FA745DF8B}" type="pres">
      <dgm:prSet presAssocID="{A1901801-789C-4DAB-8B7B-B55AA5D2396E}" presName="node" presStyleLbl="node1" presStyleIdx="3" presStyleCnt="4" custRadScaleRad="99173" custRadScaleInc="12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D91C75B-C807-466D-95F3-DA56B7921A5C}" srcId="{F206F965-B5CD-4C93-B7E2-06B74ADC4BDA}" destId="{096DC191-BAC6-4054-8785-CA2EB40B303D}" srcOrd="0" destOrd="0" parTransId="{72E84666-9BA8-45FB-91B4-12711CD714C3}" sibTransId="{210D2E12-7737-4222-9AEF-0C039B33764C}"/>
    <dgm:cxn modelId="{FFD6A2DE-F0D5-41BA-A70F-F7DDFC726EC3}" type="presOf" srcId="{096DC191-BAC6-4054-8785-CA2EB40B303D}" destId="{457F814A-846E-456B-AE64-404242440771}" srcOrd="0" destOrd="0" presId="urn:microsoft.com/office/officeart/2005/8/layout/radial4"/>
    <dgm:cxn modelId="{26D1BC14-94DB-4656-B218-BD368644FA13}" srcId="{F206F965-B5CD-4C93-B7E2-06B74ADC4BDA}" destId="{83ADEA0A-901D-4BB5-92A8-39B8ABC13160}" srcOrd="1" destOrd="0" parTransId="{B8742325-6DDC-488F-B20D-81FCAFDEFC4C}" sibTransId="{2411C28C-914B-4F33-8929-216D6EB59773}"/>
    <dgm:cxn modelId="{F3ADEC08-5514-4F74-B7A8-CF8850AC9B17}" srcId="{096DC191-BAC6-4054-8785-CA2EB40B303D}" destId="{6426DE2E-B6D9-4A85-B3AD-3EDBB65BCA4B}" srcOrd="2" destOrd="0" parTransId="{1CF8CC97-1717-4719-8965-30CF27871CE5}" sibTransId="{3BE4C9B8-D406-44C2-9D2F-698DDE940705}"/>
    <dgm:cxn modelId="{A84BC6F1-ABA6-407E-A549-178F169CB085}" type="presOf" srcId="{432EA728-37B4-4CE7-BB9B-944166B0AA83}" destId="{58F45718-0FA1-42D3-BBEF-4517DE1DC37F}" srcOrd="0" destOrd="0" presId="urn:microsoft.com/office/officeart/2005/8/layout/radial4"/>
    <dgm:cxn modelId="{034E4E04-796D-4155-8EAE-709D1DD6C602}" srcId="{B631FAD2-65BA-45A9-8216-933E0D374E8F}" destId="{9084D24F-627A-45AA-B79C-85E80F8D1ED7}" srcOrd="1" destOrd="0" parTransId="{7F241FCC-66F0-4D33-95C3-65E894782C12}" sibTransId="{1D2E2991-3C7A-46C9-8AE7-43406F2BB225}"/>
    <dgm:cxn modelId="{57D99AE5-A690-4FB3-91E1-D4FD78F08446}" srcId="{83ADEA0A-901D-4BB5-92A8-39B8ABC13160}" destId="{26C9125F-C845-4403-9AA9-AFB954E38CF0}" srcOrd="0" destOrd="0" parTransId="{E2E387C2-6030-4F8E-9BF4-2B8DA8160AF1}" sibTransId="{141014FD-C736-4C31-B001-D5401E71E316}"/>
    <dgm:cxn modelId="{37024516-99CD-467E-880D-A3068CE52BA2}" srcId="{B631FAD2-65BA-45A9-8216-933E0D374E8F}" destId="{F9C57560-AFFB-4183-9242-7F7DDE74A4B4}" srcOrd="0" destOrd="0" parTransId="{EA487BA8-523D-40E8-8BE9-6A2AE3748CDE}" sibTransId="{358A07E0-4F5B-4F63-B37C-BFBD5DE98867}"/>
    <dgm:cxn modelId="{3F2299D6-6CFA-4E5D-BACE-05E03B5E9649}" type="presOf" srcId="{1F05EA30-42BD-4A43-A518-A521BFAA6FFA}" destId="{0520A977-C2EE-4D52-BFDF-07AC6D3F50FB}" srcOrd="0" destOrd="0" presId="urn:microsoft.com/office/officeart/2005/8/layout/radial4"/>
    <dgm:cxn modelId="{4B891F00-87DA-4978-8677-BE4EA2926FD3}" type="presOf" srcId="{6426DE2E-B6D9-4A85-B3AD-3EDBB65BCA4B}" destId="{33440090-F115-4CB9-8D48-63FB854A66EC}" srcOrd="0" destOrd="0" presId="urn:microsoft.com/office/officeart/2005/8/layout/radial4"/>
    <dgm:cxn modelId="{6A8A5508-2512-45D9-9B56-FAAAB907C4CA}" type="presOf" srcId="{C9D2B300-1F56-4296-B8CB-EDF1BECC63DB}" destId="{11B5288D-0B29-4F7A-8FBE-42957AA400C1}" srcOrd="0" destOrd="0" presId="urn:microsoft.com/office/officeart/2005/8/layout/radial4"/>
    <dgm:cxn modelId="{2A068D8E-849C-40B9-8CCC-AE9D569DE757}" srcId="{F206F965-B5CD-4C93-B7E2-06B74ADC4BDA}" destId="{B631FAD2-65BA-45A9-8216-933E0D374E8F}" srcOrd="2" destOrd="0" parTransId="{21BEB60B-69DA-4E21-A906-108E485D64F2}" sibTransId="{60C1792A-1E22-4E2F-BE16-CE06322EB1E8}"/>
    <dgm:cxn modelId="{34195728-1A7C-41BD-A0C5-09FA10EA95AA}" type="presOf" srcId="{1CF8CC97-1717-4719-8965-30CF27871CE5}" destId="{8133FFE5-F1A1-420C-8DE0-82743626C6E3}" srcOrd="0" destOrd="0" presId="urn:microsoft.com/office/officeart/2005/8/layout/radial4"/>
    <dgm:cxn modelId="{E2A99B33-E557-4F4F-8E18-BFD38DE31314}" srcId="{096DC191-BAC6-4054-8785-CA2EB40B303D}" destId="{A1901801-789C-4DAB-8B7B-B55AA5D2396E}" srcOrd="3" destOrd="0" parTransId="{432EA728-37B4-4CE7-BB9B-944166B0AA83}" sibTransId="{C5CF95FD-22EB-48E0-A558-A3F3778F8BB5}"/>
    <dgm:cxn modelId="{17FA83CD-AE47-44CC-A9E8-F0720F36D01B}" type="presOf" srcId="{A1901801-789C-4DAB-8B7B-B55AA5D2396E}" destId="{BB8D2F7F-A376-4937-85F2-D00FA745DF8B}" srcOrd="0" destOrd="0" presId="urn:microsoft.com/office/officeart/2005/8/layout/radial4"/>
    <dgm:cxn modelId="{B76E2B6E-98F2-4817-8893-B19359BE98D4}" type="presOf" srcId="{CA87828D-C9EB-4C20-9051-4D622041C384}" destId="{218DCE25-5CA2-425E-ACEB-B2F611A2AE49}" srcOrd="0" destOrd="0" presId="urn:microsoft.com/office/officeart/2005/8/layout/radial4"/>
    <dgm:cxn modelId="{B403901E-B1EA-4324-833D-4B477F3E9784}" srcId="{096DC191-BAC6-4054-8785-CA2EB40B303D}" destId="{CA87828D-C9EB-4C20-9051-4D622041C384}" srcOrd="1" destOrd="0" parTransId="{C9D2B300-1F56-4296-B8CB-EDF1BECC63DB}" sibTransId="{02F6FE21-EEC3-49C4-9BB8-87CCF74E6CDA}"/>
    <dgm:cxn modelId="{FB3E9BAA-9CEC-4DB7-80D2-8811F1F1AC67}" srcId="{096DC191-BAC6-4054-8785-CA2EB40B303D}" destId="{1F05EA30-42BD-4A43-A518-A521BFAA6FFA}" srcOrd="0" destOrd="0" parTransId="{BB14E225-12B7-4E7A-89A2-9487C5A1A87B}" sibTransId="{AFFA069E-5011-40EC-9FDA-96F9137BEA83}"/>
    <dgm:cxn modelId="{FAAD978E-034A-4F47-A1A8-AE161F7B0648}" srcId="{83ADEA0A-901D-4BB5-92A8-39B8ABC13160}" destId="{78BCF4F1-EDA0-41E4-934A-A5FCD169C166}" srcOrd="1" destOrd="0" parTransId="{B3A96CDE-B650-42C6-B9C4-A7B5AC10073A}" sibTransId="{599A33A0-5B69-44B6-8B9E-D3383BE8A4FB}"/>
    <dgm:cxn modelId="{33A3917F-9B5E-43B2-8C9D-5106CADE2FF7}" type="presOf" srcId="{BB14E225-12B7-4E7A-89A2-9487C5A1A87B}" destId="{E11428B9-2610-4D78-BBA4-B41D9E0F40A9}" srcOrd="0" destOrd="0" presId="urn:microsoft.com/office/officeart/2005/8/layout/radial4"/>
    <dgm:cxn modelId="{2DE8424F-F3C0-45CC-BD63-2714C8A8548C}" type="presOf" srcId="{F206F965-B5CD-4C93-B7E2-06B74ADC4BDA}" destId="{C23C4D5F-8480-4A5F-B641-D927DDC969C0}" srcOrd="0" destOrd="0" presId="urn:microsoft.com/office/officeart/2005/8/layout/radial4"/>
    <dgm:cxn modelId="{793D85BC-2FC2-4C8E-8D54-0796CCB2891F}" type="presParOf" srcId="{C23C4D5F-8480-4A5F-B641-D927DDC969C0}" destId="{457F814A-846E-456B-AE64-404242440771}" srcOrd="0" destOrd="0" presId="urn:microsoft.com/office/officeart/2005/8/layout/radial4"/>
    <dgm:cxn modelId="{979B9FCF-7068-4DD2-B048-EF8E773EE25A}" type="presParOf" srcId="{C23C4D5F-8480-4A5F-B641-D927DDC969C0}" destId="{E11428B9-2610-4D78-BBA4-B41D9E0F40A9}" srcOrd="1" destOrd="0" presId="urn:microsoft.com/office/officeart/2005/8/layout/radial4"/>
    <dgm:cxn modelId="{E920EAB6-A9A1-4F8A-9518-0C0513AF986E}" type="presParOf" srcId="{C23C4D5F-8480-4A5F-B641-D927DDC969C0}" destId="{0520A977-C2EE-4D52-BFDF-07AC6D3F50FB}" srcOrd="2" destOrd="0" presId="urn:microsoft.com/office/officeart/2005/8/layout/radial4"/>
    <dgm:cxn modelId="{5ED2A57B-06EE-4C66-814B-ABA5513CB56C}" type="presParOf" srcId="{C23C4D5F-8480-4A5F-B641-D927DDC969C0}" destId="{11B5288D-0B29-4F7A-8FBE-42957AA400C1}" srcOrd="3" destOrd="0" presId="urn:microsoft.com/office/officeart/2005/8/layout/radial4"/>
    <dgm:cxn modelId="{8EE1E4C1-EA7A-4980-B36B-E0FC99A45CE2}" type="presParOf" srcId="{C23C4D5F-8480-4A5F-B641-D927DDC969C0}" destId="{218DCE25-5CA2-425E-ACEB-B2F611A2AE49}" srcOrd="4" destOrd="0" presId="urn:microsoft.com/office/officeart/2005/8/layout/radial4"/>
    <dgm:cxn modelId="{53D0744E-FF57-406C-89AF-C4CDB3CEC4D6}" type="presParOf" srcId="{C23C4D5F-8480-4A5F-B641-D927DDC969C0}" destId="{8133FFE5-F1A1-420C-8DE0-82743626C6E3}" srcOrd="5" destOrd="0" presId="urn:microsoft.com/office/officeart/2005/8/layout/radial4"/>
    <dgm:cxn modelId="{5AF7E6F3-C993-4815-81F9-B0842732C2AD}" type="presParOf" srcId="{C23C4D5F-8480-4A5F-B641-D927DDC969C0}" destId="{33440090-F115-4CB9-8D48-63FB854A66EC}" srcOrd="6" destOrd="0" presId="urn:microsoft.com/office/officeart/2005/8/layout/radial4"/>
    <dgm:cxn modelId="{DA6CA62F-7ADC-4021-B41D-A335BF281304}" type="presParOf" srcId="{C23C4D5F-8480-4A5F-B641-D927DDC969C0}" destId="{58F45718-0FA1-42D3-BBEF-4517DE1DC37F}" srcOrd="7" destOrd="0" presId="urn:microsoft.com/office/officeart/2005/8/layout/radial4"/>
    <dgm:cxn modelId="{FA0ECD0E-9242-4907-A0D1-FD99F95E889D}" type="presParOf" srcId="{C23C4D5F-8480-4A5F-B641-D927DDC969C0}" destId="{BB8D2F7F-A376-4937-85F2-D00FA745DF8B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F657F1-0483-44F9-91B6-C0A75062F876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E2E72FE3-DB94-4A47-BBDA-764624428C7C}">
      <dgm:prSet phldrT="[Текст]"/>
      <dgm:spPr>
        <a:xfrm>
          <a:off x="3200221" y="111309"/>
          <a:ext cx="2285107" cy="2977780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рефлексивная метакомпетенция</a:t>
          </a:r>
        </a:p>
      </dgm:t>
    </dgm:pt>
    <dgm:pt modelId="{F508D31C-1A3A-4DB0-A2B1-C69E3C1D523E}" type="parTrans" cxnId="{C9C2FE09-0CBD-4388-92B9-D867553406CA}">
      <dgm:prSet/>
      <dgm:spPr/>
      <dgm:t>
        <a:bodyPr/>
        <a:lstStyle/>
        <a:p>
          <a:endParaRPr lang="ru-RU"/>
        </a:p>
      </dgm:t>
    </dgm:pt>
    <dgm:pt modelId="{8858A301-3A8C-421A-B999-B0B2CBF3FA56}" type="sibTrans" cxnId="{C9C2FE09-0CBD-4388-92B9-D867553406CA}">
      <dgm:prSet/>
      <dgm:spPr/>
      <dgm:t>
        <a:bodyPr/>
        <a:lstStyle/>
        <a:p>
          <a:endParaRPr lang="ru-RU"/>
        </a:p>
      </dgm:t>
    </dgm:pt>
    <dgm:pt modelId="{C68F0310-0541-4486-ABD3-E9BE5E98B790}">
      <dgm:prSet/>
      <dgm:spPr>
        <a:xfrm>
          <a:off x="1071" y="111309"/>
          <a:ext cx="2285107" cy="2977780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компьютерные контролирующие программмы, предназначенные для различных аспектов иностранного языка, позволяющие проводить  самоконтроль, самопроверку и самокоррекцию знаний</a:t>
          </a:r>
        </a:p>
      </dgm:t>
    </dgm:pt>
    <dgm:pt modelId="{FCE9F93C-F6C8-43B6-B31A-1468D464ECF7}" type="parTrans" cxnId="{A6F87F22-9B18-4CA0-90F1-C6085ED8D06E}">
      <dgm:prSet/>
      <dgm:spPr/>
      <dgm:t>
        <a:bodyPr/>
        <a:lstStyle/>
        <a:p>
          <a:endParaRPr lang="ru-RU"/>
        </a:p>
      </dgm:t>
    </dgm:pt>
    <dgm:pt modelId="{9861080A-2DB4-486F-A8F2-4B919015919E}" type="sibTrans" cxnId="{A6F87F22-9B18-4CA0-90F1-C6085ED8D06E}">
      <dgm:prSet/>
      <dgm:spPr>
        <a:xfrm>
          <a:off x="2514689" y="1316846"/>
          <a:ext cx="484442" cy="566706"/>
        </a:xfrm>
        <a:prstGeom prst="righ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ru-RU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F89B8707-0D55-4B73-8322-D0781901340A}" type="pres">
      <dgm:prSet presAssocID="{A9F657F1-0483-44F9-91B6-C0A75062F876}" presName="Name0" presStyleCnt="0">
        <dgm:presLayoutVars>
          <dgm:dir/>
          <dgm:resizeHandles val="exact"/>
        </dgm:presLayoutVars>
      </dgm:prSet>
      <dgm:spPr/>
    </dgm:pt>
    <dgm:pt modelId="{6A7689AC-2962-4B2A-8BE4-022F78791D19}" type="pres">
      <dgm:prSet presAssocID="{C68F0310-0541-4486-ABD3-E9BE5E98B790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ACD0A1-2A53-4D77-B921-2BA4733FE2B0}" type="pres">
      <dgm:prSet presAssocID="{9861080A-2DB4-486F-A8F2-4B919015919E}" presName="sibTrans" presStyleLbl="sibTrans2D1" presStyleIdx="0" presStyleCnt="1"/>
      <dgm:spPr/>
      <dgm:t>
        <a:bodyPr/>
        <a:lstStyle/>
        <a:p>
          <a:endParaRPr lang="ru-RU"/>
        </a:p>
      </dgm:t>
    </dgm:pt>
    <dgm:pt modelId="{C17AA936-DC93-418D-85EB-34CAF1E3604E}" type="pres">
      <dgm:prSet presAssocID="{9861080A-2DB4-486F-A8F2-4B919015919E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6E13C4DC-262A-401A-8C5F-CFE261A86930}" type="pres">
      <dgm:prSet presAssocID="{E2E72FE3-DB94-4A47-BBDA-764624428C7C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22FC363-DCF1-4777-9A67-69DFC6DB6C24}" type="presOf" srcId="{A9F657F1-0483-44F9-91B6-C0A75062F876}" destId="{F89B8707-0D55-4B73-8322-D0781901340A}" srcOrd="0" destOrd="0" presId="urn:microsoft.com/office/officeart/2005/8/layout/process1"/>
    <dgm:cxn modelId="{0281F196-99C0-4A2C-B23B-58F710EA36EA}" type="presOf" srcId="{C68F0310-0541-4486-ABD3-E9BE5E98B790}" destId="{6A7689AC-2962-4B2A-8BE4-022F78791D19}" srcOrd="0" destOrd="0" presId="urn:microsoft.com/office/officeart/2005/8/layout/process1"/>
    <dgm:cxn modelId="{CE533C76-8350-433E-9E5E-EB9500E7661A}" type="presOf" srcId="{9861080A-2DB4-486F-A8F2-4B919015919E}" destId="{C17AA936-DC93-418D-85EB-34CAF1E3604E}" srcOrd="1" destOrd="0" presId="urn:microsoft.com/office/officeart/2005/8/layout/process1"/>
    <dgm:cxn modelId="{C9C2FE09-0CBD-4388-92B9-D867553406CA}" srcId="{A9F657F1-0483-44F9-91B6-C0A75062F876}" destId="{E2E72FE3-DB94-4A47-BBDA-764624428C7C}" srcOrd="1" destOrd="0" parTransId="{F508D31C-1A3A-4DB0-A2B1-C69E3C1D523E}" sibTransId="{8858A301-3A8C-421A-B999-B0B2CBF3FA56}"/>
    <dgm:cxn modelId="{A6F87F22-9B18-4CA0-90F1-C6085ED8D06E}" srcId="{A9F657F1-0483-44F9-91B6-C0A75062F876}" destId="{C68F0310-0541-4486-ABD3-E9BE5E98B790}" srcOrd="0" destOrd="0" parTransId="{FCE9F93C-F6C8-43B6-B31A-1468D464ECF7}" sibTransId="{9861080A-2DB4-486F-A8F2-4B919015919E}"/>
    <dgm:cxn modelId="{5B083834-5A11-4832-87C3-5B9225DF1E14}" type="presOf" srcId="{9861080A-2DB4-486F-A8F2-4B919015919E}" destId="{DFACD0A1-2A53-4D77-B921-2BA4733FE2B0}" srcOrd="0" destOrd="0" presId="urn:microsoft.com/office/officeart/2005/8/layout/process1"/>
    <dgm:cxn modelId="{9B13FC5A-C971-48BA-BD82-B11C79791AEB}" type="presOf" srcId="{E2E72FE3-DB94-4A47-BBDA-764624428C7C}" destId="{6E13C4DC-262A-401A-8C5F-CFE261A86930}" srcOrd="0" destOrd="0" presId="urn:microsoft.com/office/officeart/2005/8/layout/process1"/>
    <dgm:cxn modelId="{BD56FF36-368F-4C16-BB63-9DAAF49543BD}" type="presParOf" srcId="{F89B8707-0D55-4B73-8322-D0781901340A}" destId="{6A7689AC-2962-4B2A-8BE4-022F78791D19}" srcOrd="0" destOrd="0" presId="urn:microsoft.com/office/officeart/2005/8/layout/process1"/>
    <dgm:cxn modelId="{53C29269-6377-45C3-95E3-7409EB5D34CE}" type="presParOf" srcId="{F89B8707-0D55-4B73-8322-D0781901340A}" destId="{DFACD0A1-2A53-4D77-B921-2BA4733FE2B0}" srcOrd="1" destOrd="0" presId="urn:microsoft.com/office/officeart/2005/8/layout/process1"/>
    <dgm:cxn modelId="{1B7A1B92-3174-4426-9F44-53D8687BAD31}" type="presParOf" srcId="{DFACD0A1-2A53-4D77-B921-2BA4733FE2B0}" destId="{C17AA936-DC93-418D-85EB-34CAF1E3604E}" srcOrd="0" destOrd="0" presId="urn:microsoft.com/office/officeart/2005/8/layout/process1"/>
    <dgm:cxn modelId="{06DD651B-BE1F-441E-8BC1-EB22DF3C419B}" type="presParOf" srcId="{F89B8707-0D55-4B73-8322-D0781901340A}" destId="{6E13C4DC-262A-401A-8C5F-CFE261A86930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7F814A-846E-456B-AE64-404242440771}">
      <dsp:nvSpPr>
        <dsp:cNvPr id="0" name=""/>
        <dsp:cNvSpPr/>
      </dsp:nvSpPr>
      <dsp:spPr>
        <a:xfrm>
          <a:off x="2664296" y="2851590"/>
          <a:ext cx="3240359" cy="2600320"/>
        </a:xfrm>
        <a:prstGeom prst="ellipse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методические </a:t>
          </a:r>
          <a:r>
            <a:rPr lang="ru-RU" sz="2800" kern="1200" dirty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рекомендации</a:t>
          </a:r>
        </a:p>
      </dsp:txBody>
      <dsp:txXfrm>
        <a:off x="3138836" y="3232398"/>
        <a:ext cx="2291279" cy="1838704"/>
      </dsp:txXfrm>
    </dsp:sp>
    <dsp:sp modelId="{E11428B9-2610-4D78-BBA4-B41D9E0F40A9}">
      <dsp:nvSpPr>
        <dsp:cNvPr id="0" name=""/>
        <dsp:cNvSpPr/>
      </dsp:nvSpPr>
      <dsp:spPr>
        <a:xfrm rot="1652476">
          <a:off x="2161799" y="3416434"/>
          <a:ext cx="563514" cy="268737"/>
        </a:xfrm>
        <a:prstGeom prst="lef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20A977-C2EE-4D52-BFDF-07AC6D3F50FB}">
      <dsp:nvSpPr>
        <dsp:cNvPr id="0" name=""/>
        <dsp:cNvSpPr/>
      </dsp:nvSpPr>
      <dsp:spPr>
        <a:xfrm>
          <a:off x="1439" y="2419407"/>
          <a:ext cx="2197936" cy="1758348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программно-методическая метакомпетенция</a:t>
          </a:r>
        </a:p>
      </dsp:txBody>
      <dsp:txXfrm>
        <a:off x="52939" y="2470907"/>
        <a:ext cx="2094936" cy="1655348"/>
      </dsp:txXfrm>
    </dsp:sp>
    <dsp:sp modelId="{11B5288D-0B29-4F7A-8FBE-42957AA400C1}">
      <dsp:nvSpPr>
        <dsp:cNvPr id="0" name=""/>
        <dsp:cNvSpPr/>
      </dsp:nvSpPr>
      <dsp:spPr>
        <a:xfrm rot="4055204">
          <a:off x="3081390" y="2332526"/>
          <a:ext cx="926043" cy="306262"/>
        </a:xfrm>
        <a:prstGeom prst="lef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8DCE25-5CA2-425E-ACEB-B2F611A2AE49}">
      <dsp:nvSpPr>
        <dsp:cNvPr id="0" name=""/>
        <dsp:cNvSpPr/>
      </dsp:nvSpPr>
      <dsp:spPr>
        <a:xfrm>
          <a:off x="1750269" y="236721"/>
          <a:ext cx="2282183" cy="1854970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организационно-управленческая метакомпетенция</a:t>
          </a:r>
        </a:p>
      </dsp:txBody>
      <dsp:txXfrm>
        <a:off x="1804599" y="291051"/>
        <a:ext cx="2173523" cy="1746310"/>
      </dsp:txXfrm>
    </dsp:sp>
    <dsp:sp modelId="{8133FFE5-F1A1-420C-8DE0-82743626C6E3}">
      <dsp:nvSpPr>
        <dsp:cNvPr id="0" name=""/>
        <dsp:cNvSpPr/>
      </dsp:nvSpPr>
      <dsp:spPr>
        <a:xfrm rot="7039643">
          <a:off x="4681639" y="2390478"/>
          <a:ext cx="885679" cy="260633"/>
        </a:xfrm>
        <a:prstGeom prst="lef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440090-F115-4CB9-8D48-63FB854A66EC}">
      <dsp:nvSpPr>
        <dsp:cNvPr id="0" name=""/>
        <dsp:cNvSpPr/>
      </dsp:nvSpPr>
      <dsp:spPr>
        <a:xfrm>
          <a:off x="4569377" y="266543"/>
          <a:ext cx="2197936" cy="1758348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ИКТ метакомпетенция</a:t>
          </a:r>
        </a:p>
      </dsp:txBody>
      <dsp:txXfrm>
        <a:off x="4620877" y="318043"/>
        <a:ext cx="2094936" cy="1655348"/>
      </dsp:txXfrm>
    </dsp:sp>
    <dsp:sp modelId="{58F45718-0FA1-42D3-BBEF-4517DE1DC37F}">
      <dsp:nvSpPr>
        <dsp:cNvPr id="0" name=""/>
        <dsp:cNvSpPr/>
      </dsp:nvSpPr>
      <dsp:spPr>
        <a:xfrm rot="20537615" flipH="1">
          <a:off x="5818266" y="3519796"/>
          <a:ext cx="513177" cy="209551"/>
        </a:xfrm>
        <a:prstGeom prst="lef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8D2F7F-A376-4937-85F2-D00FA745DF8B}">
      <dsp:nvSpPr>
        <dsp:cNvPr id="0" name=""/>
        <dsp:cNvSpPr/>
      </dsp:nvSpPr>
      <dsp:spPr>
        <a:xfrm>
          <a:off x="6351103" y="2456360"/>
          <a:ext cx="2197936" cy="1758348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информационная метакомпетенция</a:t>
          </a:r>
          <a:r>
            <a:rPr lang="ru-RU" sz="21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</a:t>
          </a:r>
        </a:p>
      </dsp:txBody>
      <dsp:txXfrm>
        <a:off x="6402603" y="2507860"/>
        <a:ext cx="2094936" cy="16553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7689AC-2962-4B2A-8BE4-022F78791D19}">
      <dsp:nvSpPr>
        <dsp:cNvPr id="0" name=""/>
        <dsp:cNvSpPr/>
      </dsp:nvSpPr>
      <dsp:spPr>
        <a:xfrm>
          <a:off x="1687" y="1908633"/>
          <a:ext cx="3598993" cy="2159396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компьютерные контролирующие программмы, предназначенные для различных аспектов иностранного языка, позволяющие проводить  самоконтроль, самопроверку и самокоррекцию знаний</a:t>
          </a:r>
        </a:p>
      </dsp:txBody>
      <dsp:txXfrm>
        <a:off x="64934" y="1971880"/>
        <a:ext cx="3472499" cy="2032902"/>
      </dsp:txXfrm>
    </dsp:sp>
    <dsp:sp modelId="{DFACD0A1-2A53-4D77-B921-2BA4733FE2B0}">
      <dsp:nvSpPr>
        <dsp:cNvPr id="0" name=""/>
        <dsp:cNvSpPr/>
      </dsp:nvSpPr>
      <dsp:spPr>
        <a:xfrm>
          <a:off x="3960580" y="2542056"/>
          <a:ext cx="762986" cy="892550"/>
        </a:xfrm>
        <a:prstGeom prst="righ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3960580" y="2720566"/>
        <a:ext cx="534090" cy="535530"/>
      </dsp:txXfrm>
    </dsp:sp>
    <dsp:sp modelId="{6E13C4DC-262A-401A-8C5F-CFE261A86930}">
      <dsp:nvSpPr>
        <dsp:cNvPr id="0" name=""/>
        <dsp:cNvSpPr/>
      </dsp:nvSpPr>
      <dsp:spPr>
        <a:xfrm>
          <a:off x="5040278" y="1908633"/>
          <a:ext cx="3598993" cy="2159396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рефлексивная метакомпетенция</a:t>
          </a:r>
        </a:p>
      </dsp:txBody>
      <dsp:txXfrm>
        <a:off x="5103525" y="1971880"/>
        <a:ext cx="3472499" cy="20329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A0298A-4706-4524-9BD4-685A0E6C9A03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6C8E2D-1955-4DB9-9478-564A50ED1F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3420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6C8E2D-1955-4DB9-9478-564A50ED1F5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0503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7772400" cy="2664296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Средства дистанционного обучения как фактор формирования метакомпетентности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учителей иностранных языков</a:t>
            </a:r>
            <a:endParaRPr lang="ru-RU" sz="3600" dirty="0">
              <a:solidFill>
                <a:schemeClr val="tx1"/>
              </a:solidFill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0272" y="3573016"/>
            <a:ext cx="3960440" cy="144016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Бородина Анжелика Николаевна, </a:t>
            </a:r>
          </a:p>
          <a:p>
            <a:pPr algn="just"/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старший преподаватель </a:t>
            </a:r>
          </a:p>
          <a:p>
            <a:pPr algn="just"/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кафедры теории и практики перевода </a:t>
            </a:r>
          </a:p>
          <a:p>
            <a:pPr algn="just"/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ФГБОУ 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 «ЛГПУ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275856" y="6237312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Луганск,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2025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51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Интернет-ресурсы для чтения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628800"/>
            <a:ext cx="849694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https://www.rong-chang.com/reading.htm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http://dreamreader.net/Lesson/easy-english/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https://learnenglishteens.britishcouncil.org/skills/reading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https://www.english-online.at/index.htm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https://learnwithnews.com/category/level-2/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https://www.tweentribune.com/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https://english-e-reader.net/</a:t>
            </a:r>
          </a:p>
        </p:txBody>
      </p:sp>
    </p:spTree>
    <p:extLst>
      <p:ext uri="{BB962C8B-B14F-4D97-AF65-F5344CB8AC3E}">
        <p14:creationId xmlns:p14="http://schemas.microsoft.com/office/powerpoint/2010/main" val="2826553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Подкасты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412776"/>
            <a:ext cx="864096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https://bigappleschool.com/podcast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https://learningenglish.voanews.com/programs/radio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https://learnenglish.britishcouncil.org/general-english/podcasts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https://podcasts.apple.com/ru/podcast/the-english-we-speak/id262026989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www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newsinslowspanish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com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https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www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newsinslowgerman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com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/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https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www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dw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com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media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center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podcasts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-100976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https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www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newsinslowfrench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com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/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https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www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newsinslowspanish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com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latino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https://1001reasonstolearnspanish.com/podcasts/</a:t>
            </a:r>
          </a:p>
        </p:txBody>
      </p:sp>
    </p:spTree>
    <p:extLst>
      <p:ext uri="{BB962C8B-B14F-4D97-AF65-F5344CB8AC3E}">
        <p14:creationId xmlns:p14="http://schemas.microsoft.com/office/powerpoint/2010/main" val="4108719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692696"/>
            <a:ext cx="7920880" cy="4539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Средства дистанционного обучения позволяют:</a:t>
            </a:r>
            <a:endParaRPr lang="ru-RU" sz="2800" dirty="0"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/>
              <a:buChar char=""/>
            </a:pPr>
            <a:r>
              <a:rPr lang="ru-RU" sz="2800" dirty="0">
                <a:latin typeface="Times New Roman"/>
                <a:ea typeface="Times New Roman"/>
              </a:rPr>
              <a:t>передавать учебную информацию; 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/>
              <a:buChar char=""/>
            </a:pPr>
            <a:r>
              <a:rPr lang="ru-RU" sz="2800" dirty="0">
                <a:latin typeface="Times New Roman"/>
                <a:ea typeface="Times New Roman"/>
              </a:rPr>
              <a:t>осуществлять коммуникацию; 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/>
              <a:buChar char=""/>
            </a:pPr>
            <a:r>
              <a:rPr lang="ru-RU" sz="2800" dirty="0">
                <a:latin typeface="Times New Roman"/>
                <a:ea typeface="Times New Roman"/>
              </a:rPr>
              <a:t>активизировать мыслительную деятельность; 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/>
              <a:buChar char=""/>
            </a:pPr>
            <a:r>
              <a:rPr lang="ru-RU" sz="2800" dirty="0">
                <a:latin typeface="Times New Roman"/>
                <a:ea typeface="Times New Roman"/>
              </a:rPr>
              <a:t>реализовать принципы дидактики; 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/>
              <a:buChar char=""/>
            </a:pPr>
            <a:r>
              <a:rPr lang="ru-RU" sz="2800" dirty="0">
                <a:latin typeface="Times New Roman"/>
                <a:ea typeface="Times New Roman"/>
              </a:rPr>
              <a:t>мотивировать учебную деятельность; 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/>
              <a:buChar char=""/>
            </a:pPr>
            <a:r>
              <a:rPr lang="ru-RU" sz="2800" dirty="0">
                <a:latin typeface="Times New Roman"/>
                <a:ea typeface="Times New Roman"/>
              </a:rPr>
              <a:t>интенсифицировать процесс обучения. 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8704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792088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«Метакомпетенция» и «метакомпетентность»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2136339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/>
                <a:ea typeface="Calibri"/>
              </a:rPr>
              <a:t>О. А. Шабанов определяет метакомпетенцию </a:t>
            </a:r>
            <a:r>
              <a:rPr lang="ru-RU" sz="2400" dirty="0" smtClean="0">
                <a:latin typeface="Times New Roman"/>
                <a:ea typeface="Calibri"/>
              </a:rPr>
              <a:t>как </a:t>
            </a:r>
            <a:r>
              <a:rPr lang="ru-RU" sz="2400" dirty="0">
                <a:latin typeface="Times New Roman"/>
                <a:ea typeface="Calibri"/>
              </a:rPr>
              <a:t>«готовность к непрерывному получению знаний и умений, приспособление к новым условиям и ситуациям</a:t>
            </a:r>
            <a:r>
              <a:rPr lang="ru-RU" sz="2400" dirty="0" smtClean="0">
                <a:latin typeface="Times New Roman"/>
                <a:ea typeface="Calibri"/>
              </a:rPr>
              <a:t>». </a:t>
            </a:r>
            <a:r>
              <a:rPr lang="en-US" sz="2400" dirty="0" smtClean="0">
                <a:latin typeface="Times New Roman"/>
                <a:ea typeface="Calibri"/>
              </a:rPr>
              <a:t>[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Шабанов,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2015]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3429000"/>
            <a:ext cx="84249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трудах Т. В. Надолинской и С.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А. Россинской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метакомпетентность педагога рассматривается как интегративное профессионально-личностное качество учителя, проявляющееся в его готовности ставить и успешно решать профессиональные задачи в условиях информатизации образования, в частности уметь интегрировать средства медиаобразования в содержание преподаваемого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предмета.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ru-RU" sz="2400" dirty="0" err="1">
                <a:latin typeface="Times New Roman" pitchFamily="18" charset="0"/>
                <a:ea typeface="Calibri"/>
                <a:cs typeface="Times New Roman" pitchFamily="18" charset="0"/>
              </a:rPr>
              <a:t>Надолинская</a:t>
            </a:r>
            <a:r>
              <a:rPr lang="ru-RU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,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 2020]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95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836712"/>
            <a:ext cx="864096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Times New Roman"/>
                <a:ea typeface="Calibri"/>
              </a:rPr>
              <a:t>Метакомпетентность </a:t>
            </a:r>
            <a:r>
              <a:rPr lang="ru-RU" sz="2400" b="1" dirty="0">
                <a:latin typeface="Times New Roman"/>
                <a:ea typeface="Calibri"/>
              </a:rPr>
              <a:t>будущих учителей иностранных языков представляет собой интегративное личностное качество педагога, проявляющееся в его готовности ставить и успешно решать профессиональные задачи в условиях цифровой трансформации образования</a:t>
            </a:r>
            <a:r>
              <a:rPr lang="ru-RU" sz="2400" b="1" dirty="0" smtClean="0">
                <a:latin typeface="Times New Roman"/>
                <a:ea typeface="Calibri"/>
              </a:rPr>
              <a:t>: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latin typeface="Times New Roman"/>
                <a:ea typeface="Calibri"/>
                <a:cs typeface="Times New Roman"/>
              </a:rPr>
              <a:t> – интегрировать средства дистанционного обучения в процесс обучения иностранным языкам;</a:t>
            </a:r>
            <a:endParaRPr lang="ru-RU" sz="2000" b="1" dirty="0"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latin typeface="Times New Roman"/>
                <a:ea typeface="Calibri"/>
                <a:cs typeface="Times New Roman"/>
              </a:rPr>
              <a:t> – овладевать опытом и механизмами организации дистанционного взаимодействия с участниками образовательного процесса;</a:t>
            </a:r>
            <a:endParaRPr lang="ru-RU" sz="2000" b="1" dirty="0"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latin typeface="Times New Roman"/>
                <a:ea typeface="Calibri"/>
                <a:cs typeface="Times New Roman"/>
              </a:rPr>
              <a:t>– использовать метазнания, метанавыки, метаумения для отбора, анализа, создания, интерпретации интерактивного учебного материала, разрабатываемого на основе дистанционных образовательных технологий.</a:t>
            </a:r>
            <a:endParaRPr lang="ru-RU" sz="2000" b="1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0484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722520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процессе использования средств дистанционного обучения в предметной области «Иностранный язык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учителям необходимы следующие метазнания, метанавыки и метаумения: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492896"/>
            <a:ext cx="8568952" cy="3950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/>
                <a:ea typeface="Calibri"/>
                <a:cs typeface="Times New Roman"/>
                <a:sym typeface="Symbol"/>
              </a:rPr>
              <a:t>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 знания о сущности и возможностях дистанционных средств обучения;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Calibri"/>
                <a:cs typeface="Times New Roman"/>
                <a:sym typeface="Symbol"/>
              </a:rPr>
              <a:t>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 навыки адаптации знаний, умений, способностей к использованию дистанционных средств обучения</a:t>
            </a:r>
            <a:r>
              <a:rPr lang="ru-RU" sz="2000" dirty="0" smtClean="0">
                <a:latin typeface="Times New Roman"/>
                <a:ea typeface="Calibri"/>
                <a:cs typeface="Times New Roman"/>
              </a:rPr>
              <a:t>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Calibri"/>
                <a:cs typeface="Times New Roman"/>
                <a:sym typeface="Symbol"/>
              </a:rPr>
              <a:t>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 умение использовать дистанционные образовательные технологии как компонент информационно-коммуникационных технологий;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Calibri"/>
                <a:cs typeface="Times New Roman"/>
                <a:sym typeface="Symbol"/>
              </a:rPr>
              <a:t></a:t>
            </a:r>
            <a:r>
              <a:rPr lang="ru-RU" sz="2000" dirty="0">
                <a:latin typeface="Times New Roman"/>
                <a:ea typeface="Calibri"/>
                <a:cs typeface="Times New Roman"/>
                <a:sym typeface="Symbol"/>
              </a:rPr>
              <a:t> </a:t>
            </a:r>
            <a:r>
              <a:rPr lang="ru-RU" sz="2000" dirty="0" smtClean="0">
                <a:latin typeface="Times New Roman"/>
                <a:ea typeface="Calibri"/>
                <a:cs typeface="Times New Roman"/>
              </a:rPr>
              <a:t>умение 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осуществлять эффективную коммуникацию в цифровой образовательной среде; 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/>
                <a:ea typeface="Calibri"/>
                <a:cs typeface="Times New Roman"/>
                <a:sym typeface="Symbol"/>
              </a:rPr>
              <a:t>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 умение организовать учебную деятельность, используя разнообразные формы организации и виды деятельности в различных онлайн-средах; 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/>
                <a:ea typeface="Calibri"/>
                <a:cs typeface="Times New Roman"/>
                <a:sym typeface="Symbol"/>
              </a:rPr>
              <a:t>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 умение осуществлять рефлексию.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263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Составляющие компоненты метакомпетентности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C:\Users\HP\Downloads\GPEG_00002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76" r="17569" b="2158"/>
          <a:stretch/>
        </p:blipFill>
        <p:spPr bwMode="auto">
          <a:xfrm>
            <a:off x="323528" y="2348880"/>
            <a:ext cx="8568952" cy="388843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36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451268" y="476378"/>
            <a:ext cx="8534651" cy="5891569"/>
            <a:chOff x="392647" y="463224"/>
            <a:chExt cx="8534651" cy="5891569"/>
          </a:xfrm>
        </p:grpSpPr>
        <p:sp>
          <p:nvSpPr>
            <p:cNvPr id="4" name="Полилиния 3"/>
            <p:cNvSpPr/>
            <p:nvPr/>
          </p:nvSpPr>
          <p:spPr>
            <a:xfrm>
              <a:off x="3306905" y="2943124"/>
              <a:ext cx="3222698" cy="2128906"/>
            </a:xfrm>
            <a:custGeom>
              <a:avLst/>
              <a:gdLst>
                <a:gd name="connsiteX0" fmla="*/ 0 w 2567955"/>
                <a:gd name="connsiteY0" fmla="*/ 960457 h 1920913"/>
                <a:gd name="connsiteX1" fmla="*/ 1283978 w 2567955"/>
                <a:gd name="connsiteY1" fmla="*/ 0 h 1920913"/>
                <a:gd name="connsiteX2" fmla="*/ 2567956 w 2567955"/>
                <a:gd name="connsiteY2" fmla="*/ 960457 h 1920913"/>
                <a:gd name="connsiteX3" fmla="*/ 1283978 w 2567955"/>
                <a:gd name="connsiteY3" fmla="*/ 1920914 h 1920913"/>
                <a:gd name="connsiteX4" fmla="*/ 0 w 2567955"/>
                <a:gd name="connsiteY4" fmla="*/ 960457 h 1920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67955" h="1920913">
                  <a:moveTo>
                    <a:pt x="0" y="960457"/>
                  </a:moveTo>
                  <a:cubicBezTo>
                    <a:pt x="0" y="430011"/>
                    <a:pt x="574857" y="0"/>
                    <a:pt x="1283978" y="0"/>
                  </a:cubicBezTo>
                  <a:cubicBezTo>
                    <a:pt x="1993099" y="0"/>
                    <a:pt x="2567956" y="430011"/>
                    <a:pt x="2567956" y="960457"/>
                  </a:cubicBezTo>
                  <a:cubicBezTo>
                    <a:pt x="2567956" y="1490903"/>
                    <a:pt x="1993099" y="1920914"/>
                    <a:pt x="1283978" y="1920914"/>
                  </a:cubicBezTo>
                  <a:cubicBezTo>
                    <a:pt x="574857" y="1920914"/>
                    <a:pt x="0" y="1490903"/>
                    <a:pt x="0" y="960457"/>
                  </a:cubicBezTo>
                  <a:close/>
                </a:path>
              </a:pathLst>
            </a:custGeom>
            <a:solidFill>
              <a:srgbClr val="4F81BD"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91308" tIns="296551" rIns="391308" bIns="296551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kern="1200">
                  <a:solidFill>
                    <a:sysClr val="windowText" lastClr="000000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мотивация</a:t>
              </a:r>
            </a:p>
          </p:txBody>
        </p:sp>
        <p:sp>
          <p:nvSpPr>
            <p:cNvPr id="6" name="Полилиния 5"/>
            <p:cNvSpPr/>
            <p:nvPr/>
          </p:nvSpPr>
          <p:spPr>
            <a:xfrm>
              <a:off x="5089443" y="463224"/>
              <a:ext cx="3242647" cy="2321560"/>
            </a:xfrm>
            <a:custGeom>
              <a:avLst/>
              <a:gdLst>
                <a:gd name="connsiteX0" fmla="*/ 0 w 3242647"/>
                <a:gd name="connsiteY0" fmla="*/ 1160780 h 2321560"/>
                <a:gd name="connsiteX1" fmla="*/ 1621324 w 3242647"/>
                <a:gd name="connsiteY1" fmla="*/ 0 h 2321560"/>
                <a:gd name="connsiteX2" fmla="*/ 3242648 w 3242647"/>
                <a:gd name="connsiteY2" fmla="*/ 1160780 h 2321560"/>
                <a:gd name="connsiteX3" fmla="*/ 1621324 w 3242647"/>
                <a:gd name="connsiteY3" fmla="*/ 2321560 h 2321560"/>
                <a:gd name="connsiteX4" fmla="*/ 0 w 3242647"/>
                <a:gd name="connsiteY4" fmla="*/ 1160780 h 2321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42647" h="2321560">
                  <a:moveTo>
                    <a:pt x="0" y="1160780"/>
                  </a:moveTo>
                  <a:cubicBezTo>
                    <a:pt x="0" y="519699"/>
                    <a:pt x="725891" y="0"/>
                    <a:pt x="1621324" y="0"/>
                  </a:cubicBezTo>
                  <a:cubicBezTo>
                    <a:pt x="2516757" y="0"/>
                    <a:pt x="3242648" y="519699"/>
                    <a:pt x="3242648" y="1160780"/>
                  </a:cubicBezTo>
                  <a:cubicBezTo>
                    <a:pt x="3242648" y="1801861"/>
                    <a:pt x="2516757" y="2321560"/>
                    <a:pt x="1621324" y="2321560"/>
                  </a:cubicBezTo>
                  <a:cubicBezTo>
                    <a:pt x="725891" y="2321560"/>
                    <a:pt x="0" y="1801861"/>
                    <a:pt x="0" y="1160780"/>
                  </a:cubicBezTo>
                  <a:close/>
                </a:path>
              </a:pathLst>
            </a:custGeom>
            <a:solidFill>
              <a:srgbClr val="4F81BD"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85035" tIns="350145" rIns="485035" bIns="350145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>
                  <a:solidFill>
                    <a:sysClr val="windowText" lastClr="000000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вебинары, видео уроки, доски объявлений, видеоконференции, видео- и </a:t>
              </a:r>
              <a:r>
                <a:rPr lang="ru-RU" sz="1600" b="0" kern="1200" dirty="0">
                  <a:solidFill>
                    <a:sysClr val="windowText" lastClr="000000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аудиотрансляции, виртуальные семинары и </a:t>
              </a:r>
              <a:r>
                <a:rPr lang="ru-RU" sz="1600" kern="1200" dirty="0">
                  <a:solidFill>
                    <a:sysClr val="windowText" lastClr="000000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обсуждения</a:t>
              </a:r>
              <a:endParaRPr lang="ru-RU" sz="1600" kern="1200" dirty="0">
                <a:solidFill>
                  <a:sysClr val="window" lastClr="FFFFFF"/>
                </a:solidFill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6136670" y="4648455"/>
              <a:ext cx="2790628" cy="1706338"/>
            </a:xfrm>
            <a:custGeom>
              <a:avLst/>
              <a:gdLst>
                <a:gd name="connsiteX0" fmla="*/ 0 w 2790628"/>
                <a:gd name="connsiteY0" fmla="*/ 853169 h 1706338"/>
                <a:gd name="connsiteX1" fmla="*/ 1395314 w 2790628"/>
                <a:gd name="connsiteY1" fmla="*/ 0 h 1706338"/>
                <a:gd name="connsiteX2" fmla="*/ 2790628 w 2790628"/>
                <a:gd name="connsiteY2" fmla="*/ 853169 h 1706338"/>
                <a:gd name="connsiteX3" fmla="*/ 1395314 w 2790628"/>
                <a:gd name="connsiteY3" fmla="*/ 1706338 h 1706338"/>
                <a:gd name="connsiteX4" fmla="*/ 0 w 2790628"/>
                <a:gd name="connsiteY4" fmla="*/ 853169 h 1706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90628" h="1706338">
                  <a:moveTo>
                    <a:pt x="0" y="853169"/>
                  </a:moveTo>
                  <a:cubicBezTo>
                    <a:pt x="0" y="381977"/>
                    <a:pt x="624703" y="0"/>
                    <a:pt x="1395314" y="0"/>
                  </a:cubicBezTo>
                  <a:cubicBezTo>
                    <a:pt x="2165925" y="0"/>
                    <a:pt x="2790628" y="381977"/>
                    <a:pt x="2790628" y="853169"/>
                  </a:cubicBezTo>
                  <a:cubicBezTo>
                    <a:pt x="2790628" y="1324361"/>
                    <a:pt x="2165925" y="1706338"/>
                    <a:pt x="1395314" y="1706338"/>
                  </a:cubicBezTo>
                  <a:cubicBezTo>
                    <a:pt x="624703" y="1706338"/>
                    <a:pt x="0" y="1324361"/>
                    <a:pt x="0" y="853169"/>
                  </a:cubicBezTo>
                  <a:close/>
                </a:path>
              </a:pathLst>
            </a:custGeom>
            <a:solidFill>
              <a:srgbClr val="4F81BD"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18838" tIns="260047" rIns="418838" bIns="260047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>
                  <a:solidFill>
                    <a:sysClr val="windowText" lastClr="000000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цифровые платформы (LMS): Moodle, Прометей, Сферум, Google Classroom, Core.app и </a:t>
              </a:r>
              <a:r>
                <a:rPr lang="ru-RU" sz="1600" kern="1200" dirty="0" smtClean="0">
                  <a:solidFill>
                    <a:sysClr val="windowText" lastClr="000000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др.</a:t>
              </a:r>
              <a:endParaRPr lang="ru-RU" sz="1600" kern="1200" dirty="0">
                <a:solidFill>
                  <a:sysClr val="windowText" lastClr="000000"/>
                </a:solidFill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392647" y="4417636"/>
              <a:ext cx="3252395" cy="1798369"/>
            </a:xfrm>
            <a:custGeom>
              <a:avLst/>
              <a:gdLst>
                <a:gd name="connsiteX0" fmla="*/ 0 w 3252395"/>
                <a:gd name="connsiteY0" fmla="*/ 899185 h 1798369"/>
                <a:gd name="connsiteX1" fmla="*/ 1626198 w 3252395"/>
                <a:gd name="connsiteY1" fmla="*/ 0 h 1798369"/>
                <a:gd name="connsiteX2" fmla="*/ 3252396 w 3252395"/>
                <a:gd name="connsiteY2" fmla="*/ 899185 h 1798369"/>
                <a:gd name="connsiteX3" fmla="*/ 1626198 w 3252395"/>
                <a:gd name="connsiteY3" fmla="*/ 1798370 h 1798369"/>
                <a:gd name="connsiteX4" fmla="*/ 0 w 3252395"/>
                <a:gd name="connsiteY4" fmla="*/ 899185 h 17983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52395" h="1798369">
                  <a:moveTo>
                    <a:pt x="0" y="899185"/>
                  </a:moveTo>
                  <a:cubicBezTo>
                    <a:pt x="0" y="402579"/>
                    <a:pt x="728074" y="0"/>
                    <a:pt x="1626198" y="0"/>
                  </a:cubicBezTo>
                  <a:cubicBezTo>
                    <a:pt x="2524322" y="0"/>
                    <a:pt x="3252396" y="402579"/>
                    <a:pt x="3252396" y="899185"/>
                  </a:cubicBezTo>
                  <a:cubicBezTo>
                    <a:pt x="3252396" y="1395791"/>
                    <a:pt x="2524322" y="1798370"/>
                    <a:pt x="1626198" y="1798370"/>
                  </a:cubicBezTo>
                  <a:cubicBezTo>
                    <a:pt x="728074" y="1798370"/>
                    <a:pt x="0" y="1395791"/>
                    <a:pt x="0" y="899185"/>
                  </a:cubicBezTo>
                  <a:close/>
                </a:path>
              </a:pathLst>
            </a:custGeom>
            <a:solidFill>
              <a:srgbClr val="4F81BD"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86462" tIns="273525" rIns="486462" bIns="273525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>
                  <a:solidFill>
                    <a:sysClr val="windowText" lastClr="000000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синхронные средства обучения: чаты, видеолекции/конференции/консультации, онлайн занятия, виртуальные доски и </a:t>
              </a:r>
              <a:r>
                <a:rPr lang="ru-RU" sz="1600" kern="1200" dirty="0" smtClean="0">
                  <a:solidFill>
                    <a:sysClr val="windowText" lastClr="000000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др.</a:t>
              </a:r>
              <a:endParaRPr lang="ru-RU" sz="1600" kern="1200" dirty="0">
                <a:solidFill>
                  <a:sysClr val="windowText" lastClr="000000"/>
                </a:solidFill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572119" y="1109149"/>
              <a:ext cx="3231507" cy="1847902"/>
            </a:xfrm>
            <a:custGeom>
              <a:avLst/>
              <a:gdLst>
                <a:gd name="connsiteX0" fmla="*/ 0 w 2866160"/>
                <a:gd name="connsiteY0" fmla="*/ 923951 h 1847902"/>
                <a:gd name="connsiteX1" fmla="*/ 1433080 w 2866160"/>
                <a:gd name="connsiteY1" fmla="*/ 0 h 1847902"/>
                <a:gd name="connsiteX2" fmla="*/ 2866160 w 2866160"/>
                <a:gd name="connsiteY2" fmla="*/ 923951 h 1847902"/>
                <a:gd name="connsiteX3" fmla="*/ 1433080 w 2866160"/>
                <a:gd name="connsiteY3" fmla="*/ 1847902 h 1847902"/>
                <a:gd name="connsiteX4" fmla="*/ 0 w 2866160"/>
                <a:gd name="connsiteY4" fmla="*/ 923951 h 18479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66160" h="1847902">
                  <a:moveTo>
                    <a:pt x="0" y="923951"/>
                  </a:moveTo>
                  <a:cubicBezTo>
                    <a:pt x="0" y="413667"/>
                    <a:pt x="641612" y="0"/>
                    <a:pt x="1433080" y="0"/>
                  </a:cubicBezTo>
                  <a:cubicBezTo>
                    <a:pt x="2224548" y="0"/>
                    <a:pt x="2866160" y="413667"/>
                    <a:pt x="2866160" y="923951"/>
                  </a:cubicBezTo>
                  <a:cubicBezTo>
                    <a:pt x="2866160" y="1434235"/>
                    <a:pt x="2224548" y="1847902"/>
                    <a:pt x="1433080" y="1847902"/>
                  </a:cubicBezTo>
                  <a:cubicBezTo>
                    <a:pt x="641612" y="1847902"/>
                    <a:pt x="0" y="1434235"/>
                    <a:pt x="0" y="923951"/>
                  </a:cubicBezTo>
                  <a:close/>
                </a:path>
              </a:pathLst>
            </a:custGeom>
            <a:solidFill>
              <a:srgbClr val="4F81BD"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29899" tIns="280779" rIns="429899" bIns="280779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>
                  <a:solidFill>
                    <a:sysClr val="windowText" lastClr="000000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асинхронные средства обучения: электронная почта, блоги, форумы и </a:t>
              </a:r>
              <a:r>
                <a:rPr lang="ru-RU" sz="1600" kern="1200" dirty="0" smtClean="0">
                  <a:solidFill>
                    <a:sysClr val="windowText" lastClr="000000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др.</a:t>
              </a:r>
              <a:endParaRPr lang="ru-RU" sz="1600" kern="1200" dirty="0">
                <a:solidFill>
                  <a:sysClr val="window" lastClr="FFFFFF"/>
                </a:solidFill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8" name="Стрелка влево 17"/>
          <p:cNvSpPr/>
          <p:nvPr/>
        </p:nvSpPr>
        <p:spPr>
          <a:xfrm rot="18077968">
            <a:off x="5373799" y="2779677"/>
            <a:ext cx="628399" cy="156069"/>
          </a:xfrm>
          <a:prstGeom prst="leftArrow">
            <a:avLst>
              <a:gd name="adj1" fmla="val 60000"/>
              <a:gd name="adj2" fmla="val 50000"/>
            </a:avLst>
          </a:prstGeom>
          <a:solidFill>
            <a:srgbClr val="4F81BD">
              <a:tint val="60000"/>
              <a:hueOff val="0"/>
              <a:satOff val="0"/>
              <a:lumOff val="0"/>
              <a:alphaOff val="0"/>
            </a:srgbClr>
          </a:solidFill>
          <a:ln>
            <a:noFill/>
          </a:ln>
          <a:effectLst/>
        </p:spPr>
        <p:style>
          <a:lnRef idx="0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19" name="Стрелка влево 18"/>
          <p:cNvSpPr/>
          <p:nvPr/>
        </p:nvSpPr>
        <p:spPr>
          <a:xfrm rot="1671904">
            <a:off x="6225591" y="4568597"/>
            <a:ext cx="628399" cy="156069"/>
          </a:xfrm>
          <a:prstGeom prst="leftArrow">
            <a:avLst>
              <a:gd name="adj1" fmla="val 60000"/>
              <a:gd name="adj2" fmla="val 50000"/>
            </a:avLst>
          </a:prstGeom>
          <a:solidFill>
            <a:srgbClr val="4F81BD">
              <a:tint val="60000"/>
              <a:hueOff val="0"/>
              <a:satOff val="0"/>
              <a:lumOff val="0"/>
              <a:alphaOff val="0"/>
            </a:srgbClr>
          </a:solidFill>
          <a:ln>
            <a:noFill/>
          </a:ln>
          <a:effectLst/>
        </p:spPr>
        <p:style>
          <a:lnRef idx="0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0" name="Стрелка влево 19"/>
          <p:cNvSpPr/>
          <p:nvPr/>
        </p:nvSpPr>
        <p:spPr>
          <a:xfrm rot="9151680">
            <a:off x="3075188" y="4508681"/>
            <a:ext cx="615748" cy="205690"/>
          </a:xfrm>
          <a:prstGeom prst="leftArrow">
            <a:avLst>
              <a:gd name="adj1" fmla="val 60000"/>
              <a:gd name="adj2" fmla="val 50000"/>
            </a:avLst>
          </a:prstGeom>
          <a:solidFill>
            <a:srgbClr val="4F81BD">
              <a:tint val="60000"/>
              <a:hueOff val="0"/>
              <a:satOff val="0"/>
              <a:lumOff val="0"/>
              <a:alphaOff val="0"/>
            </a:srgbClr>
          </a:solidFill>
          <a:ln>
            <a:noFill/>
          </a:ln>
          <a:effectLst/>
        </p:spPr>
        <p:style>
          <a:lnRef idx="0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2" name="Стрелка влево 21"/>
          <p:cNvSpPr/>
          <p:nvPr/>
        </p:nvSpPr>
        <p:spPr>
          <a:xfrm rot="13493145">
            <a:off x="3295817" y="2870292"/>
            <a:ext cx="600021" cy="199825"/>
          </a:xfrm>
          <a:prstGeom prst="leftArrow">
            <a:avLst>
              <a:gd name="adj1" fmla="val 60000"/>
              <a:gd name="adj2" fmla="val 50000"/>
            </a:avLst>
          </a:prstGeom>
          <a:solidFill>
            <a:srgbClr val="4F81BD">
              <a:tint val="60000"/>
              <a:hueOff val="0"/>
              <a:satOff val="0"/>
              <a:lumOff val="0"/>
              <a:alphaOff val="0"/>
            </a:srgbClr>
          </a:solidFill>
          <a:ln>
            <a:noFill/>
          </a:ln>
          <a:effectLst/>
        </p:spPr>
        <p:style>
          <a:lnRef idx="0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4841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178540140"/>
              </p:ext>
            </p:extLst>
          </p:nvPr>
        </p:nvGraphicFramePr>
        <p:xfrm>
          <a:off x="251520" y="332656"/>
          <a:ext cx="8568952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161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240861" y="476672"/>
            <a:ext cx="7825199" cy="5660925"/>
            <a:chOff x="666599" y="578902"/>
            <a:chExt cx="7825199" cy="5660925"/>
          </a:xfrm>
        </p:grpSpPr>
        <p:sp>
          <p:nvSpPr>
            <p:cNvPr id="4" name="Полилиния 3"/>
            <p:cNvSpPr/>
            <p:nvPr/>
          </p:nvSpPr>
          <p:spPr>
            <a:xfrm>
              <a:off x="4324554" y="1599767"/>
              <a:ext cx="4167244" cy="2792158"/>
            </a:xfrm>
            <a:custGeom>
              <a:avLst/>
              <a:gdLst>
                <a:gd name="connsiteX0" fmla="*/ 0 w 2567955"/>
                <a:gd name="connsiteY0" fmla="*/ 960457 h 1920913"/>
                <a:gd name="connsiteX1" fmla="*/ 1283978 w 2567955"/>
                <a:gd name="connsiteY1" fmla="*/ 0 h 1920913"/>
                <a:gd name="connsiteX2" fmla="*/ 2567956 w 2567955"/>
                <a:gd name="connsiteY2" fmla="*/ 960457 h 1920913"/>
                <a:gd name="connsiteX3" fmla="*/ 1283978 w 2567955"/>
                <a:gd name="connsiteY3" fmla="*/ 1920914 h 1920913"/>
                <a:gd name="connsiteX4" fmla="*/ 0 w 2567955"/>
                <a:gd name="connsiteY4" fmla="*/ 960457 h 1920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67955" h="1920913">
                  <a:moveTo>
                    <a:pt x="0" y="960457"/>
                  </a:moveTo>
                  <a:cubicBezTo>
                    <a:pt x="0" y="430011"/>
                    <a:pt x="574857" y="0"/>
                    <a:pt x="1283978" y="0"/>
                  </a:cubicBezTo>
                  <a:cubicBezTo>
                    <a:pt x="1993099" y="0"/>
                    <a:pt x="2567956" y="430011"/>
                    <a:pt x="2567956" y="960457"/>
                  </a:cubicBezTo>
                  <a:cubicBezTo>
                    <a:pt x="2567956" y="1490903"/>
                    <a:pt x="1993099" y="1920914"/>
                    <a:pt x="1283978" y="1920914"/>
                  </a:cubicBezTo>
                  <a:cubicBezTo>
                    <a:pt x="574857" y="1920914"/>
                    <a:pt x="0" y="1490903"/>
                    <a:pt x="0" y="960457"/>
                  </a:cubicBezTo>
                  <a:close/>
                </a:path>
              </a:pathLst>
            </a:custGeom>
            <a:solidFill>
              <a:srgbClr val="4F81BD"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91308" tIns="296551" rIns="391308" bIns="296551" numCol="1" spcCol="1270" anchor="ctr" anchorCtr="0">
              <a:noAutofit/>
            </a:bodyPr>
            <a:lstStyle/>
            <a:p>
              <a:pPr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и</a:t>
              </a:r>
              <a:r>
                <a:rPr lang="ru-RU" sz="24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нтерактивная метакомпетенция</a:t>
              </a:r>
              <a:endParaRPr lang="ru-RU" sz="24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666599" y="578902"/>
              <a:ext cx="2790628" cy="1706338"/>
            </a:xfrm>
            <a:custGeom>
              <a:avLst/>
              <a:gdLst>
                <a:gd name="connsiteX0" fmla="*/ 0 w 2790628"/>
                <a:gd name="connsiteY0" fmla="*/ 853169 h 1706338"/>
                <a:gd name="connsiteX1" fmla="*/ 1395314 w 2790628"/>
                <a:gd name="connsiteY1" fmla="*/ 0 h 1706338"/>
                <a:gd name="connsiteX2" fmla="*/ 2790628 w 2790628"/>
                <a:gd name="connsiteY2" fmla="*/ 853169 h 1706338"/>
                <a:gd name="connsiteX3" fmla="*/ 1395314 w 2790628"/>
                <a:gd name="connsiteY3" fmla="*/ 1706338 h 1706338"/>
                <a:gd name="connsiteX4" fmla="*/ 0 w 2790628"/>
                <a:gd name="connsiteY4" fmla="*/ 853169 h 1706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90628" h="1706338">
                  <a:moveTo>
                    <a:pt x="0" y="853169"/>
                  </a:moveTo>
                  <a:cubicBezTo>
                    <a:pt x="0" y="381977"/>
                    <a:pt x="624703" y="0"/>
                    <a:pt x="1395314" y="0"/>
                  </a:cubicBezTo>
                  <a:cubicBezTo>
                    <a:pt x="2165925" y="0"/>
                    <a:pt x="2790628" y="381977"/>
                    <a:pt x="2790628" y="853169"/>
                  </a:cubicBezTo>
                  <a:cubicBezTo>
                    <a:pt x="2790628" y="1324361"/>
                    <a:pt x="2165925" y="1706338"/>
                    <a:pt x="1395314" y="1706338"/>
                  </a:cubicBezTo>
                  <a:cubicBezTo>
                    <a:pt x="624703" y="1706338"/>
                    <a:pt x="0" y="1324361"/>
                    <a:pt x="0" y="853169"/>
                  </a:cubicBezTo>
                  <a:close/>
                </a:path>
              </a:pathLst>
            </a:custGeom>
            <a:solidFill>
              <a:srgbClr val="4F81BD"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18838" tIns="260047" rIns="418838" bIns="260047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Полилиния 11"/>
            <p:cNvSpPr/>
            <p:nvPr/>
          </p:nvSpPr>
          <p:spPr>
            <a:xfrm>
              <a:off x="746048" y="2376500"/>
              <a:ext cx="2717970" cy="1778204"/>
            </a:xfrm>
            <a:custGeom>
              <a:avLst/>
              <a:gdLst>
                <a:gd name="connsiteX0" fmla="*/ 0 w 2595111"/>
                <a:gd name="connsiteY0" fmla="*/ 600477 h 1200954"/>
                <a:gd name="connsiteX1" fmla="*/ 1297556 w 2595111"/>
                <a:gd name="connsiteY1" fmla="*/ 0 h 1200954"/>
                <a:gd name="connsiteX2" fmla="*/ 2595112 w 2595111"/>
                <a:gd name="connsiteY2" fmla="*/ 600477 h 1200954"/>
                <a:gd name="connsiteX3" fmla="*/ 1297556 w 2595111"/>
                <a:gd name="connsiteY3" fmla="*/ 1200954 h 1200954"/>
                <a:gd name="connsiteX4" fmla="*/ 0 w 2595111"/>
                <a:gd name="connsiteY4" fmla="*/ 600477 h 1200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95111" h="1200954">
                  <a:moveTo>
                    <a:pt x="0" y="600477"/>
                  </a:moveTo>
                  <a:cubicBezTo>
                    <a:pt x="0" y="268843"/>
                    <a:pt x="580936" y="0"/>
                    <a:pt x="1297556" y="0"/>
                  </a:cubicBezTo>
                  <a:cubicBezTo>
                    <a:pt x="2014176" y="0"/>
                    <a:pt x="2595112" y="268843"/>
                    <a:pt x="2595112" y="600477"/>
                  </a:cubicBezTo>
                  <a:cubicBezTo>
                    <a:pt x="2595112" y="932111"/>
                    <a:pt x="2014176" y="1200954"/>
                    <a:pt x="1297556" y="1200954"/>
                  </a:cubicBezTo>
                  <a:cubicBezTo>
                    <a:pt x="580936" y="1200954"/>
                    <a:pt x="0" y="932111"/>
                    <a:pt x="0" y="600477"/>
                  </a:cubicBezTo>
                  <a:close/>
                </a:path>
              </a:pathLst>
            </a:custGeom>
            <a:solidFill>
              <a:srgbClr val="4F81BD"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90205" tIns="186036" rIns="390205" bIns="186036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1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746048" y="4391925"/>
              <a:ext cx="2866160" cy="1847902"/>
            </a:xfrm>
            <a:custGeom>
              <a:avLst/>
              <a:gdLst>
                <a:gd name="connsiteX0" fmla="*/ 0 w 2866160"/>
                <a:gd name="connsiteY0" fmla="*/ 923951 h 1847902"/>
                <a:gd name="connsiteX1" fmla="*/ 1433080 w 2866160"/>
                <a:gd name="connsiteY1" fmla="*/ 0 h 1847902"/>
                <a:gd name="connsiteX2" fmla="*/ 2866160 w 2866160"/>
                <a:gd name="connsiteY2" fmla="*/ 923951 h 1847902"/>
                <a:gd name="connsiteX3" fmla="*/ 1433080 w 2866160"/>
                <a:gd name="connsiteY3" fmla="*/ 1847902 h 1847902"/>
                <a:gd name="connsiteX4" fmla="*/ 0 w 2866160"/>
                <a:gd name="connsiteY4" fmla="*/ 923951 h 18479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66160" h="1847902">
                  <a:moveTo>
                    <a:pt x="0" y="923951"/>
                  </a:moveTo>
                  <a:cubicBezTo>
                    <a:pt x="0" y="413667"/>
                    <a:pt x="641612" y="0"/>
                    <a:pt x="1433080" y="0"/>
                  </a:cubicBezTo>
                  <a:cubicBezTo>
                    <a:pt x="2224548" y="0"/>
                    <a:pt x="2866160" y="413667"/>
                    <a:pt x="2866160" y="923951"/>
                  </a:cubicBezTo>
                  <a:cubicBezTo>
                    <a:pt x="2866160" y="1434235"/>
                    <a:pt x="2224548" y="1847902"/>
                    <a:pt x="1433080" y="1847902"/>
                  </a:cubicBezTo>
                  <a:cubicBezTo>
                    <a:pt x="641612" y="1847902"/>
                    <a:pt x="0" y="1434235"/>
                    <a:pt x="0" y="923951"/>
                  </a:cubicBezTo>
                  <a:close/>
                </a:path>
              </a:pathLst>
            </a:custGeom>
            <a:solidFill>
              <a:srgbClr val="4F81BD"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29899" tIns="280779" rIns="429899" bIns="280779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600" dirty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8" name="Стрелка влево 17"/>
          <p:cNvSpPr/>
          <p:nvPr/>
        </p:nvSpPr>
        <p:spPr>
          <a:xfrm rot="12737742" flipV="1">
            <a:off x="2984381" y="1948729"/>
            <a:ext cx="995737" cy="233821"/>
          </a:xfrm>
          <a:prstGeom prst="leftArrow">
            <a:avLst>
              <a:gd name="adj1" fmla="val 60000"/>
              <a:gd name="adj2" fmla="val 50000"/>
            </a:avLst>
          </a:prstGeom>
          <a:solidFill>
            <a:srgbClr val="4F81BD">
              <a:tint val="60000"/>
              <a:hueOff val="0"/>
              <a:satOff val="0"/>
              <a:lumOff val="0"/>
              <a:alphaOff val="0"/>
            </a:srgbClr>
          </a:solidFill>
          <a:ln>
            <a:noFill/>
          </a:ln>
          <a:effectLst/>
        </p:spPr>
        <p:style>
          <a:lnRef idx="0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1" name="Стрелка влево 20"/>
          <p:cNvSpPr/>
          <p:nvPr/>
        </p:nvSpPr>
        <p:spPr>
          <a:xfrm rot="8793551">
            <a:off x="2950847" y="4165390"/>
            <a:ext cx="1690946" cy="254664"/>
          </a:xfrm>
          <a:prstGeom prst="leftArrow">
            <a:avLst>
              <a:gd name="adj1" fmla="val 60000"/>
              <a:gd name="adj2" fmla="val 50000"/>
            </a:avLst>
          </a:prstGeom>
          <a:solidFill>
            <a:srgbClr val="4F81BD">
              <a:tint val="60000"/>
              <a:hueOff val="0"/>
              <a:satOff val="0"/>
              <a:lumOff val="0"/>
              <a:alphaOff val="0"/>
            </a:srgbClr>
          </a:solidFill>
          <a:ln>
            <a:noFill/>
          </a:ln>
          <a:effectLst/>
        </p:spPr>
        <p:style>
          <a:lnRef idx="0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2" name="Стрелка влево 21"/>
          <p:cNvSpPr/>
          <p:nvPr/>
        </p:nvSpPr>
        <p:spPr>
          <a:xfrm rot="10541051" flipV="1">
            <a:off x="3049815" y="3050983"/>
            <a:ext cx="864868" cy="278259"/>
          </a:xfrm>
          <a:prstGeom prst="leftArrow">
            <a:avLst>
              <a:gd name="adj1" fmla="val 60000"/>
              <a:gd name="adj2" fmla="val 50000"/>
            </a:avLst>
          </a:prstGeom>
          <a:solidFill>
            <a:srgbClr val="4F81BD">
              <a:tint val="60000"/>
              <a:hueOff val="0"/>
              <a:satOff val="0"/>
              <a:lumOff val="0"/>
              <a:alphaOff val="0"/>
            </a:srgbClr>
          </a:solidFill>
          <a:ln>
            <a:noFill/>
          </a:ln>
          <a:effectLst/>
        </p:spPr>
        <p:style>
          <a:lnRef idx="0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15" name="Прямоугольник 14"/>
          <p:cNvSpPr/>
          <p:nvPr/>
        </p:nvSpPr>
        <p:spPr>
          <a:xfrm>
            <a:off x="623837" y="729676"/>
            <a:ext cx="21611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/>
                <a:ea typeface="Calibri"/>
              </a:rPr>
              <a:t>виртуальные доски </a:t>
            </a:r>
            <a:r>
              <a:rPr lang="ru-RU" dirty="0" smtClean="0">
                <a:latin typeface="Times New Roman"/>
                <a:ea typeface="Calibri"/>
              </a:rPr>
              <a:t>(</a:t>
            </a:r>
            <a:r>
              <a:rPr lang="en-US" dirty="0" smtClean="0">
                <a:latin typeface="Times New Roman"/>
                <a:ea typeface="Calibri"/>
              </a:rPr>
              <a:t>J</a:t>
            </a:r>
            <a:r>
              <a:rPr lang="ru-RU" dirty="0" smtClean="0">
                <a:latin typeface="Times New Roman"/>
                <a:ea typeface="Calibri"/>
              </a:rPr>
              <a:t>amboard</a:t>
            </a:r>
            <a:r>
              <a:rPr lang="ru-RU" dirty="0">
                <a:latin typeface="Times New Roman"/>
                <a:ea typeface="Calibri"/>
              </a:rPr>
              <a:t>, </a:t>
            </a:r>
            <a:r>
              <a:rPr lang="ru-RU" dirty="0" smtClean="0">
                <a:latin typeface="Times New Roman"/>
                <a:ea typeface="Calibri"/>
              </a:rPr>
              <a:t> </a:t>
            </a:r>
            <a:r>
              <a:rPr lang="ru-RU" dirty="0">
                <a:latin typeface="Times New Roman"/>
                <a:ea typeface="Calibri"/>
              </a:rPr>
              <a:t>Miro, Mural, Twiddla и другие</a:t>
            </a:r>
            <a:r>
              <a:rPr lang="ru-RU" dirty="0" smtClean="0">
                <a:latin typeface="Times New Roman"/>
                <a:ea typeface="Calibri"/>
              </a:rPr>
              <a:t>)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870733" y="2859957"/>
            <a:ext cx="18826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/>
                <a:ea typeface="Calibri"/>
              </a:rPr>
              <a:t>мультимедийные презентации 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847535" y="4751981"/>
            <a:ext cx="215140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/>
                <a:ea typeface="Calibri"/>
              </a:rPr>
              <a:t>платформы для видеоконференций и вебинаров.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946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98092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Модернизация процесса обучения иностранным языкам предполагает использование специфических средств и способов передачи информации, которые способствуют формированию новых личностных и профессиональных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качеств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учителей иностранных языков.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Введение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36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214455099"/>
              </p:ext>
            </p:extLst>
          </p:nvPr>
        </p:nvGraphicFramePr>
        <p:xfrm>
          <a:off x="251520" y="260648"/>
          <a:ext cx="8640960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699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Вывод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2551837"/>
            <a:ext cx="85689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/>
                <a:ea typeface="Calibri"/>
              </a:rPr>
              <a:t>Средства </a:t>
            </a:r>
            <a:r>
              <a:rPr lang="ru-RU" sz="2400" dirty="0">
                <a:latin typeface="Times New Roman"/>
                <a:ea typeface="Calibri"/>
              </a:rPr>
              <a:t>дистанционного обучения предоставляют широкие возможности для личностного развития </a:t>
            </a:r>
            <a:r>
              <a:rPr lang="ru-RU" sz="2400" dirty="0" smtClean="0">
                <a:latin typeface="Times New Roman"/>
                <a:ea typeface="Calibri"/>
              </a:rPr>
              <a:t>учителей</a:t>
            </a:r>
            <a:r>
              <a:rPr lang="ru-RU" sz="2400" dirty="0" smtClean="0">
                <a:latin typeface="Times New Roman"/>
                <a:ea typeface="Calibri"/>
              </a:rPr>
              <a:t>, </a:t>
            </a:r>
            <a:r>
              <a:rPr lang="ru-RU" sz="2400" dirty="0">
                <a:latin typeface="Times New Roman"/>
                <a:ea typeface="Calibri"/>
              </a:rPr>
              <a:t>способствуют формированию </a:t>
            </a:r>
            <a:r>
              <a:rPr lang="ru-RU" sz="2400" dirty="0" err="1">
                <a:latin typeface="Times New Roman"/>
                <a:ea typeface="Calibri"/>
              </a:rPr>
              <a:t>метакомпетенций</a:t>
            </a:r>
            <a:r>
              <a:rPr lang="ru-RU" sz="2400" dirty="0">
                <a:latin typeface="Times New Roman"/>
                <a:ea typeface="Calibri"/>
              </a:rPr>
              <a:t>, повышают мотивацию к непрерывному получению знанию.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9734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524" y="60616"/>
            <a:ext cx="8208960" cy="632079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Литература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692697"/>
            <a:ext cx="8856984" cy="604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  <a:t>Андреев, А. А. Становление и развитие дистанционного обучения в России / А. А. Андреев // Высшее образование в России. – 2012. – № 10. – С. 106  – 111. </a:t>
            </a:r>
            <a:endParaRPr lang="ru-RU" sz="12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540385" algn="l"/>
              </a:tabLst>
            </a:pPr>
            <a:r>
              <a:rPr lang="ru-RU" sz="1200" dirty="0">
                <a:latin typeface="Times New Roman" pitchFamily="18" charset="0"/>
                <a:ea typeface="Times New Roman"/>
                <a:cs typeface="Times New Roman" pitchFamily="18" charset="0"/>
              </a:rPr>
              <a:t>Бородина, А. Н., Харченко Л. И. Педагогические условия формирования метакомпетентности будущих учителей иностранных языков средствами дистанционного обучения / А. Н. Бородина, Л.  И. Харченко // Ценности и смыслы. – 2024. – № 2 (90). – </a:t>
            </a:r>
            <a:r>
              <a:rPr lang="ru-RU" sz="12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С.113–124.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540385" algn="l"/>
              </a:tabLst>
            </a:pPr>
            <a:r>
              <a:rPr lang="ru-RU" sz="12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Надолинская</a:t>
            </a:r>
            <a: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  <a:t>,</a:t>
            </a:r>
            <a:r>
              <a:rPr lang="en-US" sz="1200" dirty="0"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  <a:t>Т.</a:t>
            </a:r>
            <a:r>
              <a:rPr lang="en-US" sz="1200" dirty="0"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  <a:t>В. Сущностные характеристики и структура метакомпетентности педагога в контексте интегрированного медиаобразования / Т.</a:t>
            </a:r>
            <a:r>
              <a:rPr lang="en-US" sz="1200" dirty="0"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  <a:t>В.</a:t>
            </a:r>
            <a:r>
              <a:rPr lang="en-US" sz="1200" dirty="0"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ru-RU" sz="1200" dirty="0" err="1">
                <a:latin typeface="Times New Roman" pitchFamily="18" charset="0"/>
                <a:ea typeface="Calibri"/>
                <a:cs typeface="Times New Roman" pitchFamily="18" charset="0"/>
              </a:rPr>
              <a:t>Надолинская</a:t>
            </a:r>
            <a: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  <a:t>, С.</a:t>
            </a:r>
            <a:r>
              <a:rPr lang="en-US" sz="1200" dirty="0"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  <a:t>А. </a:t>
            </a:r>
            <a:r>
              <a:rPr lang="ru-RU" sz="1200" dirty="0" err="1">
                <a:latin typeface="Times New Roman" pitchFamily="18" charset="0"/>
                <a:ea typeface="Calibri"/>
                <a:cs typeface="Times New Roman" pitchFamily="18" charset="0"/>
              </a:rPr>
              <a:t>Россинская</a:t>
            </a:r>
            <a: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  <a:t> // Современные проблемы науки и образования. – 2020. – № 2. – </a:t>
            </a:r>
            <a:r>
              <a:rPr lang="ru-RU" sz="1200" dirty="0" smtClean="0">
                <a:latin typeface="Times New Roman" pitchFamily="18" charset="0"/>
                <a:ea typeface="Calibri"/>
                <a:cs typeface="Times New Roman" pitchFamily="18" charset="0"/>
              </a:rPr>
              <a:t>С.68.– </a:t>
            </a:r>
            <a: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  <a:t>DOI 10.17513/spno.29730. – EDN DJCBMD</a:t>
            </a:r>
            <a:r>
              <a:rPr lang="ru-RU" sz="1200" dirty="0" smtClean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ru-RU" sz="12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540385" algn="l"/>
              </a:tabLst>
            </a:pPr>
            <a:r>
              <a:rPr lang="ru-RU" sz="1200" dirty="0" smtClean="0">
                <a:latin typeface="Times New Roman" pitchFamily="18" charset="0"/>
                <a:ea typeface="Calibri"/>
                <a:cs typeface="Times New Roman" pitchFamily="18" charset="0"/>
              </a:rPr>
              <a:t>Ожегов,</a:t>
            </a:r>
            <a:r>
              <a:rPr lang="en-US" sz="1200" dirty="0" smtClean="0"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ru-RU" sz="1200" dirty="0" smtClean="0">
                <a:latin typeface="Times New Roman" pitchFamily="18" charset="0"/>
                <a:ea typeface="Calibri"/>
                <a:cs typeface="Times New Roman" pitchFamily="18" charset="0"/>
              </a:rPr>
              <a:t>С.</a:t>
            </a:r>
            <a:r>
              <a:rPr lang="en-US" sz="1200" dirty="0" smtClean="0"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ru-RU" sz="1200" dirty="0" smtClean="0">
                <a:latin typeface="Times New Roman" pitchFamily="18" charset="0"/>
                <a:ea typeface="Calibri"/>
                <a:cs typeface="Times New Roman" pitchFamily="18" charset="0"/>
              </a:rPr>
              <a:t>И. Толковый словарь русского языка: 80 000 слов и фразеологических выражений / С. И. Ожегов, Н.Ю. Шведова. – 4-е изд., доп. – М.: А ТЕМП, 2006. – 944 с.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540385" algn="l"/>
              </a:tabLst>
            </a:pPr>
            <a:r>
              <a:rPr lang="ru-RU" sz="1200" dirty="0" err="1">
                <a:latin typeface="Times New Roman" pitchFamily="18" charset="0"/>
                <a:ea typeface="Calibri"/>
                <a:cs typeface="Times New Roman" pitchFamily="18" charset="0"/>
              </a:rPr>
              <a:t>Орбодоева</a:t>
            </a:r>
            <a: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  <a:t> Л. М. Метакомпетенция как компонент содержания профессиональной иноязычной подготовки студентов в языковом вузе // Вестник Московского государственного лингвистического университета. Образование и педагогические науки. 2014. №14 (700). URL: https://cyberleninka.ru/article/n/metakompetentsiya-kak-komponent-soderzhaniya-professionalnoy-inoyazychnoy-podgotovki-studentov-v-yazykovom-vuze (дата обращения: 13.01.2025).</a:t>
            </a:r>
            <a:endParaRPr lang="ru-RU" sz="12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2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Полат</a:t>
            </a:r>
            <a:r>
              <a:rPr lang="ru-RU" sz="1200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  <a:t>Е. C. Теория и практика дистанционного обучения: учебное пособие для студ. </a:t>
            </a:r>
            <a:r>
              <a:rPr lang="ru-RU" sz="1200" dirty="0" err="1">
                <a:latin typeface="Times New Roman" pitchFamily="18" charset="0"/>
                <a:ea typeface="Calibri"/>
                <a:cs typeface="Times New Roman" pitchFamily="18" charset="0"/>
              </a:rPr>
              <a:t>высш</a:t>
            </a:r>
            <a: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  <a:t>. учеб. заведений / Е. </a:t>
            </a:r>
            <a:r>
              <a:rPr lang="ru-RU" sz="12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С.Полат</a:t>
            </a:r>
            <a: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  <a:t>, М. Ю. </a:t>
            </a:r>
            <a:r>
              <a:rPr lang="ru-RU" sz="1200" dirty="0" err="1">
                <a:latin typeface="Times New Roman" pitchFamily="18" charset="0"/>
                <a:ea typeface="Calibri"/>
                <a:cs typeface="Times New Roman" pitchFamily="18" charset="0"/>
              </a:rPr>
              <a:t>Бухаркина</a:t>
            </a:r>
            <a: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  <a:t>, М. В. Моисеева; под ред. Е. C. </a:t>
            </a:r>
            <a:r>
              <a:rPr lang="ru-RU" sz="1200" dirty="0" err="1">
                <a:latin typeface="Times New Roman" pitchFamily="18" charset="0"/>
                <a:ea typeface="Calibri"/>
                <a:cs typeface="Times New Roman" pitchFamily="18" charset="0"/>
              </a:rPr>
              <a:t>Полат</a:t>
            </a:r>
            <a: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  <a:t>. – М.: Академия, 2004. – 416с</a:t>
            </a:r>
            <a:r>
              <a:rPr lang="ru-RU" sz="1200" dirty="0" smtClean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540385" algn="l"/>
              </a:tabLst>
            </a:pPr>
            <a:r>
              <a:rPr lang="ru-RU" sz="1200" dirty="0" smtClean="0">
                <a:latin typeface="Times New Roman" pitchFamily="18" charset="0"/>
                <a:ea typeface="Calibri"/>
                <a:cs typeface="Times New Roman" pitchFamily="18" charset="0"/>
              </a:rPr>
              <a:t>Шабанов</a:t>
            </a:r>
            <a: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  <a:t>,</a:t>
            </a:r>
            <a:r>
              <a:rPr lang="en-US" sz="1200" dirty="0"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  <a:t>О.</a:t>
            </a:r>
            <a:r>
              <a:rPr lang="en-US" sz="1200" dirty="0"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  <a:t>А. Метакомпетенция и метакомпетентность в рамках компетентностного подхода в образовании / О.</a:t>
            </a:r>
            <a:r>
              <a:rPr lang="en-US" sz="1200" dirty="0"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ru-RU" sz="12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А.Шабанов</a:t>
            </a:r>
            <a:r>
              <a:rPr lang="ru-RU" sz="1200" dirty="0" smtClean="0">
                <a:latin typeface="Times New Roman" pitchFamily="18" charset="0"/>
                <a:ea typeface="Calibri"/>
                <a:cs typeface="Times New Roman" pitchFamily="18" charset="0"/>
              </a:rPr>
              <a:t>// </a:t>
            </a:r>
            <a: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  <a:t>Человек и образование. 2015. – № 3 (44). – С. 53–56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540385" algn="l"/>
              </a:tabLst>
            </a:pPr>
            <a:endParaRPr lang="ru-RU" sz="1200" dirty="0"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540385" algn="l"/>
              </a:tabLst>
            </a:pPr>
            <a:endParaRPr lang="ru-RU" sz="1400" dirty="0"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endParaRPr lang="ru-RU" sz="16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6932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276872"/>
            <a:ext cx="8496944" cy="326895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/>
                <a:ea typeface="Calibri"/>
              </a:rPr>
              <a:t>Понятие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</a:rPr>
              <a:t>«средство» – это: </a:t>
            </a:r>
            <a:endParaRPr lang="ru-RU" dirty="0" smtClean="0">
              <a:solidFill>
                <a:schemeClr val="tx1"/>
              </a:solidFill>
              <a:latin typeface="Times New Roman"/>
              <a:ea typeface="Calibri"/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/>
                <a:ea typeface="Calibri"/>
              </a:rPr>
              <a:t>1) прием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</a:rPr>
              <a:t>, способ действия для достижения чего-либо; </a:t>
            </a:r>
            <a:endParaRPr lang="ru-RU" dirty="0" smtClean="0">
              <a:solidFill>
                <a:schemeClr val="tx1"/>
              </a:solidFill>
              <a:latin typeface="Times New Roman"/>
              <a:ea typeface="Calibri"/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/>
                <a:ea typeface="Calibri"/>
              </a:rPr>
              <a:t>2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</a:rPr>
              <a:t>) орудие (предмет, совокупность приспособлений) для осуществления какой-либо деятельности. </a:t>
            </a:r>
            <a:endParaRPr lang="ru-RU" dirty="0" smtClean="0">
              <a:solidFill>
                <a:schemeClr val="tx1"/>
              </a:solidFill>
              <a:latin typeface="Times New Roman"/>
              <a:ea typeface="Calibri"/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/>
                <a:ea typeface="Calibri"/>
              </a:rPr>
              <a:t>В 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Calibri"/>
              </a:rPr>
              <a:t>дополнение к основному определению в словаре </a:t>
            </a:r>
            <a:r>
              <a:rPr lang="ru-RU" sz="2000" dirty="0" smtClean="0">
                <a:solidFill>
                  <a:schemeClr val="tx1"/>
                </a:solidFill>
                <a:latin typeface="Times New Roman"/>
                <a:ea typeface="Calibri"/>
              </a:rPr>
              <a:t>С. И. Ожегова 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Calibri"/>
              </a:rPr>
              <a:t>предлагается еще другое значение: </a:t>
            </a:r>
            <a:r>
              <a:rPr lang="ru-RU" sz="2000" dirty="0" smtClean="0">
                <a:solidFill>
                  <a:schemeClr val="tx1"/>
                </a:solidFill>
                <a:latin typeface="Times New Roman"/>
                <a:ea typeface="Calibri"/>
              </a:rPr>
              <a:t>инструмент 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Calibri"/>
              </a:rPr>
              <a:t>– это [в переносном смысле] средство, способ, применяемый для достижения чего-нибудь и познания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[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Ожегов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2006]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29600" cy="1296144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Тождественность понятий «средства» и «инструменты»</a:t>
            </a:r>
            <a:r>
              <a:rPr lang="ru-RU" sz="2400" i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400" i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 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толковом словаре русского языка С. </a:t>
            </a: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И. Ожегова: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88217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4824536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1560" y="1196752"/>
            <a:ext cx="8352928" cy="448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Средства дистанционного обучения – это инструменты и технологии, которые позволяют осуществлять образовательный процесс удаленно, без присутствия преподавателя и </a:t>
            </a:r>
            <a:r>
              <a:rPr lang="ru-RU" sz="2800" dirty="0" smtClean="0">
                <a:latin typeface="Times New Roman"/>
                <a:ea typeface="Calibri"/>
                <a:cs typeface="Times New Roman"/>
              </a:rPr>
              <a:t>обучающихся 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в одном физическом пространстве. Они позволяют получать знания и обучаться в удобное время и в любом месте, используя компьютер, интернет и другие электронные устройства.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algn="just"/>
            <a:r>
              <a:rPr lang="ru-RU" sz="28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29040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Классификация средств дистанционного обучения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9532" y="1512728"/>
            <a:ext cx="8424936" cy="1601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А. В. Соловов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средствам дистанционного обучения относит: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"/>
              <a:tabLst>
                <a:tab pos="630555" algn="l"/>
              </a:tabLst>
            </a:pPr>
            <a:r>
              <a:rPr lang="ru-RU" dirty="0">
                <a:latin typeface="Times New Roman"/>
                <a:ea typeface="Calibri"/>
                <a:cs typeface="Times New Roman"/>
              </a:rPr>
              <a:t>печатные материалы; </a:t>
            </a:r>
            <a:endParaRPr lang="ru-RU" sz="1400" dirty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"/>
              <a:tabLst>
                <a:tab pos="630555" algn="l"/>
              </a:tabLst>
            </a:pPr>
            <a:r>
              <a:rPr lang="ru-RU" dirty="0">
                <a:latin typeface="Times New Roman"/>
                <a:ea typeface="Calibri"/>
                <a:cs typeface="Times New Roman"/>
              </a:rPr>
              <a:t>аудио/видеокассеты; </a:t>
            </a:r>
            <a:endParaRPr lang="ru-RU" sz="1400" dirty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"/>
              <a:tabLst>
                <a:tab pos="630555" algn="l"/>
              </a:tabLst>
            </a:pPr>
            <a:r>
              <a:rPr lang="ru-RU" dirty="0">
                <a:latin typeface="Times New Roman"/>
                <a:ea typeface="Calibri"/>
                <a:cs typeface="Times New Roman"/>
              </a:rPr>
              <a:t>компьютерные технологии обучения.</a:t>
            </a:r>
            <a:endParaRPr lang="ru-RU" sz="1400" dirty="0">
              <a:ea typeface="Calibri"/>
              <a:cs typeface="Times New Roman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3068960"/>
            <a:ext cx="8496944" cy="2834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С. В.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Агапонов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З.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Джалиашвили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выделяют следующие средства дистанционного обучения: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"/>
              <a:tabLst>
                <a:tab pos="630555" algn="l"/>
              </a:tabLst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пассивные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(лекции, контрольные задания), предполагающие асинхронную схему взаимодействия между преподавателем и обучающимися;</a:t>
            </a:r>
            <a:endParaRPr lang="ru-RU" sz="1400" dirty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"/>
              <a:tabLst>
                <a:tab pos="630555" algn="l"/>
              </a:tabLst>
            </a:pPr>
            <a:r>
              <a:rPr lang="ru-RU" dirty="0">
                <a:latin typeface="Times New Roman"/>
                <a:ea typeface="Calibri"/>
                <a:cs typeface="Times New Roman"/>
              </a:rPr>
              <a:t>интерактивные (лекции онлайн, чат, тренинги), предполагающие синхронную схему взаимодействия между преподавателем и обучающимися;</a:t>
            </a:r>
            <a:endParaRPr lang="ru-RU" sz="1400" dirty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"/>
              <a:tabLst>
                <a:tab pos="630555" algn="l"/>
              </a:tabLst>
            </a:pPr>
            <a:r>
              <a:rPr lang="ru-RU" dirty="0">
                <a:latin typeface="Times New Roman"/>
                <a:ea typeface="Calibri"/>
                <a:cs typeface="Times New Roman"/>
              </a:rPr>
              <a:t>условно-пассивные (тестирование, доска объявлений, форум), предполагающие взаимодействие между преподавателем и обучающимися в режиме </a:t>
            </a:r>
            <a:r>
              <a:rPr lang="en-US" dirty="0">
                <a:latin typeface="Times New Roman"/>
                <a:ea typeface="Calibri"/>
                <a:cs typeface="Times New Roman"/>
              </a:rPr>
              <a:t>offline</a:t>
            </a:r>
            <a:r>
              <a:rPr lang="ru-RU" dirty="0">
                <a:latin typeface="Times New Roman"/>
                <a:ea typeface="Calibri"/>
                <a:cs typeface="Times New Roman"/>
              </a:rPr>
              <a:t>.</a:t>
            </a:r>
            <a:endParaRPr lang="ru-RU" sz="1400" dirty="0">
              <a:ea typeface="Calibri"/>
              <a:cs typeface="Times New Roman"/>
            </a:endParaRPr>
          </a:p>
          <a:p>
            <a:pPr marL="285750" indent="-285750">
              <a:buFontTx/>
              <a:buChar char="-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2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Классификация средств дистанционного обучения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700808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/>
                <a:ea typeface="Calibri"/>
              </a:rPr>
              <a:t>Л</a:t>
            </a:r>
            <a:r>
              <a:rPr lang="ru-RU" sz="2400" dirty="0">
                <a:latin typeface="Times New Roman"/>
                <a:ea typeface="Calibri"/>
              </a:rPr>
              <a:t>. Н. </a:t>
            </a:r>
            <a:r>
              <a:rPr lang="ru-RU" sz="2400" dirty="0" err="1">
                <a:latin typeface="Times New Roman"/>
                <a:ea typeface="Calibri"/>
              </a:rPr>
              <a:t>Рулиене</a:t>
            </a:r>
            <a:r>
              <a:rPr lang="ru-RU" sz="2400" dirty="0">
                <a:latin typeface="Times New Roman"/>
                <a:ea typeface="Calibri"/>
              </a:rPr>
              <a:t> считает, что средства дистанционного обучения разделяются на обучающие, средства доставки учебных материалов, средства организации общения, средства организации совместной работы 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4384" y="3429000"/>
            <a:ext cx="849694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Согласно </a:t>
            </a:r>
            <a:r>
              <a:rPr lang="ru-RU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исследованиям А. А. Андреева в образовательном процессе используются следующие средства дистанционного обучения: печатные и сетевые учебно-методические пособия; компьютерные обучающие системы; аудио/видео учебно-информационные материалы; тренажеры с удаленным доступом; электронные библиотеки; средства обучения на основе экспертных обучающих систем; средства обучения на основе виртуальной реальности</a:t>
            </a:r>
            <a:r>
              <a:rPr lang="ru-RU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47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68653" y="404663"/>
            <a:ext cx="6983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Актуальные средства дистанционного обучения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6960" y="1052736"/>
            <a:ext cx="871296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Печатные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методические рекомендации, дидактические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материалы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модульные программы по предмету «Иностранный язык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marL="342900" indent="-342900" algn="just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Электронные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УМК.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Цифровые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платформы для дистанционного обучения: Moodle, Прометей, Сферум и другие.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Синхронные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средства обучения: чаты, видео-лекции/конференции/ консультации, онлайн занятия, вебинары, виртуальные доски.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Асинхронные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средства обучения: электронная почта, блоги,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форумы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подкасты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видеолекции, ментальные карты, мультимедийные презентации.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Компьютерные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обучающие/тренировочные/информационные/ контролирующие программы, предназначенные для различных аспектов языка (лексики, грамматики, фонетики,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аудирования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чтения, говорения, письма).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Электронные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оффлайн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 онлайн)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словари.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43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Интернет-ресурсы для 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аудирования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говорения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720840"/>
            <a:ext cx="712879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https://learnenglishteens.britishcouncil.org/skills/listening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https://www.esl-lab.com/easy/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https://www.talkenglish.com/listening/listenbasic.aspx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https://www.elllo.org/english/level5-intermediate-true.htm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https://etc.usf.edu/lit2go/books/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https://reallanguage.club/nemeckij/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https://cityspeakeasy.com/language/french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https://vocaroo.com/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https://voicethread.com/</a:t>
            </a:r>
          </a:p>
        </p:txBody>
      </p:sp>
    </p:spTree>
    <p:extLst>
      <p:ext uri="{BB962C8B-B14F-4D97-AF65-F5344CB8AC3E}">
        <p14:creationId xmlns:p14="http://schemas.microsoft.com/office/powerpoint/2010/main" val="478323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Интернет-ресурсы по грамматике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340768"/>
            <a:ext cx="864096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https://www.learn-english-today.com/lessons/lessons_list.html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https://www.perfect-english-grammar.com/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https://www.englischhilfen.de/en/exercises_list/alle_grammar.htm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https://www.ego4u.com/en/cram-up/grammar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https://www.englishtestsonline.com/english-grammar-tests/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http://www.english-4u.de/grammar1.htm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https://mein-deutschbuch.de/startseite.html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http://les-verbes.com/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http://www.ladictee.fr/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https://www.lepointdufle.net/p/grammaire.htm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www.donquijote.org</a:t>
            </a:r>
          </a:p>
        </p:txBody>
      </p:sp>
    </p:spTree>
    <p:extLst>
      <p:ext uri="{BB962C8B-B14F-4D97-AF65-F5344CB8AC3E}">
        <p14:creationId xmlns:p14="http://schemas.microsoft.com/office/powerpoint/2010/main" val="42502987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1177</TotalTime>
  <Words>796</Words>
  <Application>Microsoft Office PowerPoint</Application>
  <PresentationFormat>Экран (4:3)</PresentationFormat>
  <Paragraphs>130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Волна</vt:lpstr>
      <vt:lpstr>Средства дистанционного обучения как фактор формирования метакомпетентности  учителей иностранных языков</vt:lpstr>
      <vt:lpstr>Введение</vt:lpstr>
      <vt:lpstr>Тождественность понятий «средства» и «инструменты» в толковом словаре русского языка С. И. Ожегова: </vt:lpstr>
      <vt:lpstr>   </vt:lpstr>
      <vt:lpstr>Классификация средств дистанционного обучения</vt:lpstr>
      <vt:lpstr>Классификация средств дистанционного обучения</vt:lpstr>
      <vt:lpstr>Презентация PowerPoint</vt:lpstr>
      <vt:lpstr>Интернет-ресурсы для аудирования и говорения</vt:lpstr>
      <vt:lpstr>Интернет-ресурсы по грамматике</vt:lpstr>
      <vt:lpstr>Интернет-ресурсы для чтения</vt:lpstr>
      <vt:lpstr>Подкасты</vt:lpstr>
      <vt:lpstr>Презентация PowerPoint</vt:lpstr>
      <vt:lpstr> «Метакомпетенция» и «метакомпетентность»</vt:lpstr>
      <vt:lpstr>Презентация PowerPoint</vt:lpstr>
      <vt:lpstr>В процессе использования средств дистанционного обучения в предметной области «Иностранный язык» учителям необходимы следующие метазнания, метанавыки и метаумения: </vt:lpstr>
      <vt:lpstr>Составляющие компоненты метакомпетентности</vt:lpstr>
      <vt:lpstr>Презентация PowerPoint</vt:lpstr>
      <vt:lpstr>Презентация PowerPoint</vt:lpstr>
      <vt:lpstr>Презентация PowerPoint</vt:lpstr>
      <vt:lpstr>Презентация PowerPoint</vt:lpstr>
      <vt:lpstr>Вывод</vt:lpstr>
      <vt:lpstr>Литература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 вопросу о классификации средств дистанционного обучения</dc:title>
  <dc:creator>HP</dc:creator>
  <cp:lastModifiedBy>HP</cp:lastModifiedBy>
  <cp:revision>49</cp:revision>
  <dcterms:created xsi:type="dcterms:W3CDTF">2025-02-23T19:28:27Z</dcterms:created>
  <dcterms:modified xsi:type="dcterms:W3CDTF">2025-03-06T17:06:39Z</dcterms:modified>
</cp:coreProperties>
</file>