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84" autoAdjust="0"/>
  </p:normalViewPr>
  <p:slideViewPr>
    <p:cSldViewPr snapToGrid="0">
      <p:cViewPr varScale="1">
        <p:scale>
          <a:sx n="101" d="100"/>
          <a:sy n="101" d="100"/>
        </p:scale>
        <p:origin x="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C23641-FC72-4E73-B469-7E6C33ECD99C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61545D-B8F9-4D38-8914-7C2F71A4FB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1507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D3272C-2438-4344-92AD-A267282F12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090E938-BA16-7975-847D-DA6D5966C5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EB0F404-7A5F-70EB-6326-C96730D71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F8874-AF89-453D-8E0C-17D05D0DF8EE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927BEE9-8886-D99B-502C-6405B166E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B782F20-4879-30EE-0666-52BC85577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8521-B004-4935-AD26-21F2477634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499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61C057-6AFA-63C6-346A-41C647A37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46B6EC0-1209-F2BF-FD2C-37A07E96B8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4BA3647-7E45-40CE-5EA7-A16C7DE0F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F8874-AF89-453D-8E0C-17D05D0DF8EE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CCF502-8CF7-9618-3159-E4A50B29A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755F12-D1C3-9F9B-4CC1-403E78A65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8521-B004-4935-AD26-21F2477634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263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A941E01-F9A8-9B6F-495C-BAD47422BB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E42635F-F3A1-522F-503B-89B475CABC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7A9A07-5279-D4C4-3A07-0BEB3BE0C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F8874-AF89-453D-8E0C-17D05D0DF8EE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2DE0E8-A90B-F428-1F7B-E18AABA8F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C4FC179-3CEC-5642-F7E4-8B0961BDC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8521-B004-4935-AD26-21F2477634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674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A55E32-EC88-809D-D5C8-D90BE8A07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CC5660-D9F1-C746-4E07-28E26CE63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CB558A1-CC58-5AF3-AF04-59848AD44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F8874-AF89-453D-8E0C-17D05D0DF8EE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23A5908-D0B6-A942-197F-84BEC4385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9E382E-9AFB-FC7A-F2A6-3F4A9CE7A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8521-B004-4935-AD26-21F2477634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383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B7784B-EA89-776E-2AEB-F42B3EE81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E55E10B-022D-4055-DD6E-0354947CAC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A6CD94E-9889-C216-93EB-5DE141B5C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F8874-AF89-453D-8E0C-17D05D0DF8EE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AF9012-C632-7D54-1663-1F62C631C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AF0646-E410-024F-C3A3-0D4B51D55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8521-B004-4935-AD26-21F2477634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102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BD627E-69B2-0D5A-A847-7F84DC917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DEC001-7BEF-D8B6-1D70-398B5D16A6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5622A34-3A5B-30BA-50DC-C9C6606030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48F9ACF-008B-3A5F-A9B8-2D7C386DE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F8874-AF89-453D-8E0C-17D05D0DF8EE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1F0229C-428E-A079-D39C-A23B4C929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46C3506-6CD9-1430-FD88-2F24C7BAE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8521-B004-4935-AD26-21F2477634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6785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5573C7-CAE4-0C1B-82B4-4917B207B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BA364C8-6878-A05C-1618-F106D7564B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7A5321C-9BF3-962A-4D6A-11CCE470D6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09E76B5-A29F-EC6D-C636-31BC3083DB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9D702E1-09EA-85AB-EEC1-C507F133B1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7F98554-169F-58AF-CEEE-AC882493A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F8874-AF89-453D-8E0C-17D05D0DF8EE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1EAD994-D988-0AC8-78AD-7EBB49D27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4B515CB-E9B8-B708-1033-2D9493D51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8521-B004-4935-AD26-21F2477634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2625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C707A1-C0B7-D068-6479-038EEEB81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B1582B3-83C3-6CA5-7616-3F8A3DB5C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F8874-AF89-453D-8E0C-17D05D0DF8EE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8EAED53-C986-4BB5-E928-3653956D3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C24DD7A-F2DB-CA0B-0991-5ABA93551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8521-B004-4935-AD26-21F2477634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557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9A493E1-C174-1C5A-730F-D46014723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F8874-AF89-453D-8E0C-17D05D0DF8EE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63C4CC8-C54A-DAB7-EBB3-8206C7945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87C98C7-3056-1C86-D5CF-FAB7D7E1F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8521-B004-4935-AD26-21F2477634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5813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165A29-B858-90F7-B046-40B9E6D19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6B2D909-D5E5-8345-AF10-649ED1BDE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FE9C297-7C7C-4D10-4C58-23F8E854D7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E21A52E-0C0B-2F5C-DD90-6CDD0A7C8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F8874-AF89-453D-8E0C-17D05D0DF8EE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DC62A2A-074C-95E0-5370-5F82BB887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6DDB119-2AB0-ED4C-BC91-BABF8E57E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8521-B004-4935-AD26-21F2477634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971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F43A17-BC14-8A7B-3D6C-372F0A0EC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35FD1A6-BC16-9A14-D4FC-A43C39C7F6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5874139-2D55-F887-AC66-8C2A066662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ACC5BCF-2260-A25F-9863-327F0C73E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F8874-AF89-453D-8E0C-17D05D0DF8EE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1D7E632-DA90-5618-A145-D4BDDE082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9D24550-252E-38F0-971D-DA79A6D37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8521-B004-4935-AD26-21F2477634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560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7F8382-66A0-3462-512C-693068A09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117E3CD-C233-74E1-03E0-FC6BD659B4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96B739E-FC6F-D6BA-55E9-68B828ADE4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F8874-AF89-453D-8E0C-17D05D0DF8EE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228BCE-81A4-41FB-0D06-48EC852D56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CFD28DF-309A-53CD-3033-53A7DDC5F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78521-B004-4935-AD26-21F2477634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728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20756F9-B799-7DE7-CE34-8D8546DEFB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1" y="0"/>
            <a:ext cx="12187938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53A906F-0703-FA5E-C7CA-8D33ACDE7FCA}"/>
              </a:ext>
            </a:extLst>
          </p:cNvPr>
          <p:cNvSpPr txBox="1"/>
          <p:nvPr/>
        </p:nvSpPr>
        <p:spPr>
          <a:xfrm>
            <a:off x="2362200" y="1143000"/>
            <a:ext cx="908194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4400" b="1" dirty="0">
                <a:solidFill>
                  <a:srgbClr val="920000"/>
                </a:solidFill>
              </a:rPr>
              <a:t>Современные подходы                                к разработке и оформлению                 учебно-исследовательских работ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220AD1-6109-A531-8FDD-FB52C14FE86B}"/>
              </a:ext>
            </a:extLst>
          </p:cNvPr>
          <p:cNvSpPr txBox="1"/>
          <p:nvPr/>
        </p:nvSpPr>
        <p:spPr>
          <a:xfrm>
            <a:off x="254523" y="4355182"/>
            <a:ext cx="569379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Бондаренко Эллина Борисовна, </a:t>
            </a:r>
            <a:r>
              <a:rPr lang="ru-RU" dirty="0"/>
              <a:t>заведующий отделом Государственного бюджетного учреждения дополнительного образования</a:t>
            </a:r>
          </a:p>
          <a:p>
            <a:r>
              <a:rPr lang="ru-RU" dirty="0"/>
              <a:t>Луганской Народной Республики</a:t>
            </a:r>
          </a:p>
          <a:p>
            <a:r>
              <a:rPr lang="ru-RU" dirty="0"/>
              <a:t>«Республиканский центр туризма,</a:t>
            </a:r>
          </a:p>
          <a:p>
            <a:r>
              <a:rPr lang="ru-RU" dirty="0"/>
              <a:t>экологии и краеведения «Возрождение»</a:t>
            </a:r>
          </a:p>
        </p:txBody>
      </p:sp>
    </p:spTree>
    <p:extLst>
      <p:ext uri="{BB962C8B-B14F-4D97-AF65-F5344CB8AC3E}">
        <p14:creationId xmlns:p14="http://schemas.microsoft.com/office/powerpoint/2010/main" val="3056896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929E49-31C0-DC6A-6F08-BFF1562E7C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637952C-2B1F-C31E-7D93-9C31884696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2" y="0"/>
            <a:ext cx="12187938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06C5948-9184-8037-D885-DF390B81D991}"/>
              </a:ext>
            </a:extLst>
          </p:cNvPr>
          <p:cNvSpPr txBox="1"/>
          <p:nvPr/>
        </p:nvSpPr>
        <p:spPr>
          <a:xfrm>
            <a:off x="3758184" y="182880"/>
            <a:ext cx="36776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92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Основные понятия:</a:t>
            </a:r>
            <a:endParaRPr lang="ru-RU" sz="1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CA5F415-C711-B872-ACF9-6A8EE2356720}"/>
              </a:ext>
            </a:extLst>
          </p:cNvPr>
          <p:cNvSpPr txBox="1"/>
          <p:nvPr/>
        </p:nvSpPr>
        <p:spPr>
          <a:xfrm>
            <a:off x="420624" y="673763"/>
            <a:ext cx="11274552" cy="6263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Научные наблюдения</a:t>
            </a:r>
            <a:r>
              <a:rPr lang="ru-RU" sz="2800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400" dirty="0">
                <a:effectLst/>
                <a:ea typeface="Times New Roman" panose="02020603050405020304" pitchFamily="18" charset="0"/>
              </a:rPr>
              <a:t>– специально организованное восприятие предметов и явлений объективной реальности. Виды наблюдений:</a:t>
            </a:r>
          </a:p>
          <a:p>
            <a:pPr algn="just"/>
            <a:r>
              <a:rPr lang="ru-RU" sz="2400" dirty="0"/>
              <a:t>      визуальные или с использованием приборов;</a:t>
            </a:r>
          </a:p>
          <a:p>
            <a:pPr algn="just"/>
            <a:r>
              <a:rPr lang="ru-RU" sz="2400" dirty="0"/>
              <a:t>      количественные или качественные;</a:t>
            </a:r>
          </a:p>
          <a:p>
            <a:pPr algn="just"/>
            <a:r>
              <a:rPr lang="ru-RU" sz="2400" dirty="0"/>
              <a:t>      в природе или в условиях лаборатории.</a:t>
            </a:r>
          </a:p>
          <a:p>
            <a:pPr algn="just"/>
            <a:endParaRPr lang="ru-RU" sz="600" dirty="0"/>
          </a:p>
          <a:p>
            <a:pPr algn="just"/>
            <a:r>
              <a:rPr lang="ru-RU" sz="2800" b="1" dirty="0">
                <a:solidFill>
                  <a:srgbClr val="C00000"/>
                </a:solidFill>
              </a:rPr>
              <a:t>Эксперимент</a:t>
            </a:r>
            <a:r>
              <a:rPr lang="ru-RU" sz="2400" dirty="0"/>
              <a:t> – это специально поставленный опыт в определенных условиях.</a:t>
            </a:r>
          </a:p>
          <a:p>
            <a:pPr algn="just"/>
            <a:r>
              <a:rPr lang="ru-RU" sz="2400" dirty="0"/>
              <a:t>Эксперименты: лабораторные, полевые, производственные.</a:t>
            </a:r>
          </a:p>
          <a:p>
            <a:pPr algn="just"/>
            <a:endParaRPr lang="ru-RU" sz="600" dirty="0"/>
          </a:p>
          <a:p>
            <a:pPr algn="just"/>
            <a:r>
              <a:rPr lang="ru-RU" sz="2800" b="1" dirty="0">
                <a:solidFill>
                  <a:srgbClr val="C00000"/>
                </a:solidFill>
              </a:rPr>
              <a:t>Факт</a:t>
            </a:r>
            <a:r>
              <a:rPr lang="ru-RU" sz="2400" dirty="0"/>
              <a:t> – результат наблюдений или экспериментов.</a:t>
            </a:r>
          </a:p>
          <a:p>
            <a:pPr algn="just"/>
            <a:endParaRPr lang="ru-RU" sz="600" dirty="0"/>
          </a:p>
          <a:p>
            <a:pPr algn="just"/>
            <a:r>
              <a:rPr lang="ru-RU" sz="2800" b="1" dirty="0">
                <a:solidFill>
                  <a:srgbClr val="C00000"/>
                </a:solidFill>
              </a:rPr>
              <a:t>Гипотеза</a:t>
            </a:r>
            <a:r>
              <a:rPr lang="ru-RU" sz="2400" dirty="0"/>
              <a:t> – научно обоснованное предположение; должна быть проверяемой.</a:t>
            </a:r>
          </a:p>
          <a:p>
            <a:pPr algn="just"/>
            <a:endParaRPr lang="ru-RU" sz="600" dirty="0"/>
          </a:p>
          <a:p>
            <a:pPr algn="just"/>
            <a:r>
              <a:rPr lang="ru-RU" sz="2800" b="1" dirty="0">
                <a:solidFill>
                  <a:srgbClr val="C00000"/>
                </a:solidFill>
              </a:rPr>
              <a:t>Проблема</a:t>
            </a:r>
            <a:r>
              <a:rPr lang="ru-RU" sz="2400" dirty="0"/>
              <a:t> – преграда, трудность, противоречие, требующее разрешения.</a:t>
            </a:r>
          </a:p>
          <a:p>
            <a:pPr algn="just"/>
            <a:endParaRPr lang="ru-RU" sz="600" dirty="0"/>
          </a:p>
          <a:p>
            <a:pPr algn="just"/>
            <a:r>
              <a:rPr lang="ru-RU" sz="2800" b="1" dirty="0">
                <a:solidFill>
                  <a:srgbClr val="C00000"/>
                </a:solidFill>
              </a:rPr>
              <a:t>Объект исследования </a:t>
            </a:r>
            <a:r>
              <a:rPr lang="ru-RU" sz="2400" dirty="0"/>
              <a:t>– это процесс или явление, которое порождает проблемную ситуацию или требует исследования.</a:t>
            </a:r>
          </a:p>
          <a:p>
            <a:pPr algn="just"/>
            <a:endParaRPr lang="ru-RU" sz="600" dirty="0"/>
          </a:p>
          <a:p>
            <a:pPr algn="just"/>
            <a:r>
              <a:rPr lang="ru-RU" sz="2800" b="1" dirty="0">
                <a:solidFill>
                  <a:srgbClr val="C00000"/>
                </a:solidFill>
              </a:rPr>
              <a:t>Предмет исследования </a:t>
            </a:r>
            <a:r>
              <a:rPr lang="ru-RU" sz="2400" dirty="0"/>
              <a:t>– часть объекта, который изучается.</a:t>
            </a:r>
          </a:p>
          <a:p>
            <a:pPr algn="just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70003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322D98-AA1A-3DDF-8842-9DB520D325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D555DF8-5EC5-5F01-7BBB-BF5D0D296F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1" y="0"/>
            <a:ext cx="12187938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5B689C4-D919-2896-97A1-FC9DF23C23DB}"/>
              </a:ext>
            </a:extLst>
          </p:cNvPr>
          <p:cNvSpPr txBox="1"/>
          <p:nvPr/>
        </p:nvSpPr>
        <p:spPr>
          <a:xfrm>
            <a:off x="3874770" y="128016"/>
            <a:ext cx="373303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92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Основные понятия: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5F64A9-D9CF-386E-849A-64F2DD7A21E0}"/>
              </a:ext>
            </a:extLst>
          </p:cNvPr>
          <p:cNvSpPr txBox="1"/>
          <p:nvPr/>
        </p:nvSpPr>
        <p:spPr>
          <a:xfrm>
            <a:off x="338328" y="969264"/>
            <a:ext cx="11420856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>
                <a:solidFill>
                  <a:srgbClr val="C00000"/>
                </a:solidFill>
              </a:rPr>
              <a:t>Тема исследований </a:t>
            </a:r>
            <a:r>
              <a:rPr lang="ru-RU" sz="2400" dirty="0"/>
              <a:t>– узкая сфера исследования; ракурс, в котором рассматривается проблема. Должна быть емкой, конкретной и краткой.</a:t>
            </a:r>
          </a:p>
          <a:p>
            <a:pPr algn="just"/>
            <a:endParaRPr lang="ru-RU" sz="600" dirty="0"/>
          </a:p>
          <a:p>
            <a:pPr algn="just"/>
            <a:r>
              <a:rPr lang="ru-RU" sz="2800" b="1" dirty="0">
                <a:solidFill>
                  <a:srgbClr val="C00000"/>
                </a:solidFill>
              </a:rPr>
              <a:t>Цель исследования </a:t>
            </a:r>
            <a:r>
              <a:rPr lang="ru-RU" sz="2400" dirty="0"/>
              <a:t>– конечный результат, который бы хотел достичь исследователь («доказать», «обосновать», «разработать», «объяснить», «установить» и т. д.).</a:t>
            </a:r>
          </a:p>
          <a:p>
            <a:pPr algn="just"/>
            <a:endParaRPr lang="ru-RU" sz="600" dirty="0"/>
          </a:p>
          <a:p>
            <a:pPr algn="just"/>
            <a:r>
              <a:rPr lang="ru-RU" sz="2800" b="1" dirty="0">
                <a:solidFill>
                  <a:srgbClr val="C00000"/>
                </a:solidFill>
              </a:rPr>
              <a:t>Задачи исследований </a:t>
            </a:r>
            <a:r>
              <a:rPr lang="ru-RU" sz="2400" dirty="0"/>
              <a:t>– выбор путей достижения целей («провести анализ», «провести мониторинг», «выявить», «изучить» и т. д.).</a:t>
            </a:r>
          </a:p>
          <a:p>
            <a:pPr algn="just"/>
            <a:endParaRPr lang="ru-RU" sz="600" dirty="0"/>
          </a:p>
          <a:p>
            <a:pPr algn="just"/>
            <a:r>
              <a:rPr lang="ru-RU" sz="2400" dirty="0"/>
              <a:t>Наиболее удачная гипотеза становится рабочей, может стать </a:t>
            </a:r>
            <a:r>
              <a:rPr lang="ru-RU" sz="2800" b="1" dirty="0">
                <a:solidFill>
                  <a:srgbClr val="C00000"/>
                </a:solidFill>
              </a:rPr>
              <a:t>теорией.</a:t>
            </a:r>
          </a:p>
          <a:p>
            <a:pPr algn="just"/>
            <a:endParaRPr lang="ru-RU" sz="600" b="1" dirty="0">
              <a:solidFill>
                <a:srgbClr val="C00000"/>
              </a:solidFill>
            </a:endParaRPr>
          </a:p>
          <a:p>
            <a:pPr algn="just"/>
            <a:r>
              <a:rPr lang="ru-RU" sz="2800" b="1" dirty="0">
                <a:solidFill>
                  <a:srgbClr val="C00000"/>
                </a:solidFill>
              </a:rPr>
              <a:t>Закон – </a:t>
            </a:r>
            <a:r>
              <a:rPr lang="ru-RU" sz="2400" dirty="0"/>
              <a:t>теории, которые нельзя изменить новыми фактами.</a:t>
            </a:r>
          </a:p>
          <a:p>
            <a:pPr algn="just"/>
            <a:endParaRPr lang="ru-RU" sz="600" dirty="0"/>
          </a:p>
          <a:p>
            <a:pPr algn="just"/>
            <a:r>
              <a:rPr lang="ru-RU" sz="2800" b="1" dirty="0">
                <a:solidFill>
                  <a:srgbClr val="C00000"/>
                </a:solidFill>
              </a:rPr>
              <a:t>Критерии научной деятельности: </a:t>
            </a:r>
            <a:r>
              <a:rPr lang="ru-RU" sz="2400" dirty="0"/>
              <a:t>актуальность, научная новизна, практическое значение полученных результатов, апробация результатов, публикации.</a:t>
            </a:r>
          </a:p>
        </p:txBody>
      </p:sp>
    </p:spTree>
    <p:extLst>
      <p:ext uri="{BB962C8B-B14F-4D97-AF65-F5344CB8AC3E}">
        <p14:creationId xmlns:p14="http://schemas.microsoft.com/office/powerpoint/2010/main" val="894945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08514B-7D17-4C27-0A86-91E9034521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4F4EC10-1AB9-0928-8918-43D781E926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1" y="0"/>
            <a:ext cx="12187938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B61AFB5-A9C0-D54C-7EDE-911F236889B0}"/>
              </a:ext>
            </a:extLst>
          </p:cNvPr>
          <p:cNvSpPr txBox="1"/>
          <p:nvPr/>
        </p:nvSpPr>
        <p:spPr>
          <a:xfrm>
            <a:off x="336042" y="260825"/>
            <a:ext cx="615848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92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Необходимо помнить: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681A49-F37C-EFAE-7FCE-F7057F8BA328}"/>
              </a:ext>
            </a:extLst>
          </p:cNvPr>
          <p:cNvSpPr txBox="1"/>
          <p:nvPr/>
        </p:nvSpPr>
        <p:spPr>
          <a:xfrm>
            <a:off x="448056" y="1024128"/>
            <a:ext cx="11512296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ru-RU" sz="2800" dirty="0"/>
              <a:t>Не пытайтесь как можно быстрее закончить работу</a:t>
            </a:r>
            <a:r>
              <a:rPr lang="ru-RU" dirty="0"/>
              <a:t>.</a:t>
            </a:r>
          </a:p>
          <a:p>
            <a:pPr algn="just"/>
            <a:endParaRPr lang="ru-RU" sz="600" dirty="0"/>
          </a:p>
          <a:p>
            <a:pPr algn="just"/>
            <a:r>
              <a:rPr lang="ru-RU" sz="2800" dirty="0"/>
              <a:t>2. Избегайте сложных тем.</a:t>
            </a:r>
          </a:p>
          <a:p>
            <a:pPr algn="just"/>
            <a:endParaRPr lang="ru-RU" sz="600" dirty="0"/>
          </a:p>
          <a:p>
            <a:pPr algn="just"/>
            <a:r>
              <a:rPr lang="ru-RU" sz="2800" dirty="0"/>
              <a:t>3. Поддерживайте интеллектуальный уровень среды общения юных исследователей.</a:t>
            </a:r>
          </a:p>
          <a:p>
            <a:pPr algn="just"/>
            <a:endParaRPr lang="ru-RU" sz="600" dirty="0"/>
          </a:p>
          <a:p>
            <a:pPr algn="just"/>
            <a:r>
              <a:rPr lang="ru-RU" sz="2800" dirty="0"/>
              <a:t>4. Не увлекайтесь практической работой без овладения базовыми теоретическими знаниями.</a:t>
            </a:r>
          </a:p>
          <a:p>
            <a:pPr algn="just"/>
            <a:endParaRPr lang="ru-RU" sz="600" dirty="0"/>
          </a:p>
          <a:p>
            <a:r>
              <a:rPr lang="ru-RU" sz="2800" dirty="0"/>
              <a:t>5. Развивайте умения работать с литературой, источниками.</a:t>
            </a:r>
          </a:p>
          <a:p>
            <a:endParaRPr lang="ru-RU" sz="600" dirty="0"/>
          </a:p>
          <a:p>
            <a:r>
              <a:rPr lang="ru-RU" sz="2800" dirty="0"/>
              <a:t>6. Придерживайтесь логической цепочки: «проблема     цель     задачи</a:t>
            </a:r>
          </a:p>
          <a:p>
            <a:r>
              <a:rPr lang="ru-RU" sz="2800" dirty="0"/>
              <a:t>     методика    факты    выводы    практическое значение».</a:t>
            </a:r>
          </a:p>
          <a:p>
            <a:endParaRPr lang="ru-RU" sz="600" dirty="0"/>
          </a:p>
          <a:p>
            <a:r>
              <a:rPr lang="ru-RU" sz="2800" dirty="0"/>
              <a:t>7. Не оказывать чрезмерной помощи на всех этапах выполнения работы.</a:t>
            </a:r>
          </a:p>
          <a:p>
            <a:endParaRPr lang="ru-RU" sz="2800" dirty="0"/>
          </a:p>
        </p:txBody>
      </p:sp>
      <p:sp>
        <p:nvSpPr>
          <p:cNvPr id="7" name="Стрелка: вправо 6">
            <a:extLst>
              <a:ext uri="{FF2B5EF4-FFF2-40B4-BE49-F238E27FC236}">
                <a16:creationId xmlns:a16="http://schemas.microsoft.com/office/drawing/2014/main" id="{19958C74-51A2-260E-2741-F66B589281A0}"/>
              </a:ext>
            </a:extLst>
          </p:cNvPr>
          <p:cNvSpPr/>
          <p:nvPr/>
        </p:nvSpPr>
        <p:spPr>
          <a:xfrm>
            <a:off x="8723376" y="4654296"/>
            <a:ext cx="228600" cy="164592"/>
          </a:xfrm>
          <a:prstGeom prst="righ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Стрелка: вправо 7">
            <a:extLst>
              <a:ext uri="{FF2B5EF4-FFF2-40B4-BE49-F238E27FC236}">
                <a16:creationId xmlns:a16="http://schemas.microsoft.com/office/drawing/2014/main" id="{8C250824-5C8D-3A35-8DC9-155F2A7EC9C9}"/>
              </a:ext>
            </a:extLst>
          </p:cNvPr>
          <p:cNvSpPr/>
          <p:nvPr/>
        </p:nvSpPr>
        <p:spPr>
          <a:xfrm>
            <a:off x="9816084" y="4664620"/>
            <a:ext cx="228600" cy="164592"/>
          </a:xfrm>
          <a:prstGeom prst="righ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Стрелка: вправо 8">
            <a:extLst>
              <a:ext uri="{FF2B5EF4-FFF2-40B4-BE49-F238E27FC236}">
                <a16:creationId xmlns:a16="http://schemas.microsoft.com/office/drawing/2014/main" id="{B3D5E5C8-CAE6-6CE2-949D-383FC369442C}"/>
              </a:ext>
            </a:extLst>
          </p:cNvPr>
          <p:cNvSpPr/>
          <p:nvPr/>
        </p:nvSpPr>
        <p:spPr>
          <a:xfrm rot="10800000" flipH="1" flipV="1">
            <a:off x="11288551" y="4646662"/>
            <a:ext cx="276227" cy="173406"/>
          </a:xfrm>
          <a:prstGeom prst="righ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C285AA2-08FE-BD5E-3C41-BA70CA90BA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6197" y="5102343"/>
            <a:ext cx="243861" cy="201185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20D0F26B-4208-B8A3-D33E-F6CD9C650D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6357" y="5084055"/>
            <a:ext cx="243861" cy="201185"/>
          </a:xfrm>
          <a:prstGeom prst="rect">
            <a:avLst/>
          </a:prstGeom>
        </p:spPr>
      </p:pic>
      <p:sp>
        <p:nvSpPr>
          <p:cNvPr id="13" name="Стрелка: вправо 12">
            <a:extLst>
              <a:ext uri="{FF2B5EF4-FFF2-40B4-BE49-F238E27FC236}">
                <a16:creationId xmlns:a16="http://schemas.microsoft.com/office/drawing/2014/main" id="{14FD02F7-615B-B3CA-5E3F-BF545FF05D3A}"/>
              </a:ext>
            </a:extLst>
          </p:cNvPr>
          <p:cNvSpPr/>
          <p:nvPr/>
        </p:nvSpPr>
        <p:spPr>
          <a:xfrm flipV="1">
            <a:off x="5202936" y="5093199"/>
            <a:ext cx="228600" cy="164592"/>
          </a:xfrm>
          <a:prstGeom prst="righ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68996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6538C7-901B-8215-41ED-5EFF5521AF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8C74E95-B478-AE77-8293-99BCF4F7F5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7938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CB5FEAF-354D-5A29-1721-D1DC10EEBB66}"/>
              </a:ext>
            </a:extLst>
          </p:cNvPr>
          <p:cNvSpPr txBox="1"/>
          <p:nvPr/>
        </p:nvSpPr>
        <p:spPr>
          <a:xfrm>
            <a:off x="448056" y="183101"/>
            <a:ext cx="11430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92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Помощь педагога в подготовке и проведении исследования: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26180C-2E21-4681-3E4D-B429CC4D0BB9}"/>
              </a:ext>
            </a:extLst>
          </p:cNvPr>
          <p:cNvSpPr txBox="1"/>
          <p:nvPr/>
        </p:nvSpPr>
        <p:spPr>
          <a:xfrm>
            <a:off x="448056" y="950977"/>
            <a:ext cx="114300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Tx/>
              <a:buChar char="-"/>
            </a:pPr>
            <a:r>
              <a:rPr lang="ru-RU" sz="2800" dirty="0">
                <a:effectLst/>
                <a:ea typeface="Times New Roman" panose="02020603050405020304" pitchFamily="18" charset="0"/>
              </a:rPr>
              <a:t>в выборе темы исследования, формулировке цели, выдвижении гипотез и постановке конкретных задач;</a:t>
            </a:r>
          </a:p>
          <a:p>
            <a:pPr algn="just"/>
            <a:endParaRPr lang="ru-RU" sz="700" dirty="0">
              <a:effectLst/>
              <a:ea typeface="Times New Roman" panose="02020603050405020304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ru-RU" sz="2800" dirty="0">
                <a:effectLst/>
                <a:ea typeface="Times New Roman" panose="02020603050405020304" pitchFamily="18" charset="0"/>
              </a:rPr>
              <a:t>в выборе объекта исследования, в приемах и методах работы;</a:t>
            </a:r>
          </a:p>
          <a:p>
            <a:pPr indent="449580" algn="just">
              <a:buNone/>
            </a:pPr>
            <a:endParaRPr lang="ru-RU" sz="700" dirty="0">
              <a:ea typeface="Times New Roman" panose="02020603050405020304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ru-RU" sz="2800" dirty="0">
                <a:effectLst/>
                <a:ea typeface="Times New Roman" panose="02020603050405020304" pitchFamily="18" charset="0"/>
              </a:rPr>
              <a:t>в отработке и разработке методик исследований; подготовке необходимого оборудования, приборов, реактивов и т. д.;</a:t>
            </a:r>
          </a:p>
          <a:p>
            <a:pPr indent="449580" algn="just">
              <a:buNone/>
            </a:pPr>
            <a:endParaRPr lang="ru-RU" sz="700" dirty="0">
              <a:ea typeface="Times New Roman" panose="02020603050405020304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ru-RU" sz="2800" dirty="0">
                <a:effectLst/>
                <a:ea typeface="Times New Roman" panose="02020603050405020304" pitchFamily="18" charset="0"/>
              </a:rPr>
              <a:t>в составлении плана и последовательности работ, включая планирование эксперимента;</a:t>
            </a:r>
          </a:p>
          <a:p>
            <a:pPr indent="449580" algn="just">
              <a:buNone/>
            </a:pPr>
            <a:endParaRPr lang="ru-RU" sz="700" dirty="0">
              <a:ea typeface="Times New Roman" panose="02020603050405020304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ru-RU" sz="2800" dirty="0">
                <a:effectLst/>
                <a:ea typeface="Times New Roman" panose="02020603050405020304" pitchFamily="18" charset="0"/>
              </a:rPr>
              <a:t>в оформлении дневника наблюдений, фиксирования хода работы;</a:t>
            </a:r>
          </a:p>
          <a:p>
            <a:pPr algn="just"/>
            <a:endParaRPr lang="ru-RU" sz="700" dirty="0">
              <a:effectLst/>
              <a:ea typeface="Times New Roman" panose="02020603050405020304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ru-RU" sz="2800" dirty="0">
                <a:effectLst/>
                <a:ea typeface="Times New Roman" panose="02020603050405020304" pitchFamily="18" charset="0"/>
              </a:rPr>
              <a:t>в обработке собранного и полученного материала, формулировке выводов, рекомендаций, написании отчета.</a:t>
            </a: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132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82E830-D3DF-298A-17D1-9DE21CA971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CE2762E-D72F-1C75-DEF1-59F741729F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1" y="0"/>
            <a:ext cx="12187938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5A8E2E2-794A-68E3-DF99-8E5A00741CC4}"/>
              </a:ext>
            </a:extLst>
          </p:cNvPr>
          <p:cNvSpPr txBox="1"/>
          <p:nvPr/>
        </p:nvSpPr>
        <p:spPr>
          <a:xfrm>
            <a:off x="0" y="229487"/>
            <a:ext cx="1218996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92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Порядок проведения ученического исследования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8B6107-3873-B595-ED37-FFAEE0DC4BBD}"/>
              </a:ext>
            </a:extLst>
          </p:cNvPr>
          <p:cNvSpPr txBox="1"/>
          <p:nvPr/>
        </p:nvSpPr>
        <p:spPr>
          <a:xfrm>
            <a:off x="508000" y="814262"/>
            <a:ext cx="11305309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ru-RU" sz="2400" dirty="0"/>
              <a:t>Выбор темы исследования (тема должна быть интересной и актуальной; обеспечена литературой и оборудованием). </a:t>
            </a:r>
          </a:p>
          <a:p>
            <a:pPr algn="just"/>
            <a:endParaRPr lang="ru-RU" sz="500" dirty="0"/>
          </a:p>
          <a:p>
            <a:pPr algn="just"/>
            <a:r>
              <a:rPr lang="ru-RU" sz="2000" dirty="0"/>
              <a:t>2</a:t>
            </a:r>
            <a:r>
              <a:rPr lang="ru-RU" sz="2400" dirty="0"/>
              <a:t>. Формулировка цели исследования, которая вытекает из темы работы.</a:t>
            </a:r>
          </a:p>
          <a:p>
            <a:pPr algn="just"/>
            <a:endParaRPr lang="ru-RU" sz="600" dirty="0"/>
          </a:p>
          <a:p>
            <a:pPr algn="just"/>
            <a:r>
              <a:rPr lang="ru-RU" sz="2000" dirty="0"/>
              <a:t>3. </a:t>
            </a:r>
            <a:r>
              <a:rPr lang="ru-RU" sz="2400" dirty="0"/>
              <a:t>Сбор информации по теме – поиск литературы, справочников, материалов по теме; работа с литературными источниками.</a:t>
            </a:r>
          </a:p>
          <a:p>
            <a:pPr algn="just"/>
            <a:endParaRPr lang="ru-RU" sz="600" dirty="0"/>
          </a:p>
          <a:p>
            <a:pPr algn="just"/>
            <a:r>
              <a:rPr lang="ru-RU" sz="2000" dirty="0"/>
              <a:t>4. </a:t>
            </a:r>
            <a:r>
              <a:rPr lang="ru-RU" sz="2400" dirty="0"/>
              <a:t>Формулировка задач исследования.</a:t>
            </a:r>
          </a:p>
          <a:p>
            <a:pPr algn="just"/>
            <a:endParaRPr lang="ru-RU" sz="600" dirty="0"/>
          </a:p>
          <a:p>
            <a:pPr algn="just"/>
            <a:r>
              <a:rPr lang="ru-RU" sz="2400" dirty="0"/>
              <a:t>5. Выбор и овладение методиками исследования.</a:t>
            </a:r>
          </a:p>
          <a:p>
            <a:pPr algn="just"/>
            <a:endParaRPr lang="ru-RU" sz="600" dirty="0"/>
          </a:p>
          <a:p>
            <a:pPr algn="just"/>
            <a:r>
              <a:rPr lang="ru-RU" sz="2400" dirty="0"/>
              <a:t>6. Составление календарного плана работы на весь период исследований.</a:t>
            </a:r>
          </a:p>
          <a:p>
            <a:pPr algn="just"/>
            <a:endParaRPr lang="ru-RU" sz="900" dirty="0"/>
          </a:p>
          <a:p>
            <a:pPr algn="just"/>
            <a:r>
              <a:rPr lang="ru-RU" sz="2400" dirty="0"/>
              <a:t>7. Написание программы исследования (содержание работы, актуальность, цель и задачи, описание методики и календарный план).</a:t>
            </a:r>
          </a:p>
          <a:p>
            <a:pPr algn="just"/>
            <a:endParaRPr lang="ru-RU" sz="700" dirty="0"/>
          </a:p>
          <a:p>
            <a:pPr algn="just"/>
            <a:r>
              <a:rPr lang="ru-RU" sz="2400" dirty="0"/>
              <a:t>8. Выполнение основной части работы в соответствии с выбранными методиками.</a:t>
            </a:r>
          </a:p>
          <a:p>
            <a:pPr algn="just"/>
            <a:endParaRPr lang="ru-RU" sz="700" dirty="0"/>
          </a:p>
          <a:p>
            <a:pPr algn="just"/>
            <a:r>
              <a:rPr lang="ru-RU" sz="2400" dirty="0"/>
              <a:t>9. Анализ результатов работы.</a:t>
            </a:r>
          </a:p>
          <a:p>
            <a:pPr algn="just"/>
            <a:endParaRPr lang="ru-RU" sz="700" dirty="0"/>
          </a:p>
          <a:p>
            <a:pPr algn="just"/>
            <a:r>
              <a:rPr lang="ru-RU" sz="2400" dirty="0"/>
              <a:t>10. Оформление результатов исследования.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869472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DA82DC-9969-68FD-7FA1-78B316B178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51C63CB-4E69-BA40-8D92-20C1BC1BDA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1" y="0"/>
            <a:ext cx="12187938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BB48480-BE20-9700-90D7-987D31A7BAAD}"/>
              </a:ext>
            </a:extLst>
          </p:cNvPr>
          <p:cNvSpPr txBox="1"/>
          <p:nvPr/>
        </p:nvSpPr>
        <p:spPr>
          <a:xfrm>
            <a:off x="-2031" y="94081"/>
            <a:ext cx="1219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92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Требования к оформлению работы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DC46D0-393B-2907-E808-D27FBEC6561F}"/>
              </a:ext>
            </a:extLst>
          </p:cNvPr>
          <p:cNvSpPr txBox="1"/>
          <p:nvPr/>
        </p:nvSpPr>
        <p:spPr>
          <a:xfrm>
            <a:off x="230909" y="845108"/>
            <a:ext cx="1179483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ru-RU" sz="2800" dirty="0"/>
              <a:t>титульный лист;</a:t>
            </a:r>
          </a:p>
          <a:p>
            <a:endParaRPr lang="ru-RU" sz="800" dirty="0"/>
          </a:p>
          <a:p>
            <a:pPr marL="457200" indent="-457200">
              <a:buFontTx/>
              <a:buChar char="-"/>
            </a:pPr>
            <a:r>
              <a:rPr lang="ru-RU" sz="2800" dirty="0"/>
              <a:t>содержание (оглавление) - разделы работы с указанием страниц;</a:t>
            </a:r>
          </a:p>
          <a:p>
            <a:endParaRPr lang="ru-RU" sz="800" dirty="0"/>
          </a:p>
          <a:p>
            <a:pPr marL="457200" indent="-457200">
              <a:buFontTx/>
              <a:buChar char="-"/>
            </a:pPr>
            <a:r>
              <a:rPr lang="ru-RU" sz="2800" dirty="0"/>
              <a:t>введение (цель и задачи, степень изученности проблемы, краткий литературный обзор, актуальность исследования, место и сроки исследования);</a:t>
            </a:r>
          </a:p>
          <a:p>
            <a:endParaRPr lang="ru-RU" sz="800" dirty="0"/>
          </a:p>
          <a:p>
            <a:pPr marL="457200" indent="-457200">
              <a:buFontTx/>
              <a:buChar char="-"/>
            </a:pPr>
            <a:r>
              <a:rPr lang="ru-RU" sz="2800" dirty="0"/>
              <a:t>результаты исследований и их анализ (численные и фактические данные, их анализ); </a:t>
            </a:r>
          </a:p>
          <a:p>
            <a:endParaRPr lang="ru-RU" sz="800" dirty="0"/>
          </a:p>
          <a:p>
            <a:pPr marL="457200" indent="-457200">
              <a:buFontTx/>
              <a:buChar char="-"/>
            </a:pPr>
            <a:r>
              <a:rPr lang="ru-RU" sz="2800" dirty="0"/>
              <a:t>выводы (в соответствии с поставленными задачами);</a:t>
            </a:r>
          </a:p>
          <a:p>
            <a:endParaRPr lang="ru-RU" sz="800" dirty="0"/>
          </a:p>
          <a:p>
            <a:pPr marL="342900" indent="-342900">
              <a:buFontTx/>
              <a:buChar char="-"/>
            </a:pPr>
            <a:r>
              <a:rPr lang="ru-RU" sz="2800" dirty="0"/>
              <a:t>заключение (перспективы дальнейшей работы, рекомендации); </a:t>
            </a:r>
          </a:p>
          <a:p>
            <a:endParaRPr lang="ru-RU" sz="800" dirty="0"/>
          </a:p>
          <a:p>
            <a:pPr marL="457200" indent="-457200">
              <a:buFontTx/>
              <a:buChar char="-"/>
            </a:pPr>
            <a:r>
              <a:rPr lang="ru-RU" sz="2800" dirty="0"/>
              <a:t>список использованной литературы;</a:t>
            </a:r>
          </a:p>
          <a:p>
            <a:endParaRPr lang="ru-RU" sz="800" dirty="0"/>
          </a:p>
          <a:p>
            <a:r>
              <a:rPr lang="ru-RU" sz="2800" dirty="0"/>
              <a:t>- приложения. 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36454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5FC2A7-2581-5093-2BD9-5D2963A99A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83EA77F-E0BE-CB59-F9CE-02B0A7FAEC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1" y="0"/>
            <a:ext cx="12187938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9B4DECA-4169-6683-114B-553AF5BB9AF2}"/>
              </a:ext>
            </a:extLst>
          </p:cNvPr>
          <p:cNvSpPr txBox="1"/>
          <p:nvPr/>
        </p:nvSpPr>
        <p:spPr>
          <a:xfrm>
            <a:off x="1" y="177225"/>
            <a:ext cx="1219199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92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Критерии оценивания учебно-исследовательских работ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F68B772-71CB-E354-3A2D-342A54A71875}"/>
              </a:ext>
            </a:extLst>
          </p:cNvPr>
          <p:cNvSpPr txBox="1"/>
          <p:nvPr/>
        </p:nvSpPr>
        <p:spPr>
          <a:xfrm>
            <a:off x="471055" y="963760"/>
            <a:ext cx="11148290" cy="5432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580" algn="just">
              <a:buNone/>
            </a:pPr>
            <a:r>
              <a:rPr lang="ru-RU" sz="2000" dirty="0">
                <a:effectLst/>
                <a:ea typeface="Times New Roman" panose="02020603050405020304" pitchFamily="18" charset="0"/>
              </a:rPr>
              <a:t>• </a:t>
            </a:r>
            <a:r>
              <a:rPr lang="ru-RU" sz="2400" dirty="0">
                <a:effectLst/>
                <a:ea typeface="Times New Roman" panose="02020603050405020304" pitchFamily="18" charset="0"/>
              </a:rPr>
              <a:t>соответствие </a:t>
            </a:r>
            <a:r>
              <a:rPr lang="ru-RU" sz="2400" dirty="0">
                <a:ea typeface="Times New Roman" panose="02020603050405020304" pitchFamily="18" charset="0"/>
              </a:rPr>
              <a:t>работы </a:t>
            </a:r>
            <a:r>
              <a:rPr lang="ru-RU" sz="2400" dirty="0">
                <a:effectLst/>
                <a:ea typeface="Times New Roman" panose="02020603050405020304" pitchFamily="18" charset="0"/>
              </a:rPr>
              <a:t>заявленной теме, выбранной номинации и требуемой структуре изложения;</a:t>
            </a:r>
          </a:p>
          <a:p>
            <a:pPr indent="449580" algn="just">
              <a:buNone/>
            </a:pPr>
            <a:endParaRPr lang="ru-RU" sz="600" dirty="0">
              <a:effectLst/>
              <a:ea typeface="Times New Roman" panose="02020603050405020304" pitchFamily="18" charset="0"/>
            </a:endParaRPr>
          </a:p>
          <a:p>
            <a:pPr indent="449580" algn="just">
              <a:buNone/>
            </a:pPr>
            <a:r>
              <a:rPr lang="ru-RU" sz="2400" dirty="0">
                <a:effectLst/>
                <a:ea typeface="Times New Roman" panose="02020603050405020304" pitchFamily="18" charset="0"/>
              </a:rPr>
              <a:t>• комплексность, полнота и объем проведенного исследования;</a:t>
            </a:r>
          </a:p>
          <a:p>
            <a:pPr indent="449580" algn="just">
              <a:buNone/>
            </a:pPr>
            <a:endParaRPr lang="ru-RU" sz="600" dirty="0">
              <a:effectLst/>
              <a:ea typeface="Times New Roman" panose="02020603050405020304" pitchFamily="18" charset="0"/>
            </a:endParaRPr>
          </a:p>
          <a:p>
            <a:pPr indent="449580" algn="just">
              <a:buNone/>
            </a:pPr>
            <a:r>
              <a:rPr lang="ru-RU" sz="2000" dirty="0">
                <a:effectLst/>
                <a:ea typeface="Times New Roman" panose="02020603050405020304" pitchFamily="18" charset="0"/>
              </a:rPr>
              <a:t>• </a:t>
            </a:r>
            <a:r>
              <a:rPr lang="ru-RU" sz="2400" dirty="0">
                <a:effectLst/>
                <a:ea typeface="Times New Roman" panose="02020603050405020304" pitchFamily="18" charset="0"/>
              </a:rPr>
              <a:t>обоснованность выбора использованных методов;</a:t>
            </a:r>
          </a:p>
          <a:p>
            <a:pPr indent="449580" algn="just">
              <a:buNone/>
            </a:pPr>
            <a:endParaRPr lang="ru-RU" sz="600" dirty="0">
              <a:effectLst/>
              <a:ea typeface="Times New Roman" panose="02020603050405020304" pitchFamily="18" charset="0"/>
            </a:endParaRPr>
          </a:p>
          <a:p>
            <a:pPr indent="449580" algn="just">
              <a:buNone/>
            </a:pPr>
            <a:r>
              <a:rPr lang="ru-RU" sz="2000" dirty="0">
                <a:effectLst/>
                <a:ea typeface="Times New Roman" panose="02020603050405020304" pitchFamily="18" charset="0"/>
              </a:rPr>
              <a:t>• </a:t>
            </a:r>
            <a:r>
              <a:rPr lang="ru-RU" sz="2400" dirty="0">
                <a:effectLst/>
                <a:ea typeface="Times New Roman" panose="02020603050405020304" pitchFamily="18" charset="0"/>
              </a:rPr>
              <a:t>грамотное и логичное изложение результатов;</a:t>
            </a:r>
          </a:p>
          <a:p>
            <a:pPr indent="449580" algn="just">
              <a:buNone/>
            </a:pPr>
            <a:endParaRPr lang="ru-RU" sz="600" dirty="0">
              <a:effectLst/>
              <a:ea typeface="Times New Roman" panose="02020603050405020304" pitchFamily="18" charset="0"/>
            </a:endParaRPr>
          </a:p>
          <a:p>
            <a:pPr indent="449580" algn="just">
              <a:buNone/>
            </a:pPr>
            <a:r>
              <a:rPr lang="ru-RU" sz="2000" dirty="0">
                <a:effectLst/>
                <a:ea typeface="Times New Roman" panose="02020603050405020304" pitchFamily="18" charset="0"/>
              </a:rPr>
              <a:t>• </a:t>
            </a:r>
            <a:r>
              <a:rPr lang="ru-RU" sz="2400" dirty="0">
                <a:effectLst/>
                <a:ea typeface="Times New Roman" panose="02020603050405020304" pitchFamily="18" charset="0"/>
              </a:rPr>
              <a:t>подтверждение исследований фотоматериалами, видеоматериалами, графиками, опросами, картами;</a:t>
            </a:r>
          </a:p>
          <a:p>
            <a:pPr indent="449580" algn="just">
              <a:buNone/>
            </a:pPr>
            <a:endParaRPr lang="ru-RU" sz="600" dirty="0">
              <a:effectLst/>
              <a:ea typeface="Times New Roman" panose="02020603050405020304" pitchFamily="18" charset="0"/>
            </a:endParaRPr>
          </a:p>
          <a:p>
            <a:pPr indent="449580" algn="just">
              <a:buNone/>
            </a:pPr>
            <a:endParaRPr lang="ru-RU" sz="600" dirty="0">
              <a:effectLst/>
              <a:ea typeface="Times New Roman" panose="02020603050405020304" pitchFamily="18" charset="0"/>
            </a:endParaRPr>
          </a:p>
          <a:p>
            <a:pPr indent="449580" algn="just">
              <a:buNone/>
            </a:pPr>
            <a:r>
              <a:rPr lang="ru-RU" sz="2400" dirty="0">
                <a:effectLst/>
                <a:ea typeface="Times New Roman" panose="02020603050405020304" pitchFamily="18" charset="0"/>
              </a:rPr>
              <a:t>• обоснованность выводов и рекомендаций;</a:t>
            </a:r>
          </a:p>
          <a:p>
            <a:pPr indent="449580" algn="just">
              <a:buNone/>
            </a:pPr>
            <a:endParaRPr lang="ru-RU" sz="600" dirty="0">
              <a:effectLst/>
              <a:ea typeface="Times New Roman" panose="02020603050405020304" pitchFamily="18" charset="0"/>
            </a:endParaRPr>
          </a:p>
          <a:p>
            <a:pPr indent="449580" algn="just">
              <a:buNone/>
            </a:pPr>
            <a:r>
              <a:rPr lang="ru-RU" sz="2400" dirty="0">
                <a:effectLst/>
                <a:ea typeface="Times New Roman" panose="02020603050405020304" pitchFamily="18" charset="0"/>
              </a:rPr>
              <a:t>• самостоятельность исполнения проекта, его соответствие возрасту ребенка;</a:t>
            </a:r>
          </a:p>
          <a:p>
            <a:pPr indent="449580" algn="just">
              <a:buNone/>
            </a:pPr>
            <a:endParaRPr lang="ru-RU" sz="500" dirty="0">
              <a:effectLst/>
              <a:ea typeface="Times New Roman" panose="02020603050405020304" pitchFamily="18" charset="0"/>
            </a:endParaRPr>
          </a:p>
          <a:p>
            <a:pPr indent="449580" algn="just">
              <a:buNone/>
            </a:pPr>
            <a:r>
              <a:rPr lang="ru-RU" sz="2400" dirty="0">
                <a:effectLst/>
                <a:ea typeface="Times New Roman" panose="02020603050405020304" pitchFamily="18" charset="0"/>
              </a:rPr>
              <a:t>• оригинальность (рассматриваются только авторские работы);</a:t>
            </a:r>
          </a:p>
          <a:p>
            <a:pPr indent="449580" algn="just">
              <a:buNone/>
            </a:pPr>
            <a:endParaRPr lang="ru-RU" sz="600" dirty="0">
              <a:effectLst/>
              <a:ea typeface="Times New Roman" panose="02020603050405020304" pitchFamily="18" charset="0"/>
            </a:endParaRPr>
          </a:p>
          <a:p>
            <a:pPr indent="449580" algn="just">
              <a:buNone/>
            </a:pPr>
            <a:r>
              <a:rPr lang="ru-RU" sz="2000" dirty="0">
                <a:effectLst/>
                <a:ea typeface="Times New Roman" panose="02020603050405020304" pitchFamily="18" charset="0"/>
              </a:rPr>
              <a:t>• </a:t>
            </a:r>
            <a:r>
              <a:rPr lang="ru-RU" sz="2400" dirty="0">
                <a:effectLst/>
                <a:ea typeface="Times New Roman" panose="02020603050405020304" pitchFamily="18" charset="0"/>
              </a:rPr>
              <a:t>практическая значимость;</a:t>
            </a:r>
          </a:p>
          <a:p>
            <a:pPr indent="449580" algn="just">
              <a:buNone/>
            </a:pPr>
            <a:endParaRPr lang="ru-RU" sz="600" dirty="0">
              <a:effectLst/>
              <a:ea typeface="Times New Roman" panose="02020603050405020304" pitchFamily="18" charset="0"/>
            </a:endParaRPr>
          </a:p>
          <a:p>
            <a:pPr indent="449580" algn="just">
              <a:buNone/>
            </a:pPr>
            <a:r>
              <a:rPr lang="ru-RU" sz="2400" dirty="0">
                <a:effectLst/>
                <a:ea typeface="Times New Roman" panose="02020603050405020304" pitchFamily="18" charset="0"/>
              </a:rPr>
              <a:t>• не приветствуются проекты, в которых очень обширная реферативная часть.</a:t>
            </a:r>
            <a:endParaRPr lang="ru-RU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9965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722</Words>
  <Application>Microsoft Office PowerPoint</Application>
  <PresentationFormat>Широкоэкранный</PresentationFormat>
  <Paragraphs>120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Пользователь</dc:creator>
  <cp:lastModifiedBy>Пользователь</cp:lastModifiedBy>
  <cp:revision>2</cp:revision>
  <dcterms:created xsi:type="dcterms:W3CDTF">2025-04-09T10:11:22Z</dcterms:created>
  <dcterms:modified xsi:type="dcterms:W3CDTF">2025-04-09T12:59:03Z</dcterms:modified>
</cp:coreProperties>
</file>