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8" r:id="rId3"/>
    <p:sldId id="259" r:id="rId4"/>
    <p:sldId id="260" r:id="rId5"/>
    <p:sldId id="268" r:id="rId6"/>
    <p:sldId id="270" r:id="rId7"/>
    <p:sldId id="271" r:id="rId8"/>
    <p:sldId id="272" r:id="rId9"/>
    <p:sldId id="273" r:id="rId10"/>
    <p:sldId id="274" r:id="rId11"/>
    <p:sldId id="277" r:id="rId12"/>
    <p:sldId id="275" r:id="rId13"/>
    <p:sldId id="276" r:id="rId14"/>
    <p:sldId id="281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2703"/>
    <a:srgbClr val="A9915D"/>
    <a:srgbClr val="AD9861"/>
    <a:srgbClr val="8A733F"/>
    <a:srgbClr val="FCFCE9"/>
    <a:srgbClr val="F5F1BF"/>
    <a:srgbClr val="B39E67"/>
    <a:srgbClr val="D3B255"/>
    <a:srgbClr val="0C40AA"/>
    <a:srgbClr val="72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6433" autoAdjust="0"/>
  </p:normalViewPr>
  <p:slideViewPr>
    <p:cSldViewPr snapToGrid="0">
      <p:cViewPr varScale="1">
        <p:scale>
          <a:sx n="88" d="100"/>
          <a:sy n="88" d="100"/>
        </p:scale>
        <p:origin x="119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5712" y="648594"/>
            <a:ext cx="6176691" cy="16953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50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Marck Scrip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Гастрономическое </a:t>
            </a:r>
          </a:p>
          <a:p>
            <a:pPr algn="ctr">
              <a:lnSpc>
                <a:spcPts val="4000"/>
              </a:lnSpc>
            </a:pPr>
            <a:r>
              <a:rPr lang="ru-RU" sz="50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Marck Scrip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путешествие </a:t>
            </a:r>
          </a:p>
          <a:p>
            <a:pPr algn="ctr">
              <a:lnSpc>
                <a:spcPts val="4000"/>
              </a:lnSpc>
            </a:pPr>
            <a:r>
              <a:rPr lang="ru-RU" sz="50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Marck Script" panose="020000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 Евгением Онегиным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0081" y="4065687"/>
            <a:ext cx="29543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Задорожная 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Н. А. </a:t>
            </a:r>
          </a:p>
          <a:p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Учитель </a:t>
            </a:r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труда-(технологии) </a:t>
            </a:r>
          </a:p>
          <a:p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ГБОУ 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ЛНР «КШ№</a:t>
            </a:r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10 </a:t>
            </a:r>
            <a:r>
              <a:rPr lang="ru-RU" sz="2000" b="1" dirty="0" err="1" smtClean="0">
                <a:solidFill>
                  <a:srgbClr val="712703"/>
                </a:solidFill>
                <a:latin typeface="Marck Script" panose="02000000000000000000" pitchFamily="2" charset="-52"/>
              </a:rPr>
              <a:t>им.А.С.Пушкина</a:t>
            </a:r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» </a:t>
            </a:r>
            <a:endParaRPr lang="ru-RU" sz="2000" b="1" dirty="0">
              <a:solidFill>
                <a:srgbClr val="712703"/>
              </a:solidFill>
              <a:latin typeface="Marck Script" panose="02000000000000000000" pitchFamily="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8017" y="5954286"/>
            <a:ext cx="228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712703"/>
                </a:solidFill>
                <a:latin typeface="Marck Script" panose="02000000000000000000" pitchFamily="2" charset="-52"/>
              </a:rPr>
              <a:t>г.Красный</a:t>
            </a:r>
            <a:r>
              <a:rPr lang="ru-RU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 Луч</a:t>
            </a:r>
          </a:p>
          <a:p>
            <a:pPr algn="ctr"/>
            <a:r>
              <a:rPr lang="ru-RU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2025 </a:t>
            </a:r>
            <a:endParaRPr lang="ru-RU" dirty="0">
              <a:solidFill>
                <a:srgbClr val="712703"/>
              </a:solidFill>
              <a:latin typeface="Marck Script" panose="02000000000000000000" pitchFamily="2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660" y="2256843"/>
            <a:ext cx="3043709" cy="33340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23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5562">
        <p14:pan dir="u"/>
      </p:transition>
    </mc:Choice>
    <mc:Fallback xmlns="">
      <p:transition spd="slow" advTm="55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0708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5754" y="844062"/>
            <a:ext cx="6921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dirty="0">
              <a:solidFill>
                <a:srgbClr val="712703"/>
              </a:solidFill>
              <a:latin typeface="1Isadora M Bold" panose="02020800000000000000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125" y="327547"/>
            <a:ext cx="8666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Котлеты</a:t>
            </a:r>
            <a:endParaRPr lang="ru-RU" sz="5000" b="1" dirty="0">
              <a:solidFill>
                <a:srgbClr val="7127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ck Script" panose="020000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093" y="1282890"/>
            <a:ext cx="3780429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dirty="0" smtClean="0">
                <a:solidFill>
                  <a:srgbClr val="712703"/>
                </a:solidFill>
                <a:latin typeface="1Isadora M Bold" panose="02020800000000000000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619" y="1053370"/>
            <a:ext cx="7874758" cy="3477875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r>
              <a:rPr lang="ru-RU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  </a:t>
            </a:r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Котлеты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 — горячее блюдо, которое подавалось на обеде Евгения Онегина. </a:t>
            </a:r>
          </a:p>
          <a:p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Слово «котлета» пришло в русский язык из французского (</a:t>
            </a:r>
            <a:r>
              <a:rPr lang="ru-RU" sz="2000" b="1" dirty="0" err="1">
                <a:solidFill>
                  <a:srgbClr val="712703"/>
                </a:solidFill>
                <a:latin typeface="Marck Script" panose="02000000000000000000" pitchFamily="2" charset="-52"/>
              </a:rPr>
              <a:t>cotlett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 переводится как «ребрышко»). Если сегодня это блюдо готовят из мясного </a:t>
            </a:r>
            <a:endParaRPr lang="ru-RU" sz="2000" b="1" dirty="0" smtClean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фарша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, то во времена </a:t>
            </a:r>
            <a:endParaRPr lang="ru-RU" sz="2000" b="1" dirty="0" smtClean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endParaRPr lang="ru-RU" sz="2000" b="1" dirty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endParaRPr lang="ru-RU" sz="2000" b="1" dirty="0" smtClean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Онегина 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котлеты делали из свиных и телячьих рёбер. </a:t>
            </a:r>
            <a:endParaRPr lang="ru-RU" sz="2000" b="1" dirty="0" smtClean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У 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Пушкина об этом блюде сказано: «Ещё бокалов жажда просит залить горячий жир котлет».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06" y="3243315"/>
            <a:ext cx="4458787" cy="29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6483">
        <p14:pan dir="u"/>
      </p:transition>
    </mc:Choice>
    <mc:Fallback xmlns="">
      <p:transition spd="slow" advTm="264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0708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5754" y="844062"/>
            <a:ext cx="6921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dirty="0">
              <a:solidFill>
                <a:srgbClr val="712703"/>
              </a:solidFill>
              <a:latin typeface="1Isadora M Bold" panose="02020800000000000000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125" y="327547"/>
            <a:ext cx="8666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Яблочный пирог</a:t>
            </a:r>
            <a:endParaRPr lang="ru-RU" sz="5000" b="1" dirty="0">
              <a:solidFill>
                <a:srgbClr val="7127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ck Script" panose="020000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093" y="1282890"/>
            <a:ext cx="3780429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dirty="0" smtClean="0">
                <a:solidFill>
                  <a:srgbClr val="712703"/>
                </a:solidFill>
                <a:latin typeface="1Isadora M Bold" panose="02020800000000000000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796" y="1009934"/>
            <a:ext cx="7369792" cy="5364000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r>
              <a:rPr lang="ru-RU" b="1" dirty="0" smtClean="0">
                <a:solidFill>
                  <a:srgbClr val="712703"/>
                </a:solidFill>
                <a:latin typeface="1Isadora M Bold" panose="02020800000000000000" pitchFamily="18" charset="0"/>
              </a:rPr>
              <a:t>  </a:t>
            </a:r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Яблочный пирог Вульфов – гастрономическая достопримечательность имения </a:t>
            </a:r>
            <a:r>
              <a:rPr lang="ru-RU" sz="2000" b="1" dirty="0" err="1" smtClean="0">
                <a:solidFill>
                  <a:srgbClr val="712703"/>
                </a:solidFill>
                <a:latin typeface="Marck Script" panose="02000000000000000000" pitchFamily="2" charset="-52"/>
              </a:rPr>
              <a:t>Тригорское</a:t>
            </a:r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, соседствующего с Михайловским, где проживало семейство Вульф. </a:t>
            </a:r>
          </a:p>
          <a:p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В Михайловском, испытывая скуку, Пушкин отбывал срок ссылки. Он ценил высокую европейскую кухню, но гурманом не был. Жизнь Пушкина перестала быть тоскливой, когда к семейству Вульфов приехала 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Анна Керн. Во времена, когда Пушкин мог ездить из Михайловского в </a:t>
            </a:r>
            <a:r>
              <a:rPr lang="ru-RU" sz="2000" b="1" dirty="0" err="1">
                <a:solidFill>
                  <a:srgbClr val="712703"/>
                </a:solidFill>
                <a:latin typeface="Marck Script" panose="02000000000000000000" pitchFamily="2" charset="-52"/>
              </a:rPr>
              <a:t>Тригорское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 и есть там яблочные пироги, он написал около ста произведений, обдумал сюжет «Бориса Годунова» и работал над «Евгением Онегиным», где в Лариных угадываются члены любимой им семьи Вульфов. Ссылка, сначала казавшаяся катастрофой, превратилась в одно из самых счастливых </a:t>
            </a:r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воспоминаний.</a:t>
            </a:r>
          </a:p>
          <a:p>
            <a:endParaRPr lang="ru-RU" dirty="0">
              <a:solidFill>
                <a:srgbClr val="712703"/>
              </a:solidFill>
              <a:latin typeface="1Isadora M Bold" panose="02020800000000000000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39" y="4380411"/>
            <a:ext cx="3922351" cy="20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4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8411">
        <p14:pan dir="u"/>
      </p:transition>
    </mc:Choice>
    <mc:Fallback xmlns="">
      <p:transition spd="slow" advTm="484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0708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5754" y="844062"/>
            <a:ext cx="6921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dirty="0">
              <a:solidFill>
                <a:srgbClr val="712703"/>
              </a:solidFill>
              <a:latin typeface="1Isadora M Bold" panose="02020800000000000000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125" y="327547"/>
            <a:ext cx="8666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Заключение</a:t>
            </a:r>
            <a:endParaRPr lang="ru-RU" sz="5000" b="1" dirty="0">
              <a:solidFill>
                <a:srgbClr val="7127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ck Script" panose="020000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093" y="1282890"/>
            <a:ext cx="3780429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dirty="0" smtClean="0">
                <a:solidFill>
                  <a:srgbClr val="712703"/>
                </a:solidFill>
                <a:latin typeface="1Isadora M Bold" panose="02020800000000000000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796" y="1009935"/>
            <a:ext cx="7874758" cy="3139321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r>
              <a:rPr lang="ru-RU" sz="2000" b="1" dirty="0" smtClean="0">
                <a:solidFill>
                  <a:srgbClr val="712703"/>
                </a:solidFill>
                <a:latin typeface="1Isadora M Bold" panose="02020800000000000000" pitchFamily="18" charset="0"/>
              </a:rPr>
              <a:t>    </a:t>
            </a:r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Гастрономические 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детали помогают лучше понять эпоху и характеры героев в литературных произведениях. </a:t>
            </a:r>
          </a:p>
          <a:p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   Они 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дают представление о привычках и предпочтениях персонажей, что позволяет оценить их социальное положение и мировоззрение. Через обеды и ужины раскрывается не только быт эпохи, но и её дух. </a:t>
            </a:r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 Так, 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в романе А. С. Пушкина «Евгений Онегин» описания еды и напитков создают яркую и полную картину жизни разных слоёв общества той поры — представителей высшего света и поместного дворянства. </a:t>
            </a:r>
          </a:p>
          <a:p>
            <a:r>
              <a:rPr lang="ru-RU" dirty="0" smtClean="0"/>
              <a:t> </a:t>
            </a:r>
            <a:endParaRPr lang="ru-RU" dirty="0">
              <a:solidFill>
                <a:srgbClr val="712703"/>
              </a:solidFill>
              <a:latin typeface="1Isadora M Bold" panose="02020800000000000000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46" y="3757045"/>
            <a:ext cx="4813759" cy="27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5424">
        <p14:pan dir="u"/>
      </p:transition>
    </mc:Choice>
    <mc:Fallback xmlns="">
      <p:transition spd="slow" advTm="354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0708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5754" y="844062"/>
            <a:ext cx="6921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dirty="0">
              <a:solidFill>
                <a:srgbClr val="712703"/>
              </a:solidFill>
              <a:latin typeface="1Isadora M Bold" panose="02020800000000000000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771" y="491397"/>
            <a:ext cx="8666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Приятного</a:t>
            </a:r>
            <a:r>
              <a:rPr lang="en-US" sz="54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 </a:t>
            </a:r>
            <a:r>
              <a:rPr lang="ru-RU" sz="54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аппетита!</a:t>
            </a:r>
            <a:endParaRPr lang="ru-RU" sz="5000" b="1" dirty="0">
              <a:solidFill>
                <a:srgbClr val="7127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ck Script" panose="020000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093" y="1282890"/>
            <a:ext cx="3780429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dirty="0" smtClean="0">
                <a:solidFill>
                  <a:srgbClr val="712703"/>
                </a:solidFill>
                <a:latin typeface="1Isadora M Bold" panose="02020800000000000000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796" y="1009935"/>
            <a:ext cx="7874758" cy="369332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r>
              <a:rPr lang="ru-RU" b="1" dirty="0" smtClean="0">
                <a:solidFill>
                  <a:srgbClr val="712703"/>
                </a:solidFill>
                <a:latin typeface="1Isadora M Bold" panose="02020800000000000000" pitchFamily="18" charset="0"/>
              </a:rPr>
              <a:t>    </a:t>
            </a:r>
            <a:r>
              <a:rPr lang="ru-RU" dirty="0" smtClean="0"/>
              <a:t> </a:t>
            </a:r>
            <a:endParaRPr lang="ru-RU" dirty="0">
              <a:solidFill>
                <a:srgbClr val="712703"/>
              </a:solidFill>
              <a:latin typeface="1Isadora M Bold" panose="02020800000000000000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8" y="1282890"/>
            <a:ext cx="676656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2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453">
        <p14:pan dir="u"/>
      </p:transition>
    </mc:Choice>
    <mc:Fallback xmlns="">
      <p:transition spd="slow" advTm="2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0708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5754" y="844062"/>
            <a:ext cx="6921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dirty="0">
              <a:solidFill>
                <a:srgbClr val="712703"/>
              </a:solidFill>
              <a:latin typeface="1Isadora M Bold" panose="02020800000000000000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771" y="491397"/>
            <a:ext cx="8666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Список использованной литературы</a:t>
            </a:r>
            <a:endParaRPr lang="ru-RU" sz="5000" b="1" dirty="0">
              <a:solidFill>
                <a:srgbClr val="7127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ck Script" panose="020000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093" y="1282890"/>
            <a:ext cx="3780429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dirty="0" smtClean="0">
                <a:solidFill>
                  <a:srgbClr val="712703"/>
                </a:solidFill>
                <a:latin typeface="1Isadora M Bold" panose="02020800000000000000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796" y="1009935"/>
            <a:ext cx="7874758" cy="369332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r>
              <a:rPr lang="ru-RU" b="1" dirty="0" smtClean="0">
                <a:solidFill>
                  <a:srgbClr val="712703"/>
                </a:solidFill>
                <a:latin typeface="1Isadora M Bold" panose="02020800000000000000" pitchFamily="18" charset="0"/>
              </a:rPr>
              <a:t>    </a:t>
            </a:r>
            <a:r>
              <a:rPr lang="ru-RU" dirty="0" smtClean="0"/>
              <a:t> </a:t>
            </a:r>
            <a:endParaRPr lang="ru-RU" dirty="0">
              <a:solidFill>
                <a:srgbClr val="712703"/>
              </a:solidFill>
              <a:latin typeface="1Isadora M Bold" panose="02020800000000000000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79466" y="2390358"/>
            <a:ext cx="6830938" cy="325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Пушкин А.С. «Евгений Онегин»». –М.: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Худож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Лит., 1995.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Лотман Ю.М. В школе поэтического слова: Пушкин, Лермонтов, Гоголь.: Книга для учителя. - М.: «Просвещение», 1988.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Манн Ю.В. В поисках живой души: «Мёртвые души». Писатель – критика  читатель. – М.: «Книга», 1984.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В. В.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Химич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«Эстетическая активность образов еды и питья в произведениях Михаила Булгакова» Известия Уральского государственного университета. Сер. 2, Гуманитарные науки. — 2006. — N 47,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вып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12. — С. 204-224. (</a:t>
            </a:r>
            <a:r>
              <a:rPr lang="ru-RU" sz="14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iurg-2006-47-24.pdf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Лотман Ю.М. Роман А.С. Пушкина «Евгений Онегин» Комментарий, Л., 1983 г.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Марченко Н.А. Приметы милой старины, М,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Эксмо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2002 г.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8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819">
        <p14:pan dir="u"/>
      </p:transition>
    </mc:Choice>
    <mc:Fallback xmlns="">
      <p:transition spd="slow" advTm="8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0708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5754" y="844062"/>
            <a:ext cx="6921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dirty="0">
              <a:solidFill>
                <a:srgbClr val="712703"/>
              </a:solidFill>
              <a:latin typeface="1Isadora M Bold" panose="02020800000000000000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771" y="491397"/>
            <a:ext cx="8666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Интернет-ресурсы</a:t>
            </a:r>
            <a:endParaRPr lang="ru-RU" sz="5000" b="1" dirty="0">
              <a:solidFill>
                <a:srgbClr val="7127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ck Script" panose="020000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093" y="1282890"/>
            <a:ext cx="3780429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dirty="0" smtClean="0">
                <a:solidFill>
                  <a:srgbClr val="712703"/>
                </a:solidFill>
                <a:latin typeface="1Isadora M Bold" panose="02020800000000000000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980" y="560848"/>
            <a:ext cx="7874758" cy="369332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r>
              <a:rPr lang="ru-RU" b="1" dirty="0" smtClean="0">
                <a:solidFill>
                  <a:srgbClr val="712703"/>
                </a:solidFill>
                <a:latin typeface="1Isadora M Bold" panose="02020800000000000000" pitchFamily="18" charset="0"/>
              </a:rPr>
              <a:t>    </a:t>
            </a:r>
            <a:endParaRPr lang="ru-RU" dirty="0">
              <a:solidFill>
                <a:srgbClr val="712703"/>
              </a:solidFill>
              <a:latin typeface="1Isadora M Bold" panose="02020800000000000000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2508" y="2189712"/>
            <a:ext cx="5904854" cy="4089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Википедия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свободная энциклопедия. [Электронный ресурс].- Режим доступа: http://ru.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wikipedia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Свободный.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Журнал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Гастрономъ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». Застолье с Онегиным. [Электронный ресурс].- Режим доступа: http://www. . Свободный.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Интернет-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журнал «Филолог». [Электронный ресурс].- Режим доступа: http://philolog. *****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Свободный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ru-RU" sz="1100" b="1" dirty="0" smtClean="0">
              <a:solidFill>
                <a:srgbClr val="645967"/>
              </a:solidFill>
              <a:latin typeface="inherit"/>
            </a:endParaRPr>
          </a:p>
          <a:p>
            <a:pPr>
              <a:spcAft>
                <a:spcPts val="750"/>
              </a:spcAft>
            </a:pPr>
            <a:r>
              <a:rPr lang="en-US" sz="1400" b="1" dirty="0" err="1" smtClean="0">
                <a:solidFill>
                  <a:srgbClr val="645967"/>
                </a:solidFill>
                <a:latin typeface="inherit"/>
              </a:rPr>
              <a:t>GingerPage</a:t>
            </a:r>
            <a:r>
              <a:rPr lang="ru-RU" sz="1400" b="1" cap="all" dirty="0" smtClean="0">
                <a:solidFill>
                  <a:srgbClr val="777777"/>
                </a:solidFill>
                <a:latin typeface="Verdana" panose="020B0604030504040204" pitchFamily="34" charset="0"/>
              </a:rPr>
              <a:t>Литературный </a:t>
            </a:r>
            <a:r>
              <a:rPr lang="ru-RU" sz="1400" b="1" cap="all" dirty="0" err="1">
                <a:solidFill>
                  <a:srgbClr val="777777"/>
                </a:solidFill>
                <a:latin typeface="Verdana" panose="020B0604030504040204" pitchFamily="34" charset="0"/>
              </a:rPr>
              <a:t>фуд</a:t>
            </a:r>
            <a:r>
              <a:rPr lang="ru-RU" sz="1400" b="1" cap="all" dirty="0">
                <a:solidFill>
                  <a:srgbClr val="777777"/>
                </a:solidFill>
                <a:latin typeface="Verdana" panose="020B0604030504040204" pitchFamily="34" charset="0"/>
              </a:rPr>
              <a:t>-блог</a:t>
            </a:r>
          </a:p>
          <a:p>
            <a:pPr>
              <a:spcAft>
                <a:spcPts val="75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https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://gingerpage.wordpress.com/2014/06/05/pushkin_applepie/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28">
        <p14:pan dir="u"/>
      </p:transition>
    </mc:Choice>
    <mc:Fallback xmlns="">
      <p:transition spd="slow" advTm="29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0708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490" y="666641"/>
            <a:ext cx="8502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Литература </a:t>
            </a:r>
            <a:r>
              <a:rPr lang="ru-RU" sz="3200" b="1" dirty="0">
                <a:solidFill>
                  <a:srgbClr val="712703"/>
                </a:solidFill>
                <a:latin typeface="Marck Script" panose="02000000000000000000" pitchFamily="2" charset="-52"/>
              </a:rPr>
              <a:t>отражает эпоху, </a:t>
            </a:r>
            <a:endParaRPr lang="ru-RU" sz="3200" b="1" dirty="0" smtClean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pPr algn="ctr"/>
            <a:r>
              <a:rPr lang="ru-RU" sz="32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в </a:t>
            </a:r>
            <a:r>
              <a:rPr lang="ru-RU" sz="3200" b="1" dirty="0">
                <a:solidFill>
                  <a:srgbClr val="712703"/>
                </a:solidFill>
                <a:latin typeface="Marck Script" panose="02000000000000000000" pitchFamily="2" charset="-52"/>
              </a:rPr>
              <a:t>том числе и через кулинарные детали.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27" y="1943979"/>
            <a:ext cx="6206295" cy="4470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1856">
        <p14:pan dir="u"/>
      </p:transition>
    </mc:Choice>
    <mc:Fallback xmlns="">
      <p:transition spd="slow" advTm="618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3" y="69668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0708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5754" y="844062"/>
            <a:ext cx="6921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712703"/>
                </a:solidFill>
                <a:latin typeface="1Isadora M Bold" panose="02020800000000000000" pitchFamily="18" charset="0"/>
              </a:rPr>
              <a:t> </a:t>
            </a:r>
            <a:endParaRPr lang="ru-RU" sz="2600" dirty="0">
              <a:solidFill>
                <a:srgbClr val="712703"/>
              </a:solidFill>
              <a:latin typeface="1Isadora M Bold" panose="02020800000000000000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9753" y="451680"/>
            <a:ext cx="7710985" cy="3046988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r>
              <a:rPr lang="ru-RU" sz="2400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…</a:t>
            </a:r>
            <a:r>
              <a:rPr lang="ru-RU" sz="24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Вошёл</a:t>
            </a:r>
            <a:r>
              <a:rPr lang="ru-RU" sz="2400" b="1" dirty="0">
                <a:solidFill>
                  <a:srgbClr val="712703"/>
                </a:solidFill>
                <a:latin typeface="Marck Script" panose="02000000000000000000" pitchFamily="2" charset="-52"/>
              </a:rPr>
              <a:t>: и пробка в потолок, </a:t>
            </a:r>
            <a:endParaRPr lang="ru-RU" sz="2400" b="1" dirty="0" smtClean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r>
              <a:rPr lang="ru-RU" sz="24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Вина </a:t>
            </a:r>
            <a:r>
              <a:rPr lang="ru-RU" sz="2400" b="1" dirty="0">
                <a:solidFill>
                  <a:srgbClr val="712703"/>
                </a:solidFill>
                <a:latin typeface="Marck Script" panose="02000000000000000000" pitchFamily="2" charset="-52"/>
              </a:rPr>
              <a:t>кометы брызнул ток, </a:t>
            </a:r>
            <a:endParaRPr lang="ru-RU" sz="2400" b="1" dirty="0" smtClean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r>
              <a:rPr lang="ru-RU" sz="2400" b="1" dirty="0">
                <a:solidFill>
                  <a:srgbClr val="712703"/>
                </a:solidFill>
                <a:latin typeface="Marck Script" panose="02000000000000000000" pitchFamily="2" charset="-52"/>
              </a:rPr>
              <a:t>П</a:t>
            </a:r>
            <a:r>
              <a:rPr lang="ru-RU" sz="24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ред </a:t>
            </a:r>
            <a:r>
              <a:rPr lang="ru-RU" sz="2400" b="1" dirty="0">
                <a:solidFill>
                  <a:srgbClr val="712703"/>
                </a:solidFill>
                <a:latin typeface="Marck Script" panose="02000000000000000000" pitchFamily="2" charset="-52"/>
              </a:rPr>
              <a:t>ним </a:t>
            </a:r>
            <a:r>
              <a:rPr lang="ru-RU" sz="2400" b="1" dirty="0" err="1" smtClean="0">
                <a:solidFill>
                  <a:srgbClr val="712703"/>
                </a:solidFill>
                <a:latin typeface="Marck Script" panose="02000000000000000000" pitchFamily="2" charset="-52"/>
              </a:rPr>
              <a:t>roast-beef</a:t>
            </a:r>
            <a:r>
              <a:rPr lang="ru-RU" sz="2400" b="1" dirty="0">
                <a:solidFill>
                  <a:srgbClr val="712703"/>
                </a:solidFill>
                <a:latin typeface="Marck Script" panose="02000000000000000000" pitchFamily="2" charset="-52"/>
              </a:rPr>
              <a:t> </a:t>
            </a:r>
            <a:r>
              <a:rPr lang="ru-RU" sz="24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     окровавленный,</a:t>
            </a:r>
          </a:p>
          <a:p>
            <a:r>
              <a:rPr lang="ru-RU" sz="24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 </a:t>
            </a:r>
            <a:r>
              <a:rPr lang="ru-RU" sz="2400" b="1" dirty="0">
                <a:solidFill>
                  <a:srgbClr val="712703"/>
                </a:solidFill>
                <a:latin typeface="Marck Script" panose="02000000000000000000" pitchFamily="2" charset="-52"/>
              </a:rPr>
              <a:t>И </a:t>
            </a:r>
            <a:r>
              <a:rPr lang="ru-RU" sz="2400" b="1" dirty="0" err="1">
                <a:solidFill>
                  <a:srgbClr val="712703"/>
                </a:solidFill>
                <a:latin typeface="Marck Script" panose="02000000000000000000" pitchFamily="2" charset="-52"/>
              </a:rPr>
              <a:t>трюфли</a:t>
            </a:r>
            <a:r>
              <a:rPr lang="ru-RU" sz="2400" b="1" dirty="0">
                <a:solidFill>
                  <a:srgbClr val="712703"/>
                </a:solidFill>
                <a:latin typeface="Marck Script" panose="02000000000000000000" pitchFamily="2" charset="-52"/>
              </a:rPr>
              <a:t>, роскошь юных лет, </a:t>
            </a:r>
            <a:endParaRPr lang="ru-RU" sz="2400" b="1" dirty="0" smtClean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endParaRPr lang="ru-RU" sz="2400" b="1" dirty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r>
              <a:rPr lang="ru-RU" sz="24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Французской </a:t>
            </a:r>
            <a:r>
              <a:rPr lang="ru-RU" sz="2400" b="1" dirty="0">
                <a:solidFill>
                  <a:srgbClr val="712703"/>
                </a:solidFill>
                <a:latin typeface="Marck Script" panose="02000000000000000000" pitchFamily="2" charset="-52"/>
              </a:rPr>
              <a:t>кухни лучший </a:t>
            </a:r>
            <a:r>
              <a:rPr lang="ru-RU" sz="24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цвет,</a:t>
            </a:r>
            <a:endParaRPr lang="en-US" sz="2400" b="1" dirty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r>
              <a:rPr lang="ru-RU" sz="24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И </a:t>
            </a:r>
            <a:r>
              <a:rPr lang="ru-RU" sz="2400" b="1" dirty="0">
                <a:solidFill>
                  <a:srgbClr val="712703"/>
                </a:solidFill>
                <a:latin typeface="Marck Script" panose="02000000000000000000" pitchFamily="2" charset="-52"/>
              </a:rPr>
              <a:t>Страсбурга пирог нетленный </a:t>
            </a:r>
            <a:endParaRPr lang="ru-RU" sz="2400" b="1" dirty="0" smtClean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r>
              <a:rPr lang="ru-RU" sz="24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Меж </a:t>
            </a:r>
            <a:r>
              <a:rPr lang="ru-RU" sz="2400" b="1" dirty="0">
                <a:solidFill>
                  <a:srgbClr val="712703"/>
                </a:solidFill>
                <a:latin typeface="Marck Script" panose="02000000000000000000" pitchFamily="2" charset="-52"/>
              </a:rPr>
              <a:t>сыром </a:t>
            </a:r>
            <a:r>
              <a:rPr lang="ru-RU" sz="2400" b="1" dirty="0" err="1">
                <a:solidFill>
                  <a:srgbClr val="712703"/>
                </a:solidFill>
                <a:latin typeface="Marck Script" panose="02000000000000000000" pitchFamily="2" charset="-52"/>
              </a:rPr>
              <a:t>лимбургским</a:t>
            </a:r>
            <a:r>
              <a:rPr lang="ru-RU" sz="2400" b="1" dirty="0">
                <a:solidFill>
                  <a:srgbClr val="712703"/>
                </a:solidFill>
                <a:latin typeface="Marck Script" panose="02000000000000000000" pitchFamily="2" charset="-52"/>
              </a:rPr>
              <a:t> живым </a:t>
            </a:r>
            <a:endParaRPr lang="ru-RU" sz="2400" b="1" dirty="0" smtClean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r>
              <a:rPr lang="ru-RU" sz="24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И </a:t>
            </a:r>
            <a:r>
              <a:rPr lang="ru-RU" sz="2400" b="1" dirty="0">
                <a:solidFill>
                  <a:srgbClr val="712703"/>
                </a:solidFill>
                <a:latin typeface="Marck Script" panose="02000000000000000000" pitchFamily="2" charset="-52"/>
              </a:rPr>
              <a:t>ананасом </a:t>
            </a:r>
            <a:r>
              <a:rPr lang="ru-RU" sz="24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золотым…</a:t>
            </a:r>
            <a:endParaRPr lang="ru-RU" sz="2400" b="1" dirty="0">
              <a:solidFill>
                <a:srgbClr val="712703"/>
              </a:solidFill>
              <a:latin typeface="Marck Script" panose="020000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44" y="3006777"/>
            <a:ext cx="5898108" cy="334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5555">
        <p14:pan dir="u"/>
      </p:transition>
    </mc:Choice>
    <mc:Fallback xmlns="">
      <p:transition spd="slow" advTm="355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0708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5754" y="844062"/>
            <a:ext cx="6921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dirty="0">
              <a:solidFill>
                <a:srgbClr val="712703"/>
              </a:solidFill>
              <a:latin typeface="1Isadora M Bold" panose="02020800000000000000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9167" y="1219193"/>
            <a:ext cx="6994478" cy="2538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  «Вином кометы» называли шампанское </a:t>
            </a:r>
            <a:r>
              <a:rPr lang="ru-RU" sz="2200" b="1" dirty="0" err="1" smtClean="0">
                <a:solidFill>
                  <a:srgbClr val="712703"/>
                </a:solidFill>
                <a:latin typeface="Marck Script" panose="02000000000000000000" pitchFamily="2" charset="-52"/>
              </a:rPr>
              <a:t>винтажа</a:t>
            </a:r>
            <a:r>
              <a:rPr lang="ru-RU" sz="22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 1811 г., когда в небе появилась яркая, видимая невооруженным взглядом комета. Лето 1811 г. в Европе выдалось небывало жарким и сменилось очень теплой осенью. В этом году во Франции удалось собрать рекордный урожай винограда, а шампанское из него получилось необычайно искристым и ароматным. Такое вино очень ценилось и было чрезвычайно популярно.</a:t>
            </a:r>
            <a:endParaRPr lang="ru-RU" sz="2200" b="1" dirty="0">
              <a:solidFill>
                <a:srgbClr val="712703"/>
              </a:solidFill>
              <a:latin typeface="Marck Script" panose="020000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2" y="3757580"/>
            <a:ext cx="5085806" cy="26929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3642" y="573206"/>
            <a:ext cx="4913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7127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ck Script" panose="02000000000000000000" pitchFamily="2" charset="-52"/>
              </a:rPr>
              <a:t>Шампанское</a:t>
            </a:r>
            <a:endParaRPr lang="ru-RU" sz="5000" b="1" dirty="0">
              <a:solidFill>
                <a:srgbClr val="7127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ck Script" panose="020000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235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5823">
        <p14:pan dir="u"/>
      </p:transition>
    </mc:Choice>
    <mc:Fallback xmlns="">
      <p:transition spd="slow" advTm="258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0708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5754" y="844062"/>
            <a:ext cx="6921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dirty="0">
              <a:solidFill>
                <a:srgbClr val="712703"/>
              </a:solidFill>
              <a:latin typeface="1Isadora M Bold" panose="02020800000000000000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3642" y="573206"/>
            <a:ext cx="4913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7127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ck Script" panose="02000000000000000000" pitchFamily="2" charset="-52"/>
              </a:rPr>
              <a:t>Ростбиф</a:t>
            </a:r>
            <a:endParaRPr lang="ru-RU" sz="5000" b="1" dirty="0">
              <a:solidFill>
                <a:srgbClr val="7127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ck Script" panose="020000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093" y="1282890"/>
            <a:ext cx="7833813" cy="41040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Ростбиф — это блюдо из </a:t>
            </a:r>
            <a:endParaRPr lang="ru-RU" sz="2000" b="1" dirty="0" smtClean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говяжьего 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мяса, которое </a:t>
            </a:r>
            <a:endParaRPr lang="ru-RU" sz="2000" b="1" dirty="0" smtClean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во 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время запекания пропитывается собственным </a:t>
            </a:r>
            <a:endParaRPr lang="ru-RU" sz="2000" b="1" dirty="0" smtClean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соком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. </a:t>
            </a:r>
          </a:p>
          <a:p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Степени прожарки ростбифа определяются температурой мяса в конце запекания</a:t>
            </a:r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:</a:t>
            </a:r>
            <a:endParaRPr lang="ru-RU" sz="2000" b="1" dirty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60 градусов — «с кровью»; </a:t>
            </a:r>
          </a:p>
          <a:p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70 градусов — средняя </a:t>
            </a:r>
            <a:endParaRPr lang="ru-RU" sz="2000" b="1" dirty="0" smtClean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прожарка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; </a:t>
            </a:r>
          </a:p>
          <a:p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80 градусов — полная </a:t>
            </a:r>
            <a:endParaRPr lang="ru-RU" sz="2000" b="1" dirty="0" smtClean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прожарка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. </a:t>
            </a:r>
          </a:p>
          <a:p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Подача 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ростбифа: перед подачей с мяса снимают фольгу, нарезают ломтиками и присыпают крупной солью. Подавать принято без гарнира в традиционном его понимании, в качестве сопровождения можно подать закуски, соус и зелень.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35" y="3799285"/>
            <a:ext cx="4443504" cy="24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46"/>
    </mc:Choice>
    <mc:Fallback xmlns="">
      <p:transition spd="slow" advTm="1284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0708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5754" y="844062"/>
            <a:ext cx="6921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dirty="0">
              <a:solidFill>
                <a:srgbClr val="712703"/>
              </a:solidFill>
              <a:latin typeface="1Isadora M Bold" panose="02020800000000000000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3642" y="573206"/>
            <a:ext cx="4913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7127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ck Script" panose="02000000000000000000" pitchFamily="2" charset="-52"/>
              </a:rPr>
              <a:t>Трюфель</a:t>
            </a:r>
            <a:endParaRPr lang="ru-RU" sz="5000" b="1" dirty="0">
              <a:solidFill>
                <a:srgbClr val="7127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ck Script" panose="020000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588" y="1248055"/>
            <a:ext cx="4446891" cy="501675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Трюфель - род 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сумчатых </a:t>
            </a:r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грибов, черных и белых 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с </a:t>
            </a:r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подземными клубневидными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 мясистыми плодовыми </a:t>
            </a:r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телами и отчетливым душистым ароматом. 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Произрастают под землей на глубине около 20 см в дубовых и буковых </a:t>
            </a:r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лесах.</a:t>
            </a:r>
          </a:p>
          <a:p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Размер варьируется от лесного ореха до крупного картофельного клубня. </a:t>
            </a:r>
          </a:p>
          <a:p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В разрезе трюфель напоминает 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по рисунку мрамор и состоит из чередующихся светлых и тёмных прожилок.</a:t>
            </a:r>
            <a:endParaRPr lang="ru-RU" sz="2000" b="1" dirty="0" smtClean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Им 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свойственны грибной вкус с привкусом глубоко прожаренных семечек или </a:t>
            </a:r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грецких орехов.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79" y="2033515"/>
            <a:ext cx="3207735" cy="36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1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770">
        <p14:pan dir="u"/>
      </p:transition>
    </mc:Choice>
    <mc:Fallback xmlns="">
      <p:transition spd="slow" advTm="107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0708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5754" y="844062"/>
            <a:ext cx="6921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dirty="0">
              <a:solidFill>
                <a:srgbClr val="712703"/>
              </a:solidFill>
              <a:latin typeface="1Isadora M Bold" panose="02020800000000000000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125" y="573206"/>
            <a:ext cx="8666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712703"/>
                </a:solidFill>
                <a:latin typeface="Marck Script" panose="02000000000000000000" pitchFamily="2" charset="-52"/>
              </a:rPr>
              <a:t>Страсбургский пирог</a:t>
            </a:r>
            <a:endParaRPr lang="ru-RU" sz="5000" b="1" dirty="0">
              <a:solidFill>
                <a:srgbClr val="7127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ck Script" panose="020000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093" y="1282890"/>
            <a:ext cx="3780429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dirty="0" smtClean="0">
                <a:solidFill>
                  <a:srgbClr val="712703"/>
                </a:solidFill>
                <a:latin typeface="1Isadora M Bold" panose="02020800000000000000" pitchFamily="18" charset="0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80" y="2007477"/>
            <a:ext cx="2975811" cy="3471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0022" y="1392071"/>
            <a:ext cx="4419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712703"/>
                </a:solidFill>
                <a:latin typeface="Marck Script" panose="02000000000000000000" pitchFamily="2" charset="-52"/>
              </a:rPr>
              <a:t>Страсбургский пирог — это запечённый в тесте паштет, который во времена А. С. Пушкина делали из гусиной или телячьей печёнки, телятины и рябчиков с трюфелями. </a:t>
            </a:r>
          </a:p>
          <a:p>
            <a:r>
              <a:rPr lang="ru-RU" sz="2200" b="1" dirty="0">
                <a:solidFill>
                  <a:srgbClr val="712703"/>
                </a:solidFill>
                <a:latin typeface="Marck Script" panose="02000000000000000000" pitchFamily="2" charset="-52"/>
              </a:rPr>
              <a:t>Метод «нетленности» </a:t>
            </a:r>
            <a:r>
              <a:rPr lang="ru-RU" sz="22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заключался в</a:t>
            </a:r>
            <a:r>
              <a:rPr lang="ru-RU" sz="2200" b="1" dirty="0" smtClean="0">
                <a:solidFill>
                  <a:schemeClr val="bg1"/>
                </a:solidFill>
                <a:latin typeface="Marck Script" panose="02000000000000000000" pitchFamily="2" charset="-52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Marck Script" panose="02000000000000000000" pitchFamily="2" charset="-52"/>
              </a:rPr>
              <a:t>в </a:t>
            </a:r>
            <a:r>
              <a:rPr lang="ru-RU" sz="2200" b="1" dirty="0">
                <a:solidFill>
                  <a:srgbClr val="712703"/>
                </a:solidFill>
                <a:latin typeface="Marck Script" panose="02000000000000000000" pitchFamily="2" charset="-52"/>
              </a:rPr>
              <a:t>том, что после запекания в </a:t>
            </a:r>
            <a:r>
              <a:rPr lang="ru-RU" sz="22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форме</a:t>
            </a:r>
            <a:r>
              <a:rPr lang="ru-RU" sz="2200" b="1" dirty="0" smtClean="0">
                <a:solidFill>
                  <a:schemeClr val="bg1"/>
                </a:solidFill>
                <a:latin typeface="Marck Script" panose="02000000000000000000" pitchFamily="2" charset="-52"/>
              </a:rPr>
              <a:t> </a:t>
            </a:r>
            <a:r>
              <a:rPr lang="ru-RU" sz="2200" b="1" dirty="0">
                <a:solidFill>
                  <a:srgbClr val="712703"/>
                </a:solidFill>
                <a:latin typeface="Marck Script" panose="02000000000000000000" pitchFamily="2" charset="-52"/>
              </a:rPr>
              <a:t>промежуток между тестом и паштетом заливали </a:t>
            </a:r>
            <a:r>
              <a:rPr lang="ru-RU" sz="22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растопленным смальцем</a:t>
            </a:r>
            <a:r>
              <a:rPr lang="ru-RU" sz="2200" b="1" dirty="0">
                <a:solidFill>
                  <a:srgbClr val="712703"/>
                </a:solidFill>
                <a:latin typeface="Marck Script" panose="02000000000000000000" pitchFamily="2" charset="-52"/>
              </a:rPr>
              <a:t>. Так паштет можно </a:t>
            </a:r>
            <a:r>
              <a:rPr lang="ru-RU" sz="22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бы долго </a:t>
            </a:r>
            <a:r>
              <a:rPr lang="ru-RU" sz="2200" b="1" dirty="0">
                <a:solidFill>
                  <a:srgbClr val="712703"/>
                </a:solidFill>
                <a:latin typeface="Marck Script" panose="02000000000000000000" pitchFamily="2" charset="-52"/>
              </a:rPr>
              <a:t>хранить и </a:t>
            </a:r>
            <a:r>
              <a:rPr lang="ru-RU" sz="22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транспортировать в ледниках</a:t>
            </a:r>
            <a:r>
              <a:rPr lang="ru-RU" sz="2200" b="1" dirty="0">
                <a:solidFill>
                  <a:srgbClr val="712703"/>
                </a:solidFill>
                <a:latin typeface="Marck Script" panose="02000000000000000000" pitchFamily="2" charset="-52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17943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8018">
        <p14:pan dir="u"/>
      </p:transition>
    </mc:Choice>
    <mc:Fallback xmlns="">
      <p:transition spd="slow" advTm="280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0708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5754" y="844062"/>
            <a:ext cx="6921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dirty="0">
              <a:solidFill>
                <a:srgbClr val="712703"/>
              </a:solidFill>
              <a:latin typeface="1Isadora M Bold" panose="02020800000000000000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125" y="573206"/>
            <a:ext cx="8666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712703"/>
                </a:solidFill>
                <a:latin typeface="Marck Script" panose="02000000000000000000" pitchFamily="2" charset="-52"/>
              </a:rPr>
              <a:t>Лимбургский</a:t>
            </a:r>
            <a:r>
              <a:rPr lang="ru-RU" sz="54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 сыр</a:t>
            </a:r>
            <a:endParaRPr lang="ru-RU" sz="5000" b="1" dirty="0">
              <a:solidFill>
                <a:srgbClr val="7127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ck Script" panose="020000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093" y="1282890"/>
            <a:ext cx="3780429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dirty="0" smtClean="0">
                <a:solidFill>
                  <a:srgbClr val="712703"/>
                </a:solidFill>
                <a:latin typeface="1Isadora M Bold" panose="02020800000000000000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3582" y="1392072"/>
            <a:ext cx="7328848" cy="3170099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r>
              <a:rPr lang="ru-RU" sz="2000" b="1" dirty="0" err="1">
                <a:solidFill>
                  <a:srgbClr val="712703"/>
                </a:solidFill>
                <a:latin typeface="Marck Script" panose="02000000000000000000" pitchFamily="2" charset="-52"/>
              </a:rPr>
              <a:t>Лимбургский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 сыр — мягкий сыр из пастеризованного коровьего молока. Отличается резким ароматом и интенсивным вкусом. </a:t>
            </a:r>
          </a:p>
          <a:p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Цвет: нежно-сливочный, корочка съедобная, мягкая, жёлто-коричневая</a:t>
            </a:r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,</a:t>
            </a:r>
          </a:p>
          <a:p>
            <a:endParaRPr lang="ru-RU" sz="2000" b="1" dirty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 </a:t>
            </a:r>
          </a:p>
          <a:p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Форма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: брусок или кирпич. </a:t>
            </a:r>
          </a:p>
          <a:p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Страна происхождения: Бельгия, широко распространён также в Австрии, Голландии и Германии</a:t>
            </a:r>
            <a:r>
              <a:rPr lang="ru-RU" b="1" dirty="0">
                <a:solidFill>
                  <a:srgbClr val="712703"/>
                </a:solidFill>
                <a:latin typeface="Marck Script" panose="02000000000000000000" pitchFamily="2" charset="-52"/>
              </a:rPr>
              <a:t>.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11" y="3558426"/>
            <a:ext cx="5524919" cy="29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2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6028">
        <p14:pan dir="u"/>
      </p:transition>
    </mc:Choice>
    <mc:Fallback xmlns="">
      <p:transition spd="slow" advTm="260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0708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5754" y="844062"/>
            <a:ext cx="6921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dirty="0">
              <a:solidFill>
                <a:srgbClr val="712703"/>
              </a:solidFill>
              <a:latin typeface="1Isadora M Bold" panose="02020800000000000000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125" y="327547"/>
            <a:ext cx="8666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Уха из стерляди</a:t>
            </a:r>
            <a:endParaRPr lang="ru-RU" sz="5000" b="1" dirty="0">
              <a:solidFill>
                <a:srgbClr val="7127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ck Script" panose="020000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093" y="1282890"/>
            <a:ext cx="3780429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dirty="0" smtClean="0">
                <a:solidFill>
                  <a:srgbClr val="712703"/>
                </a:solidFill>
                <a:latin typeface="1Isadora M Bold" panose="02020800000000000000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119117"/>
            <a:ext cx="7328848" cy="5632311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Уха из стерляди — некогда популярное первое блюдо русской </a:t>
            </a:r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кухни. Представляла 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собой прозрачный рыбный бульон с отварной </a:t>
            </a:r>
            <a:r>
              <a:rPr lang="ru-RU" sz="2000" b="1" dirty="0" err="1" smtClean="0">
                <a:solidFill>
                  <a:srgbClr val="712703"/>
                </a:solidFill>
                <a:latin typeface="Marck Script" panose="02000000000000000000" pitchFamily="2" charset="-52"/>
              </a:rPr>
              <a:t>стерлядью.По</a:t>
            </a:r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 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давней русской традиции уха из стерляди готовилась исключительно из живой или свежей рыбы. Это блюдо очень ценилось и всегда считалось «царским». </a:t>
            </a:r>
          </a:p>
          <a:p>
            <a:endParaRPr lang="ru-RU" sz="2000" b="1" dirty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endParaRPr lang="ru-RU" sz="2000" b="1" dirty="0" smtClean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endParaRPr lang="ru-RU" sz="2000" b="1" dirty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endParaRPr lang="ru-RU" sz="2000" b="1" dirty="0" smtClean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endParaRPr lang="ru-RU" sz="2000" b="1" dirty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endParaRPr lang="ru-RU" sz="2000" b="1" dirty="0" smtClean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endParaRPr lang="ru-RU" sz="2000" b="1" dirty="0">
              <a:solidFill>
                <a:srgbClr val="712703"/>
              </a:solidFill>
              <a:latin typeface="Marck Script" panose="02000000000000000000" pitchFamily="2" charset="-52"/>
            </a:endParaRPr>
          </a:p>
          <a:p>
            <a:r>
              <a:rPr lang="ru-RU" sz="2000" b="1" dirty="0" smtClean="0">
                <a:solidFill>
                  <a:srgbClr val="712703"/>
                </a:solidFill>
                <a:latin typeface="Marck Script" panose="02000000000000000000" pitchFamily="2" charset="-52"/>
              </a:rPr>
              <a:t>Стерляжью </a:t>
            </a:r>
            <a:r>
              <a:rPr lang="ru-RU" sz="2000" b="1" dirty="0">
                <a:solidFill>
                  <a:srgbClr val="712703"/>
                </a:solidFill>
                <a:latin typeface="Marck Script" panose="02000000000000000000" pitchFamily="2" charset="-52"/>
              </a:rPr>
              <a:t>уху подают в той же миске, в которой она варилась, или в подогретой тарелке, к ней полагаются ломтик лимона и рубленая зелень петрушки, укропа и кинзы на розетке. 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66" y="3525270"/>
            <a:ext cx="3944203" cy="26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5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2770">
        <p14:pan dir="u"/>
      </p:transition>
    </mc:Choice>
    <mc:Fallback xmlns="">
      <p:transition spd="slow" advTm="327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411</Words>
  <Application>Microsoft Office PowerPoint</Application>
  <PresentationFormat>Экран (4:3)</PresentationFormat>
  <Paragraphs>104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1Isadora M Bold</vt:lpstr>
      <vt:lpstr>Arial</vt:lpstr>
      <vt:lpstr>Calibri</vt:lpstr>
      <vt:lpstr>Calibri Light</vt:lpstr>
      <vt:lpstr>Garamond Premr Pro Smbd</vt:lpstr>
      <vt:lpstr>inherit</vt:lpstr>
      <vt:lpstr>Marck Script</vt:lpstr>
      <vt:lpstr>Tahoma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Задорожная Анна</cp:lastModifiedBy>
  <cp:revision>73</cp:revision>
  <dcterms:created xsi:type="dcterms:W3CDTF">2013-11-19T05:52:05Z</dcterms:created>
  <dcterms:modified xsi:type="dcterms:W3CDTF">2025-02-18T12:33:06Z</dcterms:modified>
</cp:coreProperties>
</file>