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3/12/2025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3/12/2025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3/12/2025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3/12/2025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3/12/2025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599" y="1803404"/>
            <a:ext cx="10269415" cy="3296133"/>
          </a:xfrm>
        </p:spPr>
        <p:txBody>
          <a:bodyPr>
            <a:normAutofit fontScale="90000"/>
          </a:bodyPr>
          <a:lstStyle/>
          <a:p>
            <a:pPr algn="ctr"/>
            <a:r>
              <a:rPr lang="ru-RU" dirty="0">
                <a:latin typeface="Arial Black" panose="020B0A04020102020204" pitchFamily="34" charset="0"/>
              </a:rPr>
              <a:t>Как все начиналось: история летающих </a:t>
            </a:r>
            <a:r>
              <a:rPr lang="ru-RU" dirty="0" err="1">
                <a:latin typeface="Arial Black" panose="020B0A04020102020204" pitchFamily="34" charset="0"/>
              </a:rPr>
              <a:t>дронов</a:t>
            </a:r>
            <a:r>
              <a:rPr lang="ru-RU" dirty="0"/>
              <a:t/>
            </a:r>
            <a:br>
              <a:rPr lang="ru-RU" dirty="0"/>
            </a:br>
            <a:endParaRPr lang="ru-RU" dirty="0"/>
          </a:p>
        </p:txBody>
      </p:sp>
      <p:pic>
        <p:nvPicPr>
          <p:cNvPr id="4" name="Рисунок 3"/>
          <p:cNvPicPr>
            <a:picLocks noChangeAspect="1"/>
          </p:cNvPicPr>
          <p:nvPr/>
        </p:nvPicPr>
        <p:blipFill>
          <a:blip r:embed="rId2"/>
          <a:stretch>
            <a:fillRect/>
          </a:stretch>
        </p:blipFill>
        <p:spPr>
          <a:xfrm>
            <a:off x="120165" y="3632201"/>
            <a:ext cx="4671864" cy="2627923"/>
          </a:xfrm>
          <a:prstGeom prst="rect">
            <a:avLst/>
          </a:prstGeom>
          <a:ln>
            <a:noFill/>
          </a:ln>
          <a:effectLst>
            <a:softEdge rad="112500"/>
          </a:effectLst>
        </p:spPr>
      </p:pic>
      <p:sp>
        <p:nvSpPr>
          <p:cNvPr id="3" name="Подзаголовок 2"/>
          <p:cNvSpPr>
            <a:spLocks noGrp="1"/>
          </p:cNvSpPr>
          <p:nvPr>
            <p:ph type="subTitle" idx="1"/>
          </p:nvPr>
        </p:nvSpPr>
        <p:spPr>
          <a:xfrm>
            <a:off x="1371600" y="3632201"/>
            <a:ext cx="9448800" cy="2170722"/>
          </a:xfrm>
        </p:spPr>
        <p:txBody>
          <a:bodyPr/>
          <a:lstStyle/>
          <a:p>
            <a:endParaRPr lang="ru-RU" dirty="0"/>
          </a:p>
        </p:txBody>
      </p:sp>
    </p:spTree>
    <p:extLst>
      <p:ext uri="{BB962C8B-B14F-4D97-AF65-F5344CB8AC3E}">
        <p14:creationId xmlns:p14="http://schemas.microsoft.com/office/powerpoint/2010/main" val="40709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98938" y="3343274"/>
            <a:ext cx="11207263" cy="3277333"/>
          </a:xfrm>
        </p:spPr>
        <p:txBody>
          <a:bodyPr>
            <a:normAutofit fontScale="92500" lnSpcReduction="10000"/>
          </a:bodyPr>
          <a:lstStyle/>
          <a:p>
            <a:pPr marL="0" indent="0">
              <a:buNone/>
            </a:pPr>
            <a:r>
              <a:rPr lang="ru-RU" sz="2800" dirty="0" smtClean="0">
                <a:latin typeface="Arial Black" panose="020B0A04020102020204" pitchFamily="34" charset="0"/>
              </a:rPr>
              <a:t>    В </a:t>
            </a:r>
            <a:r>
              <a:rPr lang="ru-RU" sz="2800" dirty="0">
                <a:latin typeface="Arial Black" panose="020B0A04020102020204" pitchFamily="34" charset="0"/>
              </a:rPr>
              <a:t>30-х годах прошлого века серийно производился </a:t>
            </a:r>
            <a:r>
              <a:rPr lang="ru-RU" sz="2800" dirty="0" err="1">
                <a:latin typeface="Arial Black" panose="020B0A04020102020204" pitchFamily="34" charset="0"/>
              </a:rPr>
              <a:t>дрон</a:t>
            </a:r>
            <a:r>
              <a:rPr lang="ru-RU" sz="2800" dirty="0">
                <a:latin typeface="Arial Black" panose="020B0A04020102020204" pitchFamily="34" charset="0"/>
              </a:rPr>
              <a:t> DH.82B </a:t>
            </a:r>
            <a:r>
              <a:rPr lang="ru-RU" sz="2800" dirty="0" err="1">
                <a:latin typeface="Arial Black" panose="020B0A04020102020204" pitchFamily="34" charset="0"/>
              </a:rPr>
              <a:t>Queen</a:t>
            </a:r>
            <a:r>
              <a:rPr lang="ru-RU" sz="2800" dirty="0">
                <a:latin typeface="Arial Black" panose="020B0A04020102020204" pitchFamily="34" charset="0"/>
              </a:rPr>
              <a:t> </a:t>
            </a:r>
            <a:r>
              <a:rPr lang="ru-RU" sz="2800" dirty="0" err="1">
                <a:latin typeface="Arial Black" panose="020B0A04020102020204" pitchFamily="34" charset="0"/>
              </a:rPr>
              <a:t>Bee</a:t>
            </a:r>
            <a:r>
              <a:rPr lang="ru-RU" sz="2800" dirty="0">
                <a:latin typeface="Arial Black" panose="020B0A04020102020204" pitchFamily="34" charset="0"/>
              </a:rPr>
              <a:t>. Он представлял собой биплан, разработанный на основе двух летательных аппаратов — DH.60 </a:t>
            </a:r>
            <a:r>
              <a:rPr lang="ru-RU" sz="2800" dirty="0" err="1">
                <a:latin typeface="Arial Black" panose="020B0A04020102020204" pitchFamily="34" charset="0"/>
              </a:rPr>
              <a:t>Moth</a:t>
            </a:r>
            <a:r>
              <a:rPr lang="ru-RU" sz="2800" dirty="0">
                <a:latin typeface="Arial Black" panose="020B0A04020102020204" pitchFamily="34" charset="0"/>
              </a:rPr>
              <a:t> и DH.82 </a:t>
            </a:r>
            <a:r>
              <a:rPr lang="ru-RU" sz="2800" dirty="0" err="1">
                <a:latin typeface="Arial Black" panose="020B0A04020102020204" pitchFamily="34" charset="0"/>
              </a:rPr>
              <a:t>Tiger</a:t>
            </a:r>
            <a:r>
              <a:rPr lang="ru-RU" sz="2800" dirty="0">
                <a:latin typeface="Arial Black" panose="020B0A04020102020204" pitchFamily="34" charset="0"/>
              </a:rPr>
              <a:t> </a:t>
            </a:r>
            <a:r>
              <a:rPr lang="ru-RU" sz="2800" dirty="0" err="1">
                <a:latin typeface="Arial Black" panose="020B0A04020102020204" pitchFamily="34" charset="0"/>
              </a:rPr>
              <a:t>Moth</a:t>
            </a:r>
            <a:r>
              <a:rPr lang="ru-RU" sz="2800" dirty="0">
                <a:latin typeface="Arial Black" panose="020B0A04020102020204" pitchFamily="34" charset="0"/>
              </a:rPr>
              <a:t>. В качестве управляющей аппаратуры служил передатчик на вакуумных электронных лампах и электромеханических реле. Этот </a:t>
            </a:r>
            <a:r>
              <a:rPr lang="ru-RU" sz="2800" dirty="0" err="1">
                <a:latin typeface="Arial Black" panose="020B0A04020102020204" pitchFamily="34" charset="0"/>
              </a:rPr>
              <a:t>дрон</a:t>
            </a:r>
            <a:r>
              <a:rPr lang="ru-RU" sz="2800" dirty="0">
                <a:latin typeface="Arial Black" panose="020B0A04020102020204" pitchFamily="34" charset="0"/>
              </a:rPr>
              <a:t> был военным, но использовался не в боях, а в учениях — летчики отрабатывали на них приемы воздушного боя.</a:t>
            </a:r>
          </a:p>
        </p:txBody>
      </p:sp>
      <p:pic>
        <p:nvPicPr>
          <p:cNvPr id="3074"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468" y="196316"/>
            <a:ext cx="5594594" cy="314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3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50429" y="283877"/>
            <a:ext cx="6155229" cy="4103486"/>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85800" y="4387363"/>
            <a:ext cx="10820400" cy="1831322"/>
          </a:xfrm>
        </p:spPr>
        <p:txBody>
          <a:bodyPr>
            <a:normAutofit/>
          </a:bodyPr>
          <a:lstStyle/>
          <a:p>
            <a:pPr marL="0" indent="0" algn="ctr">
              <a:buNone/>
            </a:pPr>
            <a:r>
              <a:rPr lang="ru-RU" sz="2800" dirty="0">
                <a:latin typeface="Arial Black" panose="020B0A04020102020204" pitchFamily="34" charset="0"/>
              </a:rPr>
              <a:t>Немецкие самолеты-снаряды вроде «Фау-1» тоже являются </a:t>
            </a:r>
            <a:r>
              <a:rPr lang="ru-RU" sz="2800" dirty="0" err="1">
                <a:latin typeface="Arial Black" panose="020B0A04020102020204" pitchFamily="34" charset="0"/>
              </a:rPr>
              <a:t>дронами</a:t>
            </a:r>
            <a:r>
              <a:rPr lang="ru-RU" sz="2800" dirty="0">
                <a:latin typeface="Arial Black" panose="020B0A04020102020204" pitchFamily="34" charset="0"/>
              </a:rPr>
              <a:t>, их относительная успешность дала толчок развития не только ракетной техники, но и автономных летательных аппаратов.</a:t>
            </a:r>
          </a:p>
        </p:txBody>
      </p:sp>
    </p:spTree>
    <p:extLst>
      <p:ext uri="{BB962C8B-B14F-4D97-AF65-F5344CB8AC3E}">
        <p14:creationId xmlns:p14="http://schemas.microsoft.com/office/powerpoint/2010/main" val="374515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61946" y="0"/>
            <a:ext cx="4651131" cy="2918585"/>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85800" y="2822331"/>
            <a:ext cx="10820400" cy="3396354"/>
          </a:xfrm>
        </p:spPr>
        <p:txBody>
          <a:bodyPr/>
          <a:lstStyle/>
          <a:p>
            <a:pPr marL="0" indent="0">
              <a:buNone/>
            </a:pPr>
            <a:r>
              <a:rPr lang="ru-RU" sz="2400" dirty="0" smtClean="0">
                <a:latin typeface="Arial Black" panose="020B0A04020102020204" pitchFamily="34" charset="0"/>
              </a:rPr>
              <a:t>    Первым </a:t>
            </a:r>
            <a:r>
              <a:rPr lang="ru-RU" sz="2400" dirty="0">
                <a:latin typeface="Arial Black" panose="020B0A04020102020204" pitchFamily="34" charset="0"/>
              </a:rPr>
              <a:t>самолетом, на котором в Советском Союзе было испытано дистанционное радиоуправление, стал двухмоторный бомбардировщик ТБ-1 конструкции А.Н. Туполева с автопилотом АВП-2. Испытания начались в октябре 1933 года в Монино. Для телеуправления самолётом в «</a:t>
            </a:r>
            <a:r>
              <a:rPr lang="ru-RU" sz="2400" dirty="0" err="1">
                <a:latin typeface="Arial Black" panose="020B0A04020102020204" pitchFamily="34" charset="0"/>
              </a:rPr>
              <a:t>Остехбюро</a:t>
            </a:r>
            <a:r>
              <a:rPr lang="ru-RU" sz="2400" dirty="0">
                <a:latin typeface="Arial Black" panose="020B0A04020102020204" pitchFamily="34" charset="0"/>
              </a:rPr>
              <a:t>» была спроектировали телемеханическую систему «Дедал». Так как взлёт радиоуправляемого самолёта был слишком сложной задачей для весьма несовершенной аппаратуры, ТБ-1 взлетал под управлением пилота.</a:t>
            </a:r>
          </a:p>
          <a:p>
            <a:endParaRPr lang="ru-RU" dirty="0"/>
          </a:p>
        </p:txBody>
      </p:sp>
    </p:spTree>
    <p:extLst>
      <p:ext uri="{BB962C8B-B14F-4D97-AF65-F5344CB8AC3E}">
        <p14:creationId xmlns:p14="http://schemas.microsoft.com/office/powerpoint/2010/main" val="2606262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0" y="3719146"/>
            <a:ext cx="10820400" cy="3068516"/>
          </a:xfrm>
        </p:spPr>
        <p:txBody>
          <a:bodyPr>
            <a:normAutofit/>
          </a:bodyPr>
          <a:lstStyle/>
          <a:p>
            <a:pPr marL="0" indent="0">
              <a:buNone/>
            </a:pPr>
            <a:r>
              <a:rPr lang="ru-RU" sz="2400" dirty="0">
                <a:latin typeface="Arial Black" panose="020B0A04020102020204" pitchFamily="34" charset="0"/>
              </a:rPr>
              <a:t>Первым советским послевоенным специально спроектированным </a:t>
            </a:r>
            <a:r>
              <a:rPr lang="ru-RU" sz="2400" dirty="0" err="1">
                <a:latin typeface="Arial Black" panose="020B0A04020102020204" pitchFamily="34" charset="0"/>
              </a:rPr>
              <a:t>беспилотником</a:t>
            </a:r>
            <a:r>
              <a:rPr lang="ru-RU" sz="2400" dirty="0">
                <a:latin typeface="Arial Black" panose="020B0A04020102020204" pitchFamily="34" charset="0"/>
              </a:rPr>
              <a:t>, доведённым до стадии серийного производства, стал Ту-123 «Ястреб». Беспилотный аппарат с автономным программным управлением, запущенный в серийное производство в мае 1964 года, имел много общего с не принятой на вооружение крылатой ракетой Ту-121. Серийный выпуск дальнего беспилотного разведчика был освоен на Воронежском авиационном заводе.</a:t>
            </a:r>
          </a:p>
        </p:txBody>
      </p:sp>
      <p:pic>
        <p:nvPicPr>
          <p:cNvPr id="4098" name="Picture 2" descr="https://topwar.ru/uploads/posts/2018-03/1520128801_maket-tu-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9" y="60407"/>
            <a:ext cx="5488109" cy="365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5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0" y="422032"/>
            <a:ext cx="10820400" cy="2611314"/>
          </a:xfrm>
        </p:spPr>
        <p:txBody>
          <a:bodyPr>
            <a:normAutofit lnSpcReduction="10000"/>
          </a:bodyPr>
          <a:lstStyle/>
          <a:p>
            <a:pPr marL="0" indent="0">
              <a:buNone/>
            </a:pPr>
            <a:r>
              <a:rPr lang="ru-RU" sz="2400" dirty="0">
                <a:latin typeface="Arial Black" panose="020B0A04020102020204" pitchFamily="34" charset="0"/>
              </a:rPr>
              <a:t>Специалисты считают, что эпоха современных невоенных </a:t>
            </a:r>
            <a:r>
              <a:rPr lang="ru-RU" sz="2400" dirty="0" err="1">
                <a:latin typeface="Arial Black" panose="020B0A04020102020204" pitchFamily="34" charset="0"/>
              </a:rPr>
              <a:t>дронов</a:t>
            </a:r>
            <a:r>
              <a:rPr lang="ru-RU" sz="2400" dirty="0">
                <a:latin typeface="Arial Black" panose="020B0A04020102020204" pitchFamily="34" charset="0"/>
              </a:rPr>
              <a:t> началась в 2006 году. Именно в этом году Федеральная авиационная администрация </a:t>
            </a:r>
            <a:r>
              <a:rPr lang="ru-RU" sz="2400" dirty="0" smtClean="0">
                <a:latin typeface="Arial Black" panose="020B0A04020102020204" pitchFamily="34" charset="0"/>
              </a:rPr>
              <a:t>одобрила </a:t>
            </a:r>
            <a:r>
              <a:rPr lang="ru-RU" sz="2400" dirty="0">
                <a:latin typeface="Arial Black" panose="020B0A04020102020204" pitchFamily="34" charset="0"/>
              </a:rPr>
              <a:t>полеты небольших пользовательских </a:t>
            </a:r>
            <a:r>
              <a:rPr lang="ru-RU" sz="2400" dirty="0" err="1">
                <a:latin typeface="Arial Black" panose="020B0A04020102020204" pitchFamily="34" charset="0"/>
              </a:rPr>
              <a:t>беспилотников</a:t>
            </a:r>
            <a:r>
              <a:rPr lang="ru-RU" sz="2400" dirty="0">
                <a:latin typeface="Arial Black" panose="020B0A04020102020204" pitchFamily="34" charset="0"/>
              </a:rPr>
              <a:t>. Распространение получили все же не бытовые </a:t>
            </a:r>
            <a:r>
              <a:rPr lang="ru-RU" sz="2400" dirty="0" err="1">
                <a:latin typeface="Arial Black" panose="020B0A04020102020204" pitchFamily="34" charset="0"/>
              </a:rPr>
              <a:t>дроны</a:t>
            </a:r>
            <a:r>
              <a:rPr lang="ru-RU" sz="2400" dirty="0">
                <a:latin typeface="Arial Black" panose="020B0A04020102020204" pitchFamily="34" charset="0"/>
              </a:rPr>
              <a:t> для развлечения, а летательные аппараты для научных задач и промышленности.</a:t>
            </a:r>
            <a:r>
              <a:rPr lang="ru-RU" dirty="0"/>
              <a:t/>
            </a:r>
            <a:br>
              <a:rPr lang="ru-RU" dirty="0"/>
            </a:br>
            <a:endParaRPr lang="ru-RU" dirty="0"/>
          </a:p>
        </p:txBody>
      </p:sp>
      <p:pic>
        <p:nvPicPr>
          <p:cNvPr id="9218" name="Picture 2" descr="https://habrastorage.org/webt/v-/_5/hw/v-_5hwlfgq0kdxisnweq9acryi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20497"/>
            <a:ext cx="5114521" cy="423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57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34038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0" y="334108"/>
            <a:ext cx="10820400" cy="5884578"/>
          </a:xfrm>
        </p:spPr>
        <p:txBody>
          <a:bodyPr>
            <a:noAutofit/>
          </a:bodyPr>
          <a:lstStyle/>
          <a:p>
            <a:r>
              <a:rPr lang="ru-RU" sz="3600" dirty="0" err="1">
                <a:latin typeface="Arial Black" panose="020B0A04020102020204" pitchFamily="34" charset="0"/>
              </a:rPr>
              <a:t>Дроны</a:t>
            </a:r>
            <a:r>
              <a:rPr lang="ru-RU" sz="3600" dirty="0">
                <a:latin typeface="Arial Black" panose="020B0A04020102020204" pitchFamily="34" charset="0"/>
              </a:rPr>
              <a:t> — беспилотные летательные аппараты, которыми либо удаленно управляет оператор, либо они двигаются по заранее заданному маршруту. Сейчас эти устройства находятся на пике популярности. Удивляться не приходится, ведь их можно использовать для развлечения, фото- и видеосъемки (в том числе и профессиональных), военной разведки и ведения наблюдения за промышленными системами.</a:t>
            </a:r>
          </a:p>
        </p:txBody>
      </p:sp>
    </p:spTree>
    <p:extLst>
      <p:ext uri="{BB962C8B-B14F-4D97-AF65-F5344CB8AC3E}">
        <p14:creationId xmlns:p14="http://schemas.microsoft.com/office/powerpoint/2010/main" val="228951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85800" y="931986"/>
            <a:ext cx="10820400" cy="5286700"/>
          </a:xfrm>
        </p:spPr>
        <p:txBody>
          <a:bodyPr>
            <a:normAutofit/>
          </a:bodyPr>
          <a:lstStyle/>
          <a:p>
            <a:r>
              <a:rPr lang="ru-RU" sz="3600" dirty="0" err="1">
                <a:latin typeface="Arial Black" panose="020B0A04020102020204" pitchFamily="34" charset="0"/>
              </a:rPr>
              <a:t>Дроны</a:t>
            </a:r>
            <a:r>
              <a:rPr lang="ru-RU" sz="3600" dirty="0">
                <a:latin typeface="Arial Black" panose="020B0A04020102020204" pitchFamily="34" charset="0"/>
              </a:rPr>
              <a:t> вовсе не новинка 21 века. Первые прототипы появились даже не в 20-м, а в 19-м веке, когда «цифра» еще не существовала. Что собой представляли предки современных </a:t>
            </a:r>
            <a:r>
              <a:rPr lang="ru-RU" sz="3600" dirty="0" err="1">
                <a:latin typeface="Arial Black" panose="020B0A04020102020204" pitchFamily="34" charset="0"/>
              </a:rPr>
              <a:t>беспилотников</a:t>
            </a:r>
            <a:r>
              <a:rPr lang="ru-RU" sz="3600" dirty="0">
                <a:latin typeface="Arial Black" panose="020B0A04020102020204" pitchFamily="34" charset="0"/>
              </a:rPr>
              <a:t> и что они умеют сейчас</a:t>
            </a:r>
            <a:r>
              <a:rPr lang="ru-RU" sz="3600" dirty="0" smtClean="0">
                <a:latin typeface="Arial Black" panose="020B0A04020102020204" pitchFamily="34" charset="0"/>
              </a:rPr>
              <a:t>?</a:t>
            </a:r>
          </a:p>
        </p:txBody>
      </p:sp>
    </p:spTree>
    <p:extLst>
      <p:ext uri="{BB962C8B-B14F-4D97-AF65-F5344CB8AC3E}">
        <p14:creationId xmlns:p14="http://schemas.microsoft.com/office/powerpoint/2010/main" val="405774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9469" y="562708"/>
            <a:ext cx="11356731" cy="5655977"/>
          </a:xfrm>
        </p:spPr>
        <p:txBody>
          <a:bodyPr>
            <a:normAutofit/>
          </a:bodyPr>
          <a:lstStyle/>
          <a:p>
            <a:r>
              <a:rPr lang="ru-RU" sz="3200" dirty="0">
                <a:latin typeface="Arial Black" panose="020B0A04020102020204" pitchFamily="34" charset="0"/>
              </a:rPr>
              <a:t>Если говорить о </a:t>
            </a:r>
            <a:r>
              <a:rPr lang="ru-RU" sz="3200" dirty="0" err="1">
                <a:latin typeface="Arial Black" panose="020B0A04020102020204" pitchFamily="34" charset="0"/>
              </a:rPr>
              <a:t>дроне</a:t>
            </a:r>
            <a:r>
              <a:rPr lang="ru-RU" sz="3200" dirty="0">
                <a:latin typeface="Arial Black" panose="020B0A04020102020204" pitchFamily="34" charset="0"/>
              </a:rPr>
              <a:t> как об устройстве, которое управляется удаленно, то первым идею представил Никола Тесла. Ученый не просто теоретизировал, а зарегистрировал патент, в котором говорилось о транспортном средстве, управляемом при помощи радиоволн. Тесла разработал концепцию боевых </a:t>
            </a:r>
            <a:r>
              <a:rPr lang="ru-RU" sz="3200" dirty="0" err="1">
                <a:latin typeface="Arial Black" panose="020B0A04020102020204" pitchFamily="34" charset="0"/>
              </a:rPr>
              <a:t>дронов</a:t>
            </a:r>
            <a:r>
              <a:rPr lang="ru-RU" sz="3200" dirty="0">
                <a:latin typeface="Arial Black" panose="020B0A04020102020204" pitchFamily="34" charset="0"/>
              </a:rPr>
              <a:t>, которые, как он считал, смогут усмирить воинственный дух наций и прекратить войны благодаря угрозе применения «безошибочной и неограниченной разрушительной силы».</a:t>
            </a:r>
          </a:p>
        </p:txBody>
      </p:sp>
    </p:spTree>
    <p:extLst>
      <p:ext uri="{BB962C8B-B14F-4D97-AF65-F5344CB8AC3E}">
        <p14:creationId xmlns:p14="http://schemas.microsoft.com/office/powerpoint/2010/main" val="3374835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8330" y="140677"/>
            <a:ext cx="6397869" cy="6585438"/>
          </a:xfrm>
        </p:spPr>
        <p:txBody>
          <a:bodyPr>
            <a:noAutofit/>
          </a:bodyPr>
          <a:lstStyle/>
          <a:p>
            <a:pPr algn="l"/>
            <a:r>
              <a:rPr lang="ru-RU" sz="2800" dirty="0">
                <a:latin typeface="Arial Black" panose="020B0A04020102020204" pitchFamily="34" charset="0"/>
              </a:rPr>
              <a:t>Вот так, по мнению Тесла, мог выглядеть боевой беспилотный корабль (источник: </a:t>
            </a:r>
            <a:r>
              <a:rPr lang="ru-RU" sz="2800" dirty="0" err="1">
                <a:latin typeface="Arial Black" panose="020B0A04020102020204" pitchFamily="34" charset="0"/>
              </a:rPr>
              <a:t>United</a:t>
            </a:r>
            <a:r>
              <a:rPr lang="ru-RU" sz="2800" dirty="0">
                <a:latin typeface="Arial Black" panose="020B0A04020102020204" pitchFamily="34" charset="0"/>
              </a:rPr>
              <a:t> </a:t>
            </a:r>
            <a:r>
              <a:rPr lang="ru-RU" sz="2800" dirty="0" err="1">
                <a:latin typeface="Arial Black" panose="020B0A04020102020204" pitchFamily="34" charset="0"/>
              </a:rPr>
              <a:t>States</a:t>
            </a:r>
            <a:r>
              <a:rPr lang="ru-RU" sz="2800" dirty="0">
                <a:latin typeface="Arial Black" panose="020B0A04020102020204" pitchFamily="34" charset="0"/>
              </a:rPr>
              <a:t> </a:t>
            </a:r>
            <a:r>
              <a:rPr lang="ru-RU" sz="2800" dirty="0" err="1">
                <a:latin typeface="Arial Black" panose="020B0A04020102020204" pitchFamily="34" charset="0"/>
              </a:rPr>
              <a:t>Patent</a:t>
            </a:r>
            <a:r>
              <a:rPr lang="ru-RU" sz="2800" dirty="0">
                <a:latin typeface="Arial Black" panose="020B0A04020102020204" pitchFamily="34" charset="0"/>
              </a:rPr>
              <a:t> </a:t>
            </a:r>
            <a:r>
              <a:rPr lang="ru-RU" sz="2800" dirty="0" err="1">
                <a:latin typeface="Arial Black" panose="020B0A04020102020204" pitchFamily="34" charset="0"/>
              </a:rPr>
              <a:t>And</a:t>
            </a:r>
            <a:r>
              <a:rPr lang="ru-RU" sz="2800" dirty="0">
                <a:latin typeface="Arial Black" panose="020B0A04020102020204" pitchFamily="34" charset="0"/>
              </a:rPr>
              <a:t> </a:t>
            </a:r>
            <a:r>
              <a:rPr lang="ru-RU" sz="2800" dirty="0" err="1">
                <a:latin typeface="Arial Black" panose="020B0A04020102020204" pitchFamily="34" charset="0"/>
              </a:rPr>
              <a:t>Trademark</a:t>
            </a:r>
            <a:r>
              <a:rPr lang="ru-RU" sz="2800" dirty="0">
                <a:latin typeface="Arial Black" panose="020B0A04020102020204" pitchFamily="34" charset="0"/>
              </a:rPr>
              <a:t> </a:t>
            </a:r>
            <a:r>
              <a:rPr lang="ru-RU" sz="2800" dirty="0" err="1">
                <a:latin typeface="Arial Black" panose="020B0A04020102020204" pitchFamily="34" charset="0"/>
              </a:rPr>
              <a:t>Office</a:t>
            </a:r>
            <a:r>
              <a:rPr lang="ru-RU" sz="2800" dirty="0" smtClean="0">
                <a:latin typeface="Arial Black" panose="020B0A04020102020204" pitchFamily="34" charset="0"/>
              </a:rPr>
              <a:t>)</a:t>
            </a:r>
            <a:br>
              <a:rPr lang="ru-RU" sz="2800" dirty="0" smtClean="0">
                <a:latin typeface="Arial Black" panose="020B0A04020102020204" pitchFamily="34" charset="0"/>
              </a:rPr>
            </a:br>
            <a:r>
              <a:rPr lang="ru-RU" sz="2800" i="1" dirty="0">
                <a:latin typeface="Arial Black" panose="020B0A04020102020204" pitchFamily="34" charset="0"/>
              </a:rPr>
              <a:t>Демонстрацию первого в мире радиоуправляемого </a:t>
            </a:r>
            <a:r>
              <a:rPr lang="ru-RU" sz="2800" i="1" dirty="0" err="1">
                <a:latin typeface="Arial Black" panose="020B0A04020102020204" pitchFamily="34" charset="0"/>
              </a:rPr>
              <a:t>дрона</a:t>
            </a:r>
            <a:r>
              <a:rPr lang="ru-RU" sz="2800" i="1" dirty="0">
                <a:latin typeface="Arial Black" panose="020B0A04020102020204" pitchFamily="34" charset="0"/>
              </a:rPr>
              <a:t> он провел в 1898 году, в пруду Мэдисон-сквер-</a:t>
            </a:r>
            <a:r>
              <a:rPr lang="ru-RU" sz="2800" i="1" dirty="0" err="1">
                <a:latin typeface="Arial Black" panose="020B0A04020102020204" pitchFamily="34" charset="0"/>
              </a:rPr>
              <a:t>гарден</a:t>
            </a:r>
            <a:r>
              <a:rPr lang="ru-RU" sz="2800" i="1" dirty="0">
                <a:latin typeface="Arial Black" panose="020B0A04020102020204" pitchFamily="34" charset="0"/>
              </a:rPr>
              <a:t>. Большинство идей, предложенных Тесла, получили дальнейшее развитие и привели к появлению </a:t>
            </a:r>
            <a:r>
              <a:rPr lang="ru-RU" sz="2800" i="1" dirty="0" err="1">
                <a:latin typeface="Arial Black" panose="020B0A04020102020204" pitchFamily="34" charset="0"/>
              </a:rPr>
              <a:t>дронов</a:t>
            </a:r>
            <a:r>
              <a:rPr lang="ru-RU" sz="2800" i="1" dirty="0">
                <a:latin typeface="Arial Black" panose="020B0A04020102020204" pitchFamily="34" charset="0"/>
              </a:rPr>
              <a:t> в их современном обличии</a:t>
            </a:r>
            <a:r>
              <a:rPr lang="ru-RU" sz="2800" dirty="0">
                <a:latin typeface="Arial Black" panose="020B0A04020102020204" pitchFamily="34" charset="0"/>
              </a:rPr>
              <a:t>.</a:t>
            </a:r>
          </a:p>
        </p:txBody>
      </p:sp>
      <p:pic>
        <p:nvPicPr>
          <p:cNvPr id="4" name="Объект 3"/>
          <p:cNvPicPr>
            <a:picLocks noGrp="1" noChangeAspect="1"/>
          </p:cNvPicPr>
          <p:nvPr>
            <p:ph idx="1"/>
          </p:nvPr>
        </p:nvPicPr>
        <p:blipFill>
          <a:blip r:embed="rId2"/>
          <a:stretch>
            <a:fillRect/>
          </a:stretch>
        </p:blipFill>
        <p:spPr>
          <a:xfrm rot="16200000">
            <a:off x="235681" y="1533764"/>
            <a:ext cx="5933760" cy="3275094"/>
          </a:xfrm>
          <a:prstGeom prst="rect">
            <a:avLst/>
          </a:prstGeom>
        </p:spPr>
      </p:pic>
    </p:spTree>
    <p:extLst>
      <p:ext uri="{BB962C8B-B14F-4D97-AF65-F5344CB8AC3E}">
        <p14:creationId xmlns:p14="http://schemas.microsoft.com/office/powerpoint/2010/main" val="293662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196253" y="254977"/>
            <a:ext cx="6778869" cy="7687001"/>
          </a:xfrm>
        </p:spPr>
        <p:txBody>
          <a:bodyPr>
            <a:normAutofit/>
          </a:bodyPr>
          <a:lstStyle/>
          <a:p>
            <a:r>
              <a:rPr lang="ru-RU" sz="2800" dirty="0">
                <a:latin typeface="Arial Black" panose="020B0A04020102020204" pitchFamily="34" charset="0"/>
              </a:rPr>
              <a:t>Одним из первых таких </a:t>
            </a:r>
            <a:r>
              <a:rPr lang="ru-RU" sz="2800" dirty="0" err="1">
                <a:latin typeface="Arial Black" panose="020B0A04020102020204" pitchFamily="34" charset="0"/>
              </a:rPr>
              <a:t>дронов</a:t>
            </a:r>
            <a:r>
              <a:rPr lang="ru-RU" sz="2800" dirty="0">
                <a:latin typeface="Arial Black" panose="020B0A04020102020204" pitchFamily="34" charset="0"/>
              </a:rPr>
              <a:t> стал «Автоматический аэроплан </a:t>
            </a:r>
            <a:r>
              <a:rPr lang="ru-RU" sz="2800" dirty="0" err="1">
                <a:latin typeface="Arial Black" panose="020B0A04020102020204" pitchFamily="34" charset="0"/>
              </a:rPr>
              <a:t>Хьюитта-Сперри</a:t>
            </a:r>
            <a:r>
              <a:rPr lang="ru-RU" sz="2800" dirty="0">
                <a:latin typeface="Arial Black" panose="020B0A04020102020204" pitchFamily="34" charset="0"/>
              </a:rPr>
              <a:t>», созданный в 1917 году. Правда, он не имел радиоуправления, для полета по заданному курсу его создатели настраивали гироскопы (на борту их было два). О том, как все это работало, информации практически не сохранилось. Но зато есть фотография автоматического аэроплана.</a:t>
            </a:r>
          </a:p>
        </p:txBody>
      </p:sp>
      <p:pic>
        <p:nvPicPr>
          <p:cNvPr id="1026" name="Picture 2" descr="https://avatars.mds.yandex.net/i?id=3da57d5ab43f23cd6878668ce34e0e4a867450e7-4809781-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41" y="0"/>
            <a:ext cx="5168490" cy="534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3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4977" y="492370"/>
            <a:ext cx="11251223" cy="5726316"/>
          </a:xfrm>
        </p:spPr>
        <p:txBody>
          <a:bodyPr>
            <a:noAutofit/>
          </a:bodyPr>
          <a:lstStyle/>
          <a:p>
            <a:r>
              <a:rPr lang="ru-RU" sz="3200" dirty="0">
                <a:latin typeface="Arial Black" panose="020B0A04020102020204" pitchFamily="34" charset="0"/>
              </a:rPr>
              <a:t>Говоря о </a:t>
            </a:r>
            <a:r>
              <a:rPr lang="ru-RU" sz="3200" dirty="0" err="1">
                <a:latin typeface="Arial Black" panose="020B0A04020102020204" pitchFamily="34" charset="0"/>
              </a:rPr>
              <a:t>дронах</a:t>
            </a:r>
            <a:r>
              <a:rPr lang="ru-RU" sz="3200" dirty="0">
                <a:latin typeface="Arial Black" panose="020B0A04020102020204" pitchFamily="34" charset="0"/>
              </a:rPr>
              <a:t>, не стоит забывать о </a:t>
            </a:r>
            <a:r>
              <a:rPr lang="ru-RU" sz="3200" dirty="0" err="1">
                <a:latin typeface="Arial Black" panose="020B0A04020102020204" pitchFamily="34" charset="0"/>
              </a:rPr>
              <a:t>квадрокоптерах</a:t>
            </a:r>
            <a:r>
              <a:rPr lang="ru-RU" sz="3200" dirty="0">
                <a:latin typeface="Arial Black" panose="020B0A04020102020204" pitchFamily="34" charset="0"/>
              </a:rPr>
              <a:t>, которые тоже далеко не новинка. Первые прототипы (правда, пилотируемые) были разработаны еще в 20-х годах прошлого века. Над созданием устройств такого типа работали сразу два человека. Первый — это конструктор Георгий </a:t>
            </a:r>
            <a:r>
              <a:rPr lang="ru-RU" sz="3200" dirty="0" err="1">
                <a:latin typeface="Arial Black" panose="020B0A04020102020204" pitchFamily="34" charset="0"/>
              </a:rPr>
              <a:t>Ботезат</a:t>
            </a:r>
            <a:r>
              <a:rPr lang="ru-RU" sz="3200" dirty="0">
                <a:latin typeface="Arial Black" panose="020B0A04020102020204" pitchFamily="34" charset="0"/>
              </a:rPr>
              <a:t>, живший в США и французский инженер </a:t>
            </a:r>
            <a:r>
              <a:rPr lang="ru-RU" sz="3200" dirty="0" err="1">
                <a:latin typeface="Arial Black" panose="020B0A04020102020204" pitchFamily="34" charset="0"/>
              </a:rPr>
              <a:t>Этьен</a:t>
            </a:r>
            <a:r>
              <a:rPr lang="ru-RU" sz="3200" dirty="0">
                <a:latin typeface="Arial Black" panose="020B0A04020102020204" pitchFamily="34" charset="0"/>
              </a:rPr>
              <a:t> </a:t>
            </a:r>
            <a:r>
              <a:rPr lang="ru-RU" sz="3200" dirty="0" err="1">
                <a:latin typeface="Arial Black" panose="020B0A04020102020204" pitchFamily="34" charset="0"/>
              </a:rPr>
              <a:t>Эмишен</a:t>
            </a:r>
            <a:r>
              <a:rPr lang="ru-RU" sz="3200" dirty="0">
                <a:latin typeface="Arial Black" panose="020B0A04020102020204" pitchFamily="34" charset="0"/>
              </a:rPr>
              <a:t>. Идея создания аппарата с четырьмя противопоставленными пропеллерами витала в воздухе, так что в том, что над ней независимо работало сразу два человека, нет ничего удивительного.</a:t>
            </a:r>
          </a:p>
        </p:txBody>
      </p:sp>
    </p:spTree>
    <p:extLst>
      <p:ext uri="{BB962C8B-B14F-4D97-AF65-F5344CB8AC3E}">
        <p14:creationId xmlns:p14="http://schemas.microsoft.com/office/powerpoint/2010/main" val="174416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https://assets.verticalmag.com/images/online_features/WeirdnWacky/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007" y="413239"/>
            <a:ext cx="8791301" cy="569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9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28601" y="131886"/>
            <a:ext cx="11869614" cy="6086800"/>
          </a:xfrm>
        </p:spPr>
        <p:txBody>
          <a:bodyPr>
            <a:normAutofit lnSpcReduction="10000"/>
          </a:bodyPr>
          <a:lstStyle/>
          <a:p>
            <a:pPr marL="0" indent="0">
              <a:buNone/>
            </a:pPr>
            <a:r>
              <a:rPr lang="ru-RU" sz="2800" dirty="0" smtClean="0">
                <a:latin typeface="Arial Black" panose="020B0A04020102020204" pitchFamily="34" charset="0"/>
              </a:rPr>
              <a:t>   </a:t>
            </a:r>
            <a:r>
              <a:rPr lang="ru-RU" sz="2800" dirty="0" err="1" smtClean="0">
                <a:latin typeface="Arial Black" panose="020B0A04020102020204" pitchFamily="34" charset="0"/>
              </a:rPr>
              <a:t>Коптеры</a:t>
            </a:r>
            <a:r>
              <a:rPr lang="ru-RU" sz="2800" dirty="0" smtClean="0">
                <a:latin typeface="Arial Black" panose="020B0A04020102020204" pitchFamily="34" charset="0"/>
              </a:rPr>
              <a:t> </a:t>
            </a:r>
            <a:r>
              <a:rPr lang="ru-RU" sz="2800" dirty="0">
                <a:latin typeface="Arial Black" panose="020B0A04020102020204" pitchFamily="34" charset="0"/>
              </a:rPr>
              <a:t>того времени смогли поучаствовать лишь в тестовых полетах без дальнейшей практической реализации. Как оказалось, системы имеют три главных недостатка:</a:t>
            </a:r>
          </a:p>
          <a:p>
            <a:pPr marL="0" indent="0">
              <a:buNone/>
            </a:pPr>
            <a:r>
              <a:rPr lang="ru-RU" sz="2800" dirty="0">
                <a:latin typeface="Arial Black" panose="020B0A04020102020204" pitchFamily="34" charset="0"/>
              </a:rPr>
              <a:t>очень сложная трансмиссия, которая должна передавать крутящий момент с двигателя сразу на все роторы. Она работала, но часто ломалась.</a:t>
            </a:r>
          </a:p>
          <a:p>
            <a:pPr marL="0" indent="0">
              <a:buNone/>
            </a:pPr>
            <a:r>
              <a:rPr lang="ru-RU" sz="2800" dirty="0" smtClean="0">
                <a:latin typeface="Arial Black" panose="020B0A04020102020204" pitchFamily="34" charset="0"/>
              </a:rPr>
              <a:t>   </a:t>
            </a:r>
            <a:r>
              <a:rPr lang="ru-RU" sz="2800" i="1" dirty="0" smtClean="0">
                <a:latin typeface="Arial Black" panose="020B0A04020102020204" pitchFamily="34" charset="0"/>
              </a:rPr>
              <a:t>Аппараты </a:t>
            </a:r>
            <a:r>
              <a:rPr lang="ru-RU" sz="2800" i="1" dirty="0">
                <a:latin typeface="Arial Black" panose="020B0A04020102020204" pitchFamily="34" charset="0"/>
              </a:rPr>
              <a:t>никак не были стабилизированы в воздухе, поэтому малейшее дуновение ветерка могло вывести летательный аппарат из строя.</a:t>
            </a:r>
          </a:p>
          <a:p>
            <a:pPr marL="0" indent="0">
              <a:buNone/>
            </a:pPr>
            <a:r>
              <a:rPr lang="ru-RU" sz="2800" dirty="0" smtClean="0">
                <a:latin typeface="Arial Black" panose="020B0A04020102020204" pitchFamily="34" charset="0"/>
              </a:rPr>
              <a:t>   Слишком </a:t>
            </a:r>
            <a:r>
              <a:rPr lang="ru-RU" sz="2800" dirty="0">
                <a:latin typeface="Arial Black" panose="020B0A04020102020204" pitchFamily="34" charset="0"/>
              </a:rPr>
              <a:t>большое число пропеллеров (</a:t>
            </a:r>
            <a:r>
              <a:rPr lang="ru-RU" sz="2800" dirty="0" err="1">
                <a:latin typeface="Arial Black" panose="020B0A04020102020204" pitchFamily="34" charset="0"/>
              </a:rPr>
              <a:t>Эмишен</a:t>
            </a:r>
            <a:r>
              <a:rPr lang="ru-RU" sz="2800" dirty="0">
                <a:latin typeface="Arial Black" panose="020B0A04020102020204" pitchFamily="34" charset="0"/>
              </a:rPr>
              <a:t> предложил восемь), плюс недостаточная маневренность. Так, </a:t>
            </a:r>
            <a:r>
              <a:rPr lang="ru-RU" sz="2800" dirty="0" err="1">
                <a:latin typeface="Arial Black" panose="020B0A04020102020204" pitchFamily="34" charset="0"/>
              </a:rPr>
              <a:t>коптер</a:t>
            </a:r>
            <a:r>
              <a:rPr lang="ru-RU" sz="2800" dirty="0">
                <a:latin typeface="Arial Black" panose="020B0A04020102020204" pitchFamily="34" charset="0"/>
              </a:rPr>
              <a:t> Георгия </a:t>
            </a:r>
            <a:r>
              <a:rPr lang="ru-RU" sz="2800" dirty="0" err="1">
                <a:latin typeface="Arial Black" panose="020B0A04020102020204" pitchFamily="34" charset="0"/>
              </a:rPr>
              <a:t>Ботезата</a:t>
            </a:r>
            <a:r>
              <a:rPr lang="ru-RU" sz="2800" dirty="0">
                <a:latin typeface="Arial Black" panose="020B0A04020102020204" pitchFamily="34" charset="0"/>
              </a:rPr>
              <a:t> мог более-менее нормально передвигаться только при наличии ветра определенного направления и силы.</a:t>
            </a:r>
          </a:p>
          <a:p>
            <a:endParaRPr lang="ru-RU" dirty="0"/>
          </a:p>
        </p:txBody>
      </p:sp>
    </p:spTree>
    <p:extLst>
      <p:ext uri="{BB962C8B-B14F-4D97-AF65-F5344CB8AC3E}">
        <p14:creationId xmlns:p14="http://schemas.microsoft.com/office/powerpoint/2010/main" val="3864522540"/>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40</TotalTime>
  <Words>662</Words>
  <Application>Microsoft Office PowerPoint</Application>
  <PresentationFormat>Широкоэкранный</PresentationFormat>
  <Paragraphs>16</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Arial Black</vt:lpstr>
      <vt:lpstr>Century Gothic</vt:lpstr>
      <vt:lpstr>След самолета</vt:lpstr>
      <vt:lpstr>Как все начиналось: история летающих дронов </vt:lpstr>
      <vt:lpstr>Презентация PowerPoint</vt:lpstr>
      <vt:lpstr>Презентация PowerPoint</vt:lpstr>
      <vt:lpstr>Презентация PowerPoint</vt:lpstr>
      <vt:lpstr>Вот так, по мнению Тесла, мог выглядеть боевой беспилотный корабль (источник: United States Patent And Trademark Office) Демонстрацию первого в мире радиоуправляемого дрона он провел в 1898 году, в пруду Мэдисон-сквер-гарден. Большинство идей, предложенных Тесла, получили дальнейшее развитие и привели к появлению дронов в их современном обличии.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все начиналось: история летающих дронов</dc:title>
  <dc:creator>ЗС</dc:creator>
  <cp:lastModifiedBy>ЗС</cp:lastModifiedBy>
  <cp:revision>6</cp:revision>
  <dcterms:created xsi:type="dcterms:W3CDTF">2024-11-13T18:01:24Z</dcterms:created>
  <dcterms:modified xsi:type="dcterms:W3CDTF">2025-03-12T16:04:24Z</dcterms:modified>
</cp:coreProperties>
</file>