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321" r:id="rId4"/>
    <p:sldId id="319" r:id="rId5"/>
    <p:sldId id="318" r:id="rId6"/>
    <p:sldId id="320" r:id="rId7"/>
    <p:sldId id="257" r:id="rId8"/>
    <p:sldId id="307" r:id="rId9"/>
    <p:sldId id="308" r:id="rId10"/>
    <p:sldId id="259" r:id="rId11"/>
    <p:sldId id="260" r:id="rId12"/>
    <p:sldId id="261" r:id="rId13"/>
    <p:sldId id="262" r:id="rId14"/>
    <p:sldId id="263" r:id="rId15"/>
    <p:sldId id="266" r:id="rId16"/>
    <p:sldId id="267" r:id="rId17"/>
    <p:sldId id="268" r:id="rId18"/>
    <p:sldId id="309" r:id="rId19"/>
    <p:sldId id="310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7" r:id="rId28"/>
    <p:sldId id="276" r:id="rId29"/>
    <p:sldId id="278" r:id="rId30"/>
    <p:sldId id="280" r:id="rId31"/>
    <p:sldId id="279" r:id="rId32"/>
    <p:sldId id="281" r:id="rId33"/>
    <p:sldId id="285" r:id="rId34"/>
    <p:sldId id="286" r:id="rId35"/>
    <p:sldId id="282" r:id="rId36"/>
    <p:sldId id="287" r:id="rId37"/>
    <p:sldId id="288" r:id="rId38"/>
    <p:sldId id="289" r:id="rId39"/>
    <p:sldId id="290" r:id="rId40"/>
    <p:sldId id="283" r:id="rId41"/>
    <p:sldId id="291" r:id="rId42"/>
    <p:sldId id="292" r:id="rId43"/>
    <p:sldId id="293" r:id="rId44"/>
    <p:sldId id="284" r:id="rId45"/>
    <p:sldId id="294" r:id="rId46"/>
    <p:sldId id="296" r:id="rId47"/>
    <p:sldId id="297" r:id="rId48"/>
    <p:sldId id="295" r:id="rId49"/>
    <p:sldId id="298" r:id="rId50"/>
    <p:sldId id="299" r:id="rId51"/>
    <p:sldId id="300" r:id="rId52"/>
    <p:sldId id="302" r:id="rId53"/>
    <p:sldId id="303" r:id="rId54"/>
    <p:sldId id="304" r:id="rId55"/>
    <p:sldId id="301" r:id="rId56"/>
    <p:sldId id="305" r:id="rId57"/>
    <p:sldId id="306" r:id="rId58"/>
    <p:sldId id="311" r:id="rId59"/>
    <p:sldId id="313" r:id="rId60"/>
    <p:sldId id="314" r:id="rId61"/>
    <p:sldId id="322" r:id="rId62"/>
    <p:sldId id="315" r:id="rId63"/>
    <p:sldId id="316" r:id="rId64"/>
    <p:sldId id="317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172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5110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8441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648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059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342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2147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442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4492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2430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135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ycompasbot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club222231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632848" cy="12961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tx1"/>
                </a:solidFill>
                <a:cs typeface="Aharoni" pitchFamily="2" charset="-79"/>
              </a:rPr>
            </a:br>
            <a:r>
              <a:rPr lang="ru-RU" dirty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>
                <a:solidFill>
                  <a:schemeClr val="tx1"/>
                </a:solidFill>
                <a:cs typeface="Aharoni" pitchFamily="2" charset="-79"/>
              </a:rPr>
              <a:t>ПСИХОЛОГИЧЕСКАЯ ПОМОЩЬ.</a:t>
            </a:r>
            <a:br>
              <a:rPr lang="ru-RU" b="1" dirty="0">
                <a:solidFill>
                  <a:schemeClr val="tx1"/>
                </a:solidFill>
                <a:cs typeface="Aharoni" pitchFamily="2" charset="-79"/>
              </a:rPr>
            </a:br>
            <a:r>
              <a:rPr lang="ru-RU" b="1" dirty="0">
                <a:solidFill>
                  <a:schemeClr val="tx1"/>
                </a:solidFill>
                <a:cs typeface="Aharoni" pitchFamily="2" charset="-79"/>
              </a:rPr>
              <a:t>РЕСУРСЫ. </a:t>
            </a:r>
            <a:br>
              <a:rPr lang="ru-RU" dirty="0">
                <a:solidFill>
                  <a:schemeClr val="tx1"/>
                </a:solidFill>
                <a:cs typeface="Aharoni" pitchFamily="2" charset="-79"/>
              </a:rPr>
            </a:br>
            <a:endParaRPr lang="ru-RU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3645024"/>
            <a:ext cx="5976664" cy="18722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  <a:cs typeface="Aharoni" pitchFamily="2" charset="-79"/>
              </a:rPr>
              <a:t>Курсы повышения квалификации по дополнительной программе: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cs typeface="Aharoni" pitchFamily="2" charset="-79"/>
              </a:rPr>
              <a:t>«Профессиональное выгорание педагогов»</a:t>
            </a:r>
          </a:p>
          <a:p>
            <a:pPr algn="ctr"/>
            <a:r>
              <a:rPr lang="ru-RU" dirty="0">
                <a:solidFill>
                  <a:schemeClr val="tx1"/>
                </a:solidFill>
                <a:cs typeface="Aharoni" pitchFamily="2" charset="-79"/>
              </a:rPr>
              <a:t>ЛИРО</a:t>
            </a:r>
          </a:p>
          <a:p>
            <a:pPr algn="ctr"/>
            <a:r>
              <a:rPr lang="ru-RU" dirty="0">
                <a:solidFill>
                  <a:schemeClr val="tx1"/>
                </a:solidFill>
                <a:cs typeface="Aharoni" pitchFamily="2" charset="-79"/>
              </a:rPr>
              <a:t> 2025</a:t>
            </a:r>
          </a:p>
          <a:p>
            <a:pPr algn="ctr"/>
            <a:endParaRPr lang="ru-RU" dirty="0">
              <a:solidFill>
                <a:schemeClr val="tx1"/>
              </a:solidFill>
              <a:cs typeface="Aharoni" pitchFamily="2" charset="-79"/>
            </a:endParaRPr>
          </a:p>
          <a:p>
            <a:pPr algn="ctr"/>
            <a:endParaRPr lang="ru-RU" dirty="0">
              <a:solidFill>
                <a:schemeClr val="tx1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48345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/>
              <a:t>Методика исследования синдрома эмоционального выгорания В. </a:t>
            </a:r>
            <a:r>
              <a:rPr lang="ru-RU" sz="3200" b="1" dirty="0" err="1"/>
              <a:t>В.Бойко</a:t>
            </a:r>
            <a:r>
              <a:rPr lang="ru-RU" sz="3200" b="1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84" y="2276872"/>
            <a:ext cx="8075240" cy="208823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u="sng" dirty="0"/>
              <a:t>Цель:</a:t>
            </a:r>
            <a:r>
              <a:rPr lang="ru-RU" b="1" dirty="0"/>
              <a:t>   диагностировать механизм психологической защиты в форме полного или частичного исключения эмоций в ответ на избранные психотравмирующие воздействия.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869160"/>
            <a:ext cx="7128792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Методика позволяет увидеть </a:t>
            </a:r>
            <a:r>
              <a:rPr lang="ru-RU" sz="2000" b="1" dirty="0"/>
              <a:t>ведущие симптомы «выгорания». </a:t>
            </a:r>
          </a:p>
        </p:txBody>
      </p:sp>
    </p:spTree>
    <p:extLst>
      <p:ext uri="{BB962C8B-B14F-4D97-AF65-F5344CB8AC3E}">
        <p14:creationId xmlns:p14="http://schemas.microsoft.com/office/powerpoint/2010/main" val="336984556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200800" cy="16561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2700" dirty="0"/>
            </a:br>
            <a:r>
              <a:rPr lang="ru-RU" sz="2700" b="1" dirty="0"/>
              <a:t>Необходимо отметить, к какой фазе </a:t>
            </a:r>
            <a:br>
              <a:rPr lang="ru-RU" sz="2700" b="1" dirty="0"/>
            </a:br>
            <a:r>
              <a:rPr lang="ru-RU" sz="2700" b="1" dirty="0"/>
              <a:t>формирования стресса относятся</a:t>
            </a:r>
            <a:br>
              <a:rPr lang="ru-RU" sz="2700" b="1" dirty="0"/>
            </a:br>
            <a:r>
              <a:rPr lang="ru-RU" sz="2700" b="1" dirty="0"/>
              <a:t>доминирующие симптомы, и в </a:t>
            </a:r>
            <a:br>
              <a:rPr lang="ru-RU" sz="2700" b="1" dirty="0"/>
            </a:br>
            <a:r>
              <a:rPr lang="ru-RU" sz="2700" b="1" dirty="0"/>
              <a:t>какой фазе их наибольшее число.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1055" y="2204120"/>
            <a:ext cx="3024336" cy="4320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Фаза «НАПРЯЖЕНИЕ»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1. Переживание психотравмирующих обстоятельств</a:t>
            </a:r>
          </a:p>
          <a:p>
            <a:pPr algn="ctr"/>
            <a:r>
              <a:rPr lang="ru-RU" dirty="0"/>
              <a:t>2. Неудовлетворенность собой</a:t>
            </a:r>
          </a:p>
          <a:p>
            <a:pPr algn="ctr"/>
            <a:r>
              <a:rPr lang="ru-RU" dirty="0"/>
              <a:t>3. «Загнанность в клетку»</a:t>
            </a:r>
          </a:p>
          <a:p>
            <a:pPr algn="ctr"/>
            <a:r>
              <a:rPr lang="ru-RU" dirty="0"/>
              <a:t>4. Тревога и депрессия</a:t>
            </a: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3952" y="1916832"/>
            <a:ext cx="3024336" cy="4320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Фаза «РЕЗИСТЕНЦИЯ»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1. Неадекватное избирательное эмоциональное реагирование</a:t>
            </a:r>
          </a:p>
          <a:p>
            <a:pPr algn="ctr"/>
            <a:r>
              <a:rPr lang="ru-RU" dirty="0"/>
              <a:t>2. Эмоционально-нравственная дезориентация</a:t>
            </a:r>
          </a:p>
          <a:p>
            <a:pPr algn="ctr"/>
            <a:r>
              <a:rPr lang="ru-RU" dirty="0"/>
              <a:t>3. Расширение сферы экономии эмоций</a:t>
            </a:r>
          </a:p>
          <a:p>
            <a:pPr algn="ctr"/>
            <a:r>
              <a:rPr lang="ru-RU" dirty="0"/>
              <a:t>4. Редукция профессиональных обязанностей</a:t>
            </a: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8288" y="2204120"/>
            <a:ext cx="3024336" cy="4320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Фаза «ИСТОЩЕНИЕ»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1. Эмоциональный дефицит</a:t>
            </a:r>
          </a:p>
          <a:p>
            <a:pPr algn="ctr"/>
            <a:r>
              <a:rPr lang="ru-RU" dirty="0"/>
              <a:t>2. Эмоциональная отстраненность</a:t>
            </a:r>
          </a:p>
          <a:p>
            <a:pPr algn="ctr"/>
            <a:r>
              <a:rPr lang="ru-RU" dirty="0"/>
              <a:t>3. Личностная отстраненность (деперсонализация)</a:t>
            </a:r>
          </a:p>
          <a:p>
            <a:pPr algn="ctr"/>
            <a:r>
              <a:rPr lang="ru-RU" dirty="0"/>
              <a:t>4.Психосоматические и психовегетативные нарушения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7103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88" y="260648"/>
            <a:ext cx="82296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Освещаются следующие вопросы: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1726" y="1556792"/>
            <a:ext cx="8301162" cy="5040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· </a:t>
            </a:r>
            <a:r>
              <a:rPr lang="ru-RU" sz="2000" b="1" dirty="0"/>
              <a:t>какие симптомы доминируют;</a:t>
            </a:r>
          </a:p>
          <a:p>
            <a:r>
              <a:rPr lang="ru-RU" sz="2000" dirty="0"/>
              <a:t>· какими сложившимися и доминирующими симптомами сопровождается «истощение»;</a:t>
            </a:r>
          </a:p>
          <a:p>
            <a:r>
              <a:rPr lang="ru-RU" sz="2000" dirty="0"/>
              <a:t>· </a:t>
            </a:r>
            <a:r>
              <a:rPr lang="ru-RU" sz="2000" b="1" dirty="0"/>
              <a:t>объяснимо ли «истощение» (если оно выявлено) факторами</a:t>
            </a:r>
          </a:p>
          <a:p>
            <a:r>
              <a:rPr lang="ru-RU" sz="2000" b="1" dirty="0"/>
              <a:t>профессиональной деятельности, вошедшими в симптоматику «выгорания»,  </a:t>
            </a:r>
            <a:r>
              <a:rPr lang="ru-RU" sz="2000" dirty="0"/>
              <a:t>или субъективными факторами;</a:t>
            </a:r>
          </a:p>
          <a:p>
            <a:r>
              <a:rPr lang="ru-RU" sz="2000" dirty="0"/>
              <a:t>· </a:t>
            </a:r>
            <a:r>
              <a:rPr lang="ru-RU" sz="2000" b="1" dirty="0"/>
              <a:t>какой симптом (какие симптомы) более всего отягощают эмоциональное состояние личности;</a:t>
            </a:r>
          </a:p>
          <a:p>
            <a:r>
              <a:rPr lang="ru-RU" sz="2000" dirty="0"/>
              <a:t>· в каких направлениях надо влиять на производственную обстановку, чтобы снизить нервное напряжение;</a:t>
            </a:r>
          </a:p>
          <a:p>
            <a:r>
              <a:rPr lang="ru-RU" sz="2000" dirty="0"/>
              <a:t>· </a:t>
            </a:r>
            <a:r>
              <a:rPr lang="ru-RU" sz="2000" b="1" dirty="0"/>
              <a:t>какие признаки и аспекты поведения самой личности подлежат</a:t>
            </a:r>
          </a:p>
          <a:p>
            <a:r>
              <a:rPr lang="ru-RU" sz="2000" b="1" dirty="0"/>
              <a:t>коррекции, чтобы эмоциональное «выгорание» не наносило ущерба ей, профессиональной деятельности и партнерам.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259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20608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/>
              <a:t>Анализ речевых маркеров у педагогов по определению признаков усталости и эмоционального выгорания.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89434" y="2492896"/>
            <a:ext cx="8075240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/>
              <a:t>Задание:</a:t>
            </a:r>
            <a:r>
              <a:rPr lang="ru-RU" dirty="0"/>
              <a:t>  продолжить фразы  от лиц двух педагогов.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4005064"/>
            <a:ext cx="6984775" cy="24482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Фразы:</a:t>
            </a:r>
          </a:p>
          <a:p>
            <a:pPr algn="ctr"/>
            <a:r>
              <a:rPr lang="ru-RU" sz="2800" dirty="0"/>
              <a:t>Я устал(а)…</a:t>
            </a:r>
          </a:p>
          <a:p>
            <a:pPr algn="ctr"/>
            <a:r>
              <a:rPr lang="ru-RU" sz="2800" dirty="0"/>
              <a:t>Я сегодня много работала и устала, но…</a:t>
            </a:r>
          </a:p>
          <a:p>
            <a:pPr algn="ctr"/>
            <a:r>
              <a:rPr lang="ru-RU" sz="2800" dirty="0"/>
              <a:t>Так много работы!...</a:t>
            </a:r>
          </a:p>
          <a:p>
            <a:pPr algn="ctr"/>
            <a:r>
              <a:rPr lang="ru-RU" sz="2800" dirty="0"/>
              <a:t>Друзья предлагают встретиться…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4923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5184576" cy="7060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Колесо баланса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i.pinimg.com/originals/c0/f9/bc/c0f9bc8b7648395b56580dd056bff249.png">
            <a:extLst>
              <a:ext uri="{FF2B5EF4-FFF2-40B4-BE49-F238E27FC236}">
                <a16:creationId xmlns:a16="http://schemas.microsoft.com/office/drawing/2014/main" id="{9AFE1A39-F44A-4929-91F0-BB8FEE1C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976664" cy="46949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06D86-7442-4020-BAB3-BAE4E25682E8}"/>
              </a:ext>
            </a:extLst>
          </p:cNvPr>
          <p:cNvSpPr txBox="1"/>
          <p:nvPr/>
        </p:nvSpPr>
        <p:spPr>
          <a:xfrm>
            <a:off x="2555776" y="5805264"/>
            <a:ext cx="627851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баланс между работой, отдыхом и личной жизнью.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Определить приоритетные сферы для изменений.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Составить план для восстановления гармонии</a:t>
            </a:r>
          </a:p>
        </p:txBody>
      </p:sp>
    </p:spTree>
    <p:extLst>
      <p:ext uri="{BB962C8B-B14F-4D97-AF65-F5344CB8AC3E}">
        <p14:creationId xmlns:p14="http://schemas.microsoft.com/office/powerpoint/2010/main" val="387782347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5416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ПРОФИЛАКТИКА ЭМОЦИОНАЛЬНОГО ВЫГОРАНИЯ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необходимо проводить в следующих  направлениях: </a:t>
            </a:r>
          </a:p>
          <a:p>
            <a:pPr lvl="0" algn="ctr"/>
            <a:r>
              <a:rPr lang="ru-RU" dirty="0"/>
              <a:t>оптимизация организационных условий труда педагога; </a:t>
            </a:r>
          </a:p>
          <a:p>
            <a:pPr lvl="0" algn="ctr"/>
            <a:r>
              <a:rPr lang="ru-RU" dirty="0"/>
              <a:t>улучшение психологического климата;</a:t>
            </a:r>
          </a:p>
          <a:p>
            <a:pPr lvl="0" algn="ctr"/>
            <a:r>
              <a:rPr lang="ru-RU" dirty="0"/>
              <a:t>актуализация личностных ресурсов педагога. </a:t>
            </a:r>
          </a:p>
          <a:p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784792" y="3028949"/>
            <a:ext cx="390525" cy="619125"/>
          </a:xfrm>
          <a:custGeom>
            <a:avLst/>
            <a:gdLst>
              <a:gd name="connsiteX0" fmla="*/ 0 w 390525"/>
              <a:gd name="connsiteY0" fmla="*/ 371475 h 619125"/>
              <a:gd name="connsiteX1" fmla="*/ 47625 w 390525"/>
              <a:gd name="connsiteY1" fmla="*/ 342900 h 619125"/>
              <a:gd name="connsiteX2" fmla="*/ 66675 w 390525"/>
              <a:gd name="connsiteY2" fmla="*/ 314325 h 619125"/>
              <a:gd name="connsiteX3" fmla="*/ 95250 w 390525"/>
              <a:gd name="connsiteY3" fmla="*/ 285750 h 619125"/>
              <a:gd name="connsiteX4" fmla="*/ 123825 w 390525"/>
              <a:gd name="connsiteY4" fmla="*/ 266700 h 619125"/>
              <a:gd name="connsiteX5" fmla="*/ 180975 w 390525"/>
              <a:gd name="connsiteY5" fmla="*/ 209550 h 619125"/>
              <a:gd name="connsiteX6" fmla="*/ 219075 w 390525"/>
              <a:gd name="connsiteY6" fmla="*/ 180975 h 619125"/>
              <a:gd name="connsiteX7" fmla="*/ 266700 w 390525"/>
              <a:gd name="connsiteY7" fmla="*/ 142875 h 619125"/>
              <a:gd name="connsiteX8" fmla="*/ 276225 w 390525"/>
              <a:gd name="connsiteY8" fmla="*/ 114300 h 619125"/>
              <a:gd name="connsiteX9" fmla="*/ 304800 w 390525"/>
              <a:gd name="connsiteY9" fmla="*/ 95250 h 619125"/>
              <a:gd name="connsiteX10" fmla="*/ 333375 w 390525"/>
              <a:gd name="connsiteY10" fmla="*/ 66675 h 619125"/>
              <a:gd name="connsiteX11" fmla="*/ 390525 w 390525"/>
              <a:gd name="connsiteY11" fmla="*/ 0 h 619125"/>
              <a:gd name="connsiteX12" fmla="*/ 361950 w 390525"/>
              <a:gd name="connsiteY12" fmla="*/ 114300 h 619125"/>
              <a:gd name="connsiteX13" fmla="*/ 352425 w 390525"/>
              <a:gd name="connsiteY13" fmla="*/ 142875 h 619125"/>
              <a:gd name="connsiteX14" fmla="*/ 342900 w 390525"/>
              <a:gd name="connsiteY14" fmla="*/ 171450 h 619125"/>
              <a:gd name="connsiteX15" fmla="*/ 323850 w 390525"/>
              <a:gd name="connsiteY15" fmla="*/ 200025 h 619125"/>
              <a:gd name="connsiteX16" fmla="*/ 304800 w 390525"/>
              <a:gd name="connsiteY16" fmla="*/ 257175 h 619125"/>
              <a:gd name="connsiteX17" fmla="*/ 285750 w 390525"/>
              <a:gd name="connsiteY17" fmla="*/ 323850 h 619125"/>
              <a:gd name="connsiteX18" fmla="*/ 266700 w 390525"/>
              <a:gd name="connsiteY18" fmla="*/ 390525 h 619125"/>
              <a:gd name="connsiteX19" fmla="*/ 257175 w 390525"/>
              <a:gd name="connsiteY19" fmla="*/ 457200 h 619125"/>
              <a:gd name="connsiteX20" fmla="*/ 238125 w 390525"/>
              <a:gd name="connsiteY20" fmla="*/ 514350 h 619125"/>
              <a:gd name="connsiteX21" fmla="*/ 228600 w 390525"/>
              <a:gd name="connsiteY21" fmla="*/ 542925 h 619125"/>
              <a:gd name="connsiteX22" fmla="*/ 219075 w 390525"/>
              <a:gd name="connsiteY2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525" h="619125">
                <a:moveTo>
                  <a:pt x="0" y="371475"/>
                </a:moveTo>
                <a:cubicBezTo>
                  <a:pt x="15875" y="361950"/>
                  <a:pt x="33569" y="354948"/>
                  <a:pt x="47625" y="342900"/>
                </a:cubicBezTo>
                <a:cubicBezTo>
                  <a:pt x="56317" y="335450"/>
                  <a:pt x="59346" y="323119"/>
                  <a:pt x="66675" y="314325"/>
                </a:cubicBezTo>
                <a:cubicBezTo>
                  <a:pt x="75299" y="303977"/>
                  <a:pt x="84902" y="294374"/>
                  <a:pt x="95250" y="285750"/>
                </a:cubicBezTo>
                <a:cubicBezTo>
                  <a:pt x="104044" y="278421"/>
                  <a:pt x="115269" y="274305"/>
                  <a:pt x="123825" y="266700"/>
                </a:cubicBezTo>
                <a:cubicBezTo>
                  <a:pt x="143961" y="248802"/>
                  <a:pt x="159422" y="225714"/>
                  <a:pt x="180975" y="209550"/>
                </a:cubicBezTo>
                <a:cubicBezTo>
                  <a:pt x="193675" y="200025"/>
                  <a:pt x="207850" y="192200"/>
                  <a:pt x="219075" y="180975"/>
                </a:cubicBezTo>
                <a:cubicBezTo>
                  <a:pt x="262159" y="137891"/>
                  <a:pt x="211070" y="161418"/>
                  <a:pt x="266700" y="142875"/>
                </a:cubicBezTo>
                <a:cubicBezTo>
                  <a:pt x="269875" y="133350"/>
                  <a:pt x="269953" y="122140"/>
                  <a:pt x="276225" y="114300"/>
                </a:cubicBezTo>
                <a:cubicBezTo>
                  <a:pt x="283376" y="105361"/>
                  <a:pt x="296006" y="102579"/>
                  <a:pt x="304800" y="95250"/>
                </a:cubicBezTo>
                <a:cubicBezTo>
                  <a:pt x="315148" y="86626"/>
                  <a:pt x="324609" y="76902"/>
                  <a:pt x="333375" y="66675"/>
                </a:cubicBezTo>
                <a:cubicBezTo>
                  <a:pt x="406689" y="-18859"/>
                  <a:pt x="319620" y="70905"/>
                  <a:pt x="390525" y="0"/>
                </a:cubicBezTo>
                <a:cubicBezTo>
                  <a:pt x="377699" y="76957"/>
                  <a:pt x="387107" y="38828"/>
                  <a:pt x="361950" y="114300"/>
                </a:cubicBezTo>
                <a:lnTo>
                  <a:pt x="352425" y="142875"/>
                </a:lnTo>
                <a:cubicBezTo>
                  <a:pt x="349250" y="152400"/>
                  <a:pt x="348469" y="163096"/>
                  <a:pt x="342900" y="171450"/>
                </a:cubicBezTo>
                <a:cubicBezTo>
                  <a:pt x="336550" y="180975"/>
                  <a:pt x="328499" y="189564"/>
                  <a:pt x="323850" y="200025"/>
                </a:cubicBezTo>
                <a:cubicBezTo>
                  <a:pt x="315695" y="218375"/>
                  <a:pt x="311150" y="238125"/>
                  <a:pt x="304800" y="257175"/>
                </a:cubicBezTo>
                <a:cubicBezTo>
                  <a:pt x="281962" y="325688"/>
                  <a:pt x="309670" y="240129"/>
                  <a:pt x="285750" y="323850"/>
                </a:cubicBezTo>
                <a:cubicBezTo>
                  <a:pt x="275549" y="359554"/>
                  <a:pt x="274144" y="349582"/>
                  <a:pt x="266700" y="390525"/>
                </a:cubicBezTo>
                <a:cubicBezTo>
                  <a:pt x="262684" y="412614"/>
                  <a:pt x="262223" y="435324"/>
                  <a:pt x="257175" y="457200"/>
                </a:cubicBezTo>
                <a:cubicBezTo>
                  <a:pt x="252660" y="476766"/>
                  <a:pt x="244475" y="495300"/>
                  <a:pt x="238125" y="514350"/>
                </a:cubicBezTo>
                <a:cubicBezTo>
                  <a:pt x="234950" y="523875"/>
                  <a:pt x="230251" y="533021"/>
                  <a:pt x="228600" y="542925"/>
                </a:cubicBezTo>
                <a:cubicBezTo>
                  <a:pt x="218031" y="606339"/>
                  <a:pt x="219075" y="580762"/>
                  <a:pt x="219075" y="61912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876256" y="3380771"/>
            <a:ext cx="487816" cy="534606"/>
          </a:xfrm>
          <a:custGeom>
            <a:avLst/>
            <a:gdLst>
              <a:gd name="connsiteX0" fmla="*/ 78241 w 487816"/>
              <a:gd name="connsiteY0" fmla="*/ 171450 h 534606"/>
              <a:gd name="connsiteX1" fmla="*/ 59191 w 487816"/>
              <a:gd name="connsiteY1" fmla="*/ 123825 h 534606"/>
              <a:gd name="connsiteX2" fmla="*/ 68716 w 487816"/>
              <a:gd name="connsiteY2" fmla="*/ 85725 h 534606"/>
              <a:gd name="connsiteX3" fmla="*/ 97291 w 487816"/>
              <a:gd name="connsiteY3" fmla="*/ 28575 h 534606"/>
              <a:gd name="connsiteX4" fmla="*/ 106816 w 487816"/>
              <a:gd name="connsiteY4" fmla="*/ 0 h 534606"/>
              <a:gd name="connsiteX5" fmla="*/ 202066 w 487816"/>
              <a:gd name="connsiteY5" fmla="*/ 9525 h 534606"/>
              <a:gd name="connsiteX6" fmla="*/ 230641 w 487816"/>
              <a:gd name="connsiteY6" fmla="*/ 19050 h 534606"/>
              <a:gd name="connsiteX7" fmla="*/ 287791 w 487816"/>
              <a:gd name="connsiteY7" fmla="*/ 66675 h 534606"/>
              <a:gd name="connsiteX8" fmla="*/ 306841 w 487816"/>
              <a:gd name="connsiteY8" fmla="*/ 95250 h 534606"/>
              <a:gd name="connsiteX9" fmla="*/ 316366 w 487816"/>
              <a:gd name="connsiteY9" fmla="*/ 123825 h 534606"/>
              <a:gd name="connsiteX10" fmla="*/ 306841 w 487816"/>
              <a:gd name="connsiteY10" fmla="*/ 200025 h 534606"/>
              <a:gd name="connsiteX11" fmla="*/ 249691 w 487816"/>
              <a:gd name="connsiteY11" fmla="*/ 247650 h 534606"/>
              <a:gd name="connsiteX12" fmla="*/ 192541 w 487816"/>
              <a:gd name="connsiteY12" fmla="*/ 266700 h 534606"/>
              <a:gd name="connsiteX13" fmla="*/ 163966 w 487816"/>
              <a:gd name="connsiteY13" fmla="*/ 285750 h 534606"/>
              <a:gd name="connsiteX14" fmla="*/ 125866 w 487816"/>
              <a:gd name="connsiteY14" fmla="*/ 295275 h 534606"/>
              <a:gd name="connsiteX15" fmla="*/ 97291 w 487816"/>
              <a:gd name="connsiteY15" fmla="*/ 304800 h 534606"/>
              <a:gd name="connsiteX16" fmla="*/ 59191 w 487816"/>
              <a:gd name="connsiteY16" fmla="*/ 361950 h 534606"/>
              <a:gd name="connsiteX17" fmla="*/ 30616 w 487816"/>
              <a:gd name="connsiteY17" fmla="*/ 447675 h 534606"/>
              <a:gd name="connsiteX18" fmla="*/ 11566 w 487816"/>
              <a:gd name="connsiteY18" fmla="*/ 504825 h 534606"/>
              <a:gd name="connsiteX19" fmla="*/ 2041 w 487816"/>
              <a:gd name="connsiteY19" fmla="*/ 533400 h 534606"/>
              <a:gd name="connsiteX20" fmla="*/ 30616 w 487816"/>
              <a:gd name="connsiteY20" fmla="*/ 504825 h 534606"/>
              <a:gd name="connsiteX21" fmla="*/ 249691 w 487816"/>
              <a:gd name="connsiteY21" fmla="*/ 514350 h 534606"/>
              <a:gd name="connsiteX22" fmla="*/ 392566 w 487816"/>
              <a:gd name="connsiteY22" fmla="*/ 504825 h 534606"/>
              <a:gd name="connsiteX23" fmla="*/ 487816 w 487816"/>
              <a:gd name="connsiteY23" fmla="*/ 504825 h 53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7816" h="534606">
                <a:moveTo>
                  <a:pt x="78241" y="171450"/>
                </a:moveTo>
                <a:cubicBezTo>
                  <a:pt x="71891" y="155575"/>
                  <a:pt x="61079" y="140818"/>
                  <a:pt x="59191" y="123825"/>
                </a:cubicBezTo>
                <a:cubicBezTo>
                  <a:pt x="57745" y="110814"/>
                  <a:pt x="65120" y="98312"/>
                  <a:pt x="68716" y="85725"/>
                </a:cubicBezTo>
                <a:cubicBezTo>
                  <a:pt x="84677" y="29862"/>
                  <a:pt x="69461" y="84235"/>
                  <a:pt x="97291" y="28575"/>
                </a:cubicBezTo>
                <a:cubicBezTo>
                  <a:pt x="101781" y="19595"/>
                  <a:pt x="103641" y="9525"/>
                  <a:pt x="106816" y="0"/>
                </a:cubicBezTo>
                <a:cubicBezTo>
                  <a:pt x="138566" y="3175"/>
                  <a:pt x="170529" y="4673"/>
                  <a:pt x="202066" y="9525"/>
                </a:cubicBezTo>
                <a:cubicBezTo>
                  <a:pt x="211989" y="11052"/>
                  <a:pt x="221661" y="14560"/>
                  <a:pt x="230641" y="19050"/>
                </a:cubicBezTo>
                <a:cubicBezTo>
                  <a:pt x="252048" y="29754"/>
                  <a:pt x="272744" y="48619"/>
                  <a:pt x="287791" y="66675"/>
                </a:cubicBezTo>
                <a:cubicBezTo>
                  <a:pt x="295120" y="75469"/>
                  <a:pt x="301721" y="85011"/>
                  <a:pt x="306841" y="95250"/>
                </a:cubicBezTo>
                <a:cubicBezTo>
                  <a:pt x="311331" y="104230"/>
                  <a:pt x="313191" y="114300"/>
                  <a:pt x="316366" y="123825"/>
                </a:cubicBezTo>
                <a:cubicBezTo>
                  <a:pt x="313191" y="149225"/>
                  <a:pt x="315589" y="175968"/>
                  <a:pt x="306841" y="200025"/>
                </a:cubicBezTo>
                <a:cubicBezTo>
                  <a:pt x="302517" y="211916"/>
                  <a:pt x="261985" y="242186"/>
                  <a:pt x="249691" y="247650"/>
                </a:cubicBezTo>
                <a:cubicBezTo>
                  <a:pt x="231341" y="255805"/>
                  <a:pt x="209249" y="255561"/>
                  <a:pt x="192541" y="266700"/>
                </a:cubicBezTo>
                <a:cubicBezTo>
                  <a:pt x="183016" y="273050"/>
                  <a:pt x="174488" y="281241"/>
                  <a:pt x="163966" y="285750"/>
                </a:cubicBezTo>
                <a:cubicBezTo>
                  <a:pt x="151934" y="290907"/>
                  <a:pt x="138453" y="291679"/>
                  <a:pt x="125866" y="295275"/>
                </a:cubicBezTo>
                <a:cubicBezTo>
                  <a:pt x="116212" y="298033"/>
                  <a:pt x="106816" y="301625"/>
                  <a:pt x="97291" y="304800"/>
                </a:cubicBezTo>
                <a:cubicBezTo>
                  <a:pt x="84591" y="323850"/>
                  <a:pt x="66431" y="340230"/>
                  <a:pt x="59191" y="361950"/>
                </a:cubicBezTo>
                <a:lnTo>
                  <a:pt x="30616" y="447675"/>
                </a:lnTo>
                <a:lnTo>
                  <a:pt x="11566" y="504825"/>
                </a:lnTo>
                <a:cubicBezTo>
                  <a:pt x="8391" y="514350"/>
                  <a:pt x="-5059" y="540500"/>
                  <a:pt x="2041" y="533400"/>
                </a:cubicBezTo>
                <a:lnTo>
                  <a:pt x="30616" y="504825"/>
                </a:lnTo>
                <a:cubicBezTo>
                  <a:pt x="103641" y="508000"/>
                  <a:pt x="176597" y="514350"/>
                  <a:pt x="249691" y="514350"/>
                </a:cubicBezTo>
                <a:cubicBezTo>
                  <a:pt x="297422" y="514350"/>
                  <a:pt x="344873" y="506733"/>
                  <a:pt x="392566" y="504825"/>
                </a:cubicBezTo>
                <a:cubicBezTo>
                  <a:pt x="424291" y="503556"/>
                  <a:pt x="456066" y="504825"/>
                  <a:pt x="487816" y="50482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63688" y="4924003"/>
            <a:ext cx="552450" cy="600286"/>
          </a:xfrm>
          <a:custGeom>
            <a:avLst/>
            <a:gdLst>
              <a:gd name="connsiteX0" fmla="*/ 38100 w 552450"/>
              <a:gd name="connsiteY0" fmla="*/ 47836 h 600286"/>
              <a:gd name="connsiteX1" fmla="*/ 133350 w 552450"/>
              <a:gd name="connsiteY1" fmla="*/ 211 h 600286"/>
              <a:gd name="connsiteX2" fmla="*/ 428625 w 552450"/>
              <a:gd name="connsiteY2" fmla="*/ 28786 h 600286"/>
              <a:gd name="connsiteX3" fmla="*/ 457200 w 552450"/>
              <a:gd name="connsiteY3" fmla="*/ 38311 h 600286"/>
              <a:gd name="connsiteX4" fmla="*/ 457200 w 552450"/>
              <a:gd name="connsiteY4" fmla="*/ 104986 h 600286"/>
              <a:gd name="connsiteX5" fmla="*/ 409575 w 552450"/>
              <a:gd name="connsiteY5" fmla="*/ 162136 h 600286"/>
              <a:gd name="connsiteX6" fmla="*/ 381000 w 552450"/>
              <a:gd name="connsiteY6" fmla="*/ 181186 h 600286"/>
              <a:gd name="connsiteX7" fmla="*/ 323850 w 552450"/>
              <a:gd name="connsiteY7" fmla="*/ 219286 h 600286"/>
              <a:gd name="connsiteX8" fmla="*/ 381000 w 552450"/>
              <a:gd name="connsiteY8" fmla="*/ 238336 h 600286"/>
              <a:gd name="connsiteX9" fmla="*/ 438150 w 552450"/>
              <a:gd name="connsiteY9" fmla="*/ 276436 h 600286"/>
              <a:gd name="connsiteX10" fmla="*/ 466725 w 552450"/>
              <a:gd name="connsiteY10" fmla="*/ 295486 h 600286"/>
              <a:gd name="connsiteX11" fmla="*/ 495300 w 552450"/>
              <a:gd name="connsiteY11" fmla="*/ 305011 h 600286"/>
              <a:gd name="connsiteX12" fmla="*/ 514350 w 552450"/>
              <a:gd name="connsiteY12" fmla="*/ 333586 h 600286"/>
              <a:gd name="connsiteX13" fmla="*/ 542925 w 552450"/>
              <a:gd name="connsiteY13" fmla="*/ 362161 h 600286"/>
              <a:gd name="connsiteX14" fmla="*/ 552450 w 552450"/>
              <a:gd name="connsiteY14" fmla="*/ 390736 h 600286"/>
              <a:gd name="connsiteX15" fmla="*/ 542925 w 552450"/>
              <a:gd name="connsiteY15" fmla="*/ 466936 h 600286"/>
              <a:gd name="connsiteX16" fmla="*/ 533400 w 552450"/>
              <a:gd name="connsiteY16" fmla="*/ 495511 h 600286"/>
              <a:gd name="connsiteX17" fmla="*/ 438150 w 552450"/>
              <a:gd name="connsiteY17" fmla="*/ 590761 h 600286"/>
              <a:gd name="connsiteX18" fmla="*/ 390525 w 552450"/>
              <a:gd name="connsiteY18" fmla="*/ 600286 h 600286"/>
              <a:gd name="connsiteX19" fmla="*/ 285750 w 552450"/>
              <a:gd name="connsiteY19" fmla="*/ 590761 h 600286"/>
              <a:gd name="connsiteX20" fmla="*/ 200025 w 552450"/>
              <a:gd name="connsiteY20" fmla="*/ 571711 h 600286"/>
              <a:gd name="connsiteX21" fmla="*/ 142875 w 552450"/>
              <a:gd name="connsiteY21" fmla="*/ 533611 h 600286"/>
              <a:gd name="connsiteX22" fmla="*/ 57150 w 552450"/>
              <a:gd name="connsiteY22" fmla="*/ 485986 h 600286"/>
              <a:gd name="connsiteX23" fmla="*/ 28575 w 552450"/>
              <a:gd name="connsiteY23" fmla="*/ 457411 h 600286"/>
              <a:gd name="connsiteX24" fmla="*/ 9525 w 552450"/>
              <a:gd name="connsiteY24" fmla="*/ 428836 h 600286"/>
              <a:gd name="connsiteX25" fmla="*/ 0 w 552450"/>
              <a:gd name="connsiteY25" fmla="*/ 428836 h 60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450" h="600286">
                <a:moveTo>
                  <a:pt x="38100" y="47836"/>
                </a:moveTo>
                <a:cubicBezTo>
                  <a:pt x="73025" y="19896"/>
                  <a:pt x="85970" y="-2421"/>
                  <a:pt x="133350" y="211"/>
                </a:cubicBezTo>
                <a:cubicBezTo>
                  <a:pt x="232083" y="5696"/>
                  <a:pt x="428625" y="28786"/>
                  <a:pt x="428625" y="28786"/>
                </a:cubicBezTo>
                <a:cubicBezTo>
                  <a:pt x="438150" y="31961"/>
                  <a:pt x="450100" y="31211"/>
                  <a:pt x="457200" y="38311"/>
                </a:cubicBezTo>
                <a:cubicBezTo>
                  <a:pt x="474477" y="55588"/>
                  <a:pt x="464450" y="88069"/>
                  <a:pt x="457200" y="104986"/>
                </a:cubicBezTo>
                <a:cubicBezTo>
                  <a:pt x="448875" y="124411"/>
                  <a:pt x="424832" y="149422"/>
                  <a:pt x="409575" y="162136"/>
                </a:cubicBezTo>
                <a:cubicBezTo>
                  <a:pt x="400781" y="169465"/>
                  <a:pt x="389794" y="173857"/>
                  <a:pt x="381000" y="181186"/>
                </a:cubicBezTo>
                <a:cubicBezTo>
                  <a:pt x="333434" y="220824"/>
                  <a:pt x="374068" y="202547"/>
                  <a:pt x="323850" y="219286"/>
                </a:cubicBezTo>
                <a:cubicBezTo>
                  <a:pt x="342900" y="225636"/>
                  <a:pt x="364292" y="227197"/>
                  <a:pt x="381000" y="238336"/>
                </a:cubicBezTo>
                <a:lnTo>
                  <a:pt x="438150" y="276436"/>
                </a:lnTo>
                <a:cubicBezTo>
                  <a:pt x="447675" y="282786"/>
                  <a:pt x="455865" y="291866"/>
                  <a:pt x="466725" y="295486"/>
                </a:cubicBezTo>
                <a:lnTo>
                  <a:pt x="495300" y="305011"/>
                </a:lnTo>
                <a:cubicBezTo>
                  <a:pt x="501650" y="314536"/>
                  <a:pt x="507021" y="324792"/>
                  <a:pt x="514350" y="333586"/>
                </a:cubicBezTo>
                <a:cubicBezTo>
                  <a:pt x="522974" y="343934"/>
                  <a:pt x="535453" y="350953"/>
                  <a:pt x="542925" y="362161"/>
                </a:cubicBezTo>
                <a:cubicBezTo>
                  <a:pt x="548494" y="370515"/>
                  <a:pt x="549275" y="381211"/>
                  <a:pt x="552450" y="390736"/>
                </a:cubicBezTo>
                <a:cubicBezTo>
                  <a:pt x="549275" y="416136"/>
                  <a:pt x="547504" y="441751"/>
                  <a:pt x="542925" y="466936"/>
                </a:cubicBezTo>
                <a:cubicBezTo>
                  <a:pt x="541129" y="476814"/>
                  <a:pt x="537890" y="486531"/>
                  <a:pt x="533400" y="495511"/>
                </a:cubicBezTo>
                <a:cubicBezTo>
                  <a:pt x="514662" y="532987"/>
                  <a:pt x="466849" y="573100"/>
                  <a:pt x="438150" y="590761"/>
                </a:cubicBezTo>
                <a:cubicBezTo>
                  <a:pt x="424362" y="599246"/>
                  <a:pt x="406400" y="597111"/>
                  <a:pt x="390525" y="600286"/>
                </a:cubicBezTo>
                <a:cubicBezTo>
                  <a:pt x="355600" y="597111"/>
                  <a:pt x="320548" y="595111"/>
                  <a:pt x="285750" y="590761"/>
                </a:cubicBezTo>
                <a:cubicBezTo>
                  <a:pt x="261565" y="587738"/>
                  <a:pt x="224497" y="577829"/>
                  <a:pt x="200025" y="571711"/>
                </a:cubicBezTo>
                <a:cubicBezTo>
                  <a:pt x="180975" y="559011"/>
                  <a:pt x="162889" y="544730"/>
                  <a:pt x="142875" y="533611"/>
                </a:cubicBezTo>
                <a:cubicBezTo>
                  <a:pt x="88976" y="503667"/>
                  <a:pt x="130872" y="559708"/>
                  <a:pt x="57150" y="485986"/>
                </a:cubicBezTo>
                <a:cubicBezTo>
                  <a:pt x="47625" y="476461"/>
                  <a:pt x="37199" y="467759"/>
                  <a:pt x="28575" y="457411"/>
                </a:cubicBezTo>
                <a:cubicBezTo>
                  <a:pt x="21246" y="448617"/>
                  <a:pt x="17620" y="436931"/>
                  <a:pt x="9525" y="428836"/>
                </a:cubicBezTo>
                <a:cubicBezTo>
                  <a:pt x="7280" y="426591"/>
                  <a:pt x="3175" y="428836"/>
                  <a:pt x="0" y="428836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635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/>
              <a:t>Основными задачами психолого-педагогической профилактики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44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/>
            <a:r>
              <a:rPr lang="ru-RU" b="1" dirty="0"/>
              <a:t>выявление среди педагогов группы риска по профессиональному выгоранию,</a:t>
            </a:r>
          </a:p>
          <a:p>
            <a:pPr lvl="0"/>
            <a:r>
              <a:rPr lang="ru-RU" dirty="0"/>
              <a:t>помощь педагогам в осознании и осмыслении профессиональной мотивации, развитие позитивного </a:t>
            </a:r>
            <a:r>
              <a:rPr lang="ru-RU" dirty="0" err="1"/>
              <a:t>самоотношения</a:t>
            </a:r>
            <a:r>
              <a:rPr lang="ru-RU" dirty="0"/>
              <a:t>, </a:t>
            </a:r>
          </a:p>
          <a:p>
            <a:pPr lvl="0"/>
            <a:r>
              <a:rPr lang="ru-RU" b="1" dirty="0"/>
              <a:t>повышение </a:t>
            </a:r>
            <a:r>
              <a:rPr lang="ru-RU" b="1" dirty="0" err="1"/>
              <a:t>аутопсихологической</a:t>
            </a:r>
            <a:r>
              <a:rPr lang="ru-RU" b="1" dirty="0"/>
              <a:t> компетентности</a:t>
            </a:r>
            <a:r>
              <a:rPr lang="ru-RU" dirty="0"/>
              <a:t>, </a:t>
            </a:r>
          </a:p>
          <a:p>
            <a:pPr lvl="0"/>
            <a:r>
              <a:rPr lang="ru-RU" dirty="0"/>
              <a:t>регуляция эмоционального состояния через принятие всего репертуарного восприятия эмоций, </a:t>
            </a:r>
          </a:p>
          <a:p>
            <a:pPr lvl="0"/>
            <a:r>
              <a:rPr lang="ru-RU" b="1" dirty="0"/>
              <a:t>актуализация ценностей собственного физического и психологического здоровья, </a:t>
            </a:r>
          </a:p>
          <a:p>
            <a:pPr lvl="0"/>
            <a:r>
              <a:rPr lang="ru-RU" dirty="0"/>
              <a:t>развитие навыков психогигиены, </a:t>
            </a:r>
          </a:p>
          <a:p>
            <a:pPr lvl="0"/>
            <a:r>
              <a:rPr lang="ru-RU" b="1" dirty="0"/>
              <a:t>улучшение психологического климата в коллективе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2013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Техники самопомощи: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/>
              <a:t>1. </a:t>
            </a:r>
            <a:r>
              <a:rPr lang="ru-RU" b="1" dirty="0"/>
              <a:t>Забота о себе и снижение уровня стресса:</a:t>
            </a:r>
          </a:p>
          <a:p>
            <a:r>
              <a:rPr lang="ru-RU" dirty="0"/>
              <a:t>-стремление к равновесию и гармонии, здоровому образу жизни, удовлетворение потребности в общении;</a:t>
            </a:r>
          </a:p>
          <a:p>
            <a:r>
              <a:rPr lang="ru-RU" dirty="0"/>
              <a:t>-удовольствие (релаксация, игра);</a:t>
            </a:r>
          </a:p>
          <a:p>
            <a:r>
              <a:rPr lang="ru-RU" dirty="0"/>
              <a:t>- умение отвлекаться от переживаний, связанных с работой.</a:t>
            </a:r>
          </a:p>
          <a:p>
            <a:endParaRPr lang="ru-RU" dirty="0"/>
          </a:p>
          <a:p>
            <a:r>
              <a:rPr lang="ru-RU" dirty="0"/>
              <a:t>2. </a:t>
            </a:r>
            <a:r>
              <a:rPr lang="ru-RU" b="1" dirty="0"/>
              <a:t>Трансформация негативных убеждений, чувства отчаяния, утраты смысла и безнадежности</a:t>
            </a:r>
            <a:r>
              <a:rPr lang="ru-RU" dirty="0"/>
              <a:t>:</a:t>
            </a:r>
          </a:p>
          <a:p>
            <a:r>
              <a:rPr lang="ru-RU" dirty="0"/>
              <a:t>-стремление находить смысл во всем — как в значительных событиях жизни, так и в привычных, повседневных заботах;</a:t>
            </a:r>
          </a:p>
          <a:p>
            <a:r>
              <a:rPr lang="ru-RU" dirty="0"/>
              <a:t>-стремление бороться со своими негативными убеждениями;</a:t>
            </a:r>
          </a:p>
          <a:p>
            <a:r>
              <a:rPr lang="ru-RU" dirty="0"/>
              <a:t>- создание сообщества.</a:t>
            </a:r>
          </a:p>
          <a:p>
            <a:endParaRPr lang="ru-RU" dirty="0"/>
          </a:p>
          <a:p>
            <a:r>
              <a:rPr lang="ru-RU" dirty="0"/>
              <a:t>3. </a:t>
            </a:r>
            <a:r>
              <a:rPr lang="ru-RU" b="1" dirty="0"/>
              <a:t>Повышение уровня профессионального мастерства.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99419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8128A-FA2B-4EAC-B466-A647A409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Упражнение </a:t>
            </a:r>
            <a:br>
              <a:rPr lang="ru-RU" sz="3200" dirty="0"/>
            </a:br>
            <a:r>
              <a:rPr lang="ru-RU" sz="3200" dirty="0"/>
              <a:t> Определение триггеров выгорания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1384BBF-A5B0-498F-8340-DA26B42A8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84590"/>
              </p:ext>
            </p:extLst>
          </p:nvPr>
        </p:nvGraphicFramePr>
        <p:xfrm>
          <a:off x="463691" y="1312665"/>
          <a:ext cx="8229600" cy="23956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2025148">
                  <a:extLst>
                    <a:ext uri="{9D8B030D-6E8A-4147-A177-3AD203B41FA5}">
                      <a16:colId xmlns:a16="http://schemas.microsoft.com/office/drawing/2014/main" val="4293575217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4439696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1695803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79298747"/>
                    </a:ext>
                  </a:extLst>
                </a:gridCol>
                <a:gridCol w="1595940">
                  <a:extLst>
                    <a:ext uri="{9D8B030D-6E8A-4147-A177-3AD203B41FA5}">
                      <a16:colId xmlns:a16="http://schemas.microsoft.com/office/drawing/2014/main" val="2854188650"/>
                    </a:ext>
                  </a:extLst>
                </a:gridCol>
              </a:tblGrid>
              <a:tr h="469373">
                <a:tc>
                  <a:txBody>
                    <a:bodyPr/>
                    <a:lstStyle/>
                    <a:p>
                      <a:pPr marL="140335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effectLst/>
                        </a:rPr>
                        <a:t>События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effectLst/>
                        </a:rPr>
                        <a:t>Мысли/</a:t>
                      </a:r>
                    </a:p>
                    <a:p>
                      <a:pPr marL="114300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effectLst/>
                        </a:rPr>
                        <a:t>Убеждения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315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>
                          <a:effectLst/>
                        </a:rPr>
                        <a:t>Эмоции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>
                          <a:effectLst/>
                        </a:rPr>
                        <a:t>Поведение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800" spc="-50">
                          <a:effectLst/>
                        </a:rPr>
                        <a:t>Уровень</a:t>
                      </a:r>
                      <a:r>
                        <a:rPr lang="ru-RU" sz="1800" spc="-20">
                          <a:effectLst/>
                        </a:rPr>
                        <a:t> </a:t>
                      </a:r>
                      <a:r>
                        <a:rPr lang="ru-RU" sz="1800" spc="-50">
                          <a:effectLst/>
                        </a:rPr>
                        <a:t>стресса</a:t>
                      </a:r>
                      <a:r>
                        <a:rPr lang="ru-RU" sz="1800" spc="-15">
                          <a:effectLst/>
                        </a:rPr>
                        <a:t> </a:t>
                      </a:r>
                      <a:r>
                        <a:rPr lang="ru-RU" sz="1800" spc="-50">
                          <a:effectLst/>
                        </a:rPr>
                        <a:t>(1-10)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9161383"/>
                  </a:ext>
                </a:extLst>
              </a:tr>
              <a:tr h="897414">
                <a:tc>
                  <a:txBody>
                    <a:bodyPr/>
                    <a:lstStyle/>
                    <a:p>
                      <a:pPr marL="247015" marR="271145" lvl="0" indent="-29845" algn="just" defTabSz="914400" rtl="0" eaLnBrk="1" fontAlgn="auto" latinLnBrk="0" hangingPunct="1">
                        <a:lnSpc>
                          <a:spcPts val="1720"/>
                        </a:lnSpc>
                        <a:spcBef>
                          <a:spcPts val="9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spc="-10" dirty="0">
                        <a:effectLst/>
                      </a:endParaRPr>
                    </a:p>
                    <a:p>
                      <a:pPr marL="247015" marR="271145" lvl="0" indent="-29845" algn="just" defTabSz="914400" rtl="0" eaLnBrk="1" fontAlgn="auto" latinLnBrk="0" hangingPunct="1">
                        <a:lnSpc>
                          <a:spcPts val="1720"/>
                        </a:lnSpc>
                        <a:spcBef>
                          <a:spcPts val="9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pc="-10" dirty="0">
                          <a:effectLst/>
                        </a:rPr>
                        <a:t>Опишите событие, которое вызвало </a:t>
                      </a:r>
                      <a:r>
                        <a:rPr lang="ru-RU" sz="2000" kern="1200" spc="-10" dirty="0">
                          <a:effectLst/>
                        </a:rPr>
                        <a:t>у вас стресс</a:t>
                      </a:r>
                    </a:p>
                    <a:p>
                      <a:pPr marL="247015" marR="271145" indent="-29845" algn="just">
                        <a:lnSpc>
                          <a:spcPts val="1720"/>
                        </a:lnSpc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6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marL="458470" indent="-40703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Какие мысли</a:t>
                      </a:r>
                      <a:r>
                        <a:rPr lang="ru-RU" sz="2000" spc="-110" dirty="0">
                          <a:effectLst/>
                        </a:rPr>
                        <a:t> </a:t>
                      </a:r>
                    </a:p>
                    <a:p>
                      <a:pPr marL="458470" indent="-40703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возникли в этот момент?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marL="128270" indent="22352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effectLst/>
                        </a:rPr>
                        <a:t>Какие </a:t>
                      </a:r>
                      <a:r>
                        <a:rPr lang="ru-RU" sz="2000" dirty="0">
                          <a:effectLst/>
                        </a:rPr>
                        <a:t>эмоции</a:t>
                      </a:r>
                      <a:r>
                        <a:rPr lang="ru-RU" sz="2000" spc="-20" dirty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вы </a:t>
                      </a:r>
                      <a:r>
                        <a:rPr lang="ru-RU" sz="2000" spc="-10" dirty="0">
                          <a:effectLst/>
                        </a:rPr>
                        <a:t>испытали?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97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marL="78740" indent="4044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 вы </a:t>
                      </a:r>
                      <a:r>
                        <a:rPr lang="ru-RU" sz="2000" spc="-10" dirty="0">
                          <a:effectLst/>
                        </a:rPr>
                        <a:t>отреагировали?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97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marL="209550" marR="147320" indent="18161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Насколько для вас это</a:t>
                      </a:r>
                      <a:r>
                        <a:rPr lang="ru-RU" sz="2000" spc="-10" dirty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было</a:t>
                      </a:r>
                      <a:r>
                        <a:rPr lang="ru-RU" sz="2000" spc="-10" dirty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напряженно?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7597131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4CF64B-1113-4AEB-B0AC-B0B0B5EC9275}"/>
              </a:ext>
            </a:extLst>
          </p:cNvPr>
          <p:cNvSpPr/>
          <p:nvPr/>
        </p:nvSpPr>
        <p:spPr>
          <a:xfrm>
            <a:off x="3344516" y="4077072"/>
            <a:ext cx="245496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/>
              <a:t>Пример заполнения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E8EEEE2-F84B-476A-AAD4-D8095B96E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577685"/>
              </p:ext>
            </p:extLst>
          </p:nvPr>
        </p:nvGraphicFramePr>
        <p:xfrm>
          <a:off x="457199" y="4725144"/>
          <a:ext cx="8229600" cy="12575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2242593">
                  <a:extLst>
                    <a:ext uri="{9D8B030D-6E8A-4147-A177-3AD203B41FA5}">
                      <a16:colId xmlns:a16="http://schemas.microsoft.com/office/drawing/2014/main" val="78625285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52427288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93397015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57860318"/>
                    </a:ext>
                  </a:extLst>
                </a:gridCol>
                <a:gridCol w="1666527">
                  <a:extLst>
                    <a:ext uri="{9D8B030D-6E8A-4147-A177-3AD203B41FA5}">
                      <a16:colId xmlns:a16="http://schemas.microsoft.com/office/drawing/2014/main" val="792650072"/>
                    </a:ext>
                  </a:extLst>
                </a:gridCol>
              </a:tblGrid>
              <a:tr h="490922">
                <a:tc>
                  <a:txBody>
                    <a:bodyPr/>
                    <a:lstStyle/>
                    <a:p>
                      <a:pPr marL="131445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effectLst/>
                        </a:rPr>
                        <a:t>События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>
                          <a:effectLst/>
                        </a:rPr>
                        <a:t>Мысли/Убеждения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>
                          <a:effectLst/>
                        </a:rPr>
                        <a:t>Эмоции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995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>
                          <a:effectLst/>
                        </a:rPr>
                        <a:t>Поведение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 marR="39370" algn="ctr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800" spc="-50">
                          <a:effectLst/>
                        </a:rPr>
                        <a:t>Уровень</a:t>
                      </a:r>
                      <a:r>
                        <a:rPr lang="ru-RU" sz="1800" spc="-20">
                          <a:effectLst/>
                        </a:rPr>
                        <a:t> </a:t>
                      </a:r>
                      <a:r>
                        <a:rPr lang="ru-RU" sz="1800" spc="-50">
                          <a:effectLst/>
                        </a:rPr>
                        <a:t>стресса</a:t>
                      </a:r>
                      <a:r>
                        <a:rPr lang="ru-RU" sz="1800" spc="-15">
                          <a:effectLst/>
                        </a:rPr>
                        <a:t> </a:t>
                      </a:r>
                      <a:r>
                        <a:rPr lang="ru-RU" sz="1800" spc="-50">
                          <a:effectLst/>
                        </a:rPr>
                        <a:t>(1-10)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04132427"/>
                  </a:ext>
                </a:extLst>
              </a:tr>
              <a:tr h="708921">
                <a:tc>
                  <a:txBody>
                    <a:bodyPr/>
                    <a:lstStyle/>
                    <a:p>
                      <a:pPr marL="26670" algn="ctr">
                        <a:lnSpc>
                          <a:spcPct val="8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600" spc="-10">
                          <a:effectLst/>
                        </a:rPr>
                        <a:t>Руководитель сделал замечание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6560" marR="136525" indent="-370205">
                        <a:lnSpc>
                          <a:spcPct val="8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Я</a:t>
                      </a:r>
                      <a:r>
                        <a:rPr lang="ru-RU" sz="1600" spc="-6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недостаточно</a:t>
                      </a:r>
                    </a:p>
                    <a:p>
                      <a:pPr marL="416560" marR="136525" indent="-370205">
                        <a:lnSpc>
                          <a:spcPct val="8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хорош в своей работе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0" marR="247650" indent="-145415">
                        <a:lnSpc>
                          <a:spcPct val="85000"/>
                        </a:lnSpc>
                        <a:spcBef>
                          <a:spcPts val="1470"/>
                        </a:spcBef>
                        <a:spcAft>
                          <a:spcPts val="0"/>
                        </a:spcAft>
                      </a:pPr>
                      <a:r>
                        <a:rPr lang="ru-RU" sz="1600" spc="-20">
                          <a:effectLst/>
                        </a:rPr>
                        <a:t>Тревога стыд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9585" indent="-79375">
                        <a:lnSpc>
                          <a:spcPct val="8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600" spc="-50">
                          <a:effectLst/>
                        </a:rPr>
                        <a:t>Замкнулся, </a:t>
                      </a:r>
                      <a:r>
                        <a:rPr lang="ru-RU" sz="1600" spc="-10">
                          <a:effectLst/>
                        </a:rPr>
                        <a:t>избегал общения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marL="96520" algn="ctr">
                        <a:spcAft>
                          <a:spcPts val="0"/>
                        </a:spcAft>
                      </a:pPr>
                      <a:r>
                        <a:rPr lang="ru-RU" sz="1600" spc="-5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98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7312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A10CC-7A72-4CBB-AD47-5C6AF7CA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333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автоматических мыслей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861A4D-4433-4173-A5BA-EEDE225DDA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758008"/>
              </p:ext>
            </p:extLst>
          </p:nvPr>
        </p:nvGraphicFramePr>
        <p:xfrm>
          <a:off x="457402" y="1628800"/>
          <a:ext cx="8229601" cy="16797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954534">
                  <a:extLst>
                    <a:ext uri="{9D8B030D-6E8A-4147-A177-3AD203B41FA5}">
                      <a16:colId xmlns:a16="http://schemas.microsoft.com/office/drawing/2014/main" val="2626853059"/>
                    </a:ext>
                  </a:extLst>
                </a:gridCol>
                <a:gridCol w="954534">
                  <a:extLst>
                    <a:ext uri="{9D8B030D-6E8A-4147-A177-3AD203B41FA5}">
                      <a16:colId xmlns:a16="http://schemas.microsoft.com/office/drawing/2014/main" val="2370962544"/>
                    </a:ext>
                  </a:extLst>
                </a:gridCol>
                <a:gridCol w="913205">
                  <a:extLst>
                    <a:ext uri="{9D8B030D-6E8A-4147-A177-3AD203B41FA5}">
                      <a16:colId xmlns:a16="http://schemas.microsoft.com/office/drawing/2014/main" val="4130403036"/>
                    </a:ext>
                  </a:extLst>
                </a:gridCol>
                <a:gridCol w="1546164">
                  <a:extLst>
                    <a:ext uri="{9D8B030D-6E8A-4147-A177-3AD203B41FA5}">
                      <a16:colId xmlns:a16="http://schemas.microsoft.com/office/drawing/2014/main" val="1931938354"/>
                    </a:ext>
                  </a:extLst>
                </a:gridCol>
                <a:gridCol w="1930582">
                  <a:extLst>
                    <a:ext uri="{9D8B030D-6E8A-4147-A177-3AD203B41FA5}">
                      <a16:colId xmlns:a16="http://schemas.microsoft.com/office/drawing/2014/main" val="2560692436"/>
                    </a:ext>
                  </a:extLst>
                </a:gridCol>
                <a:gridCol w="1930582">
                  <a:extLst>
                    <a:ext uri="{9D8B030D-6E8A-4147-A177-3AD203B41FA5}">
                      <a16:colId xmlns:a16="http://schemas.microsoft.com/office/drawing/2014/main" val="1918407178"/>
                    </a:ext>
                  </a:extLst>
                </a:gridCol>
              </a:tblGrid>
              <a:tr h="469341">
                <a:tc>
                  <a:txBody>
                    <a:bodyPr/>
                    <a:lstStyle/>
                    <a:p>
                      <a:pPr marL="114935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События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Мысли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3830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Эмоции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0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Доказательства</a:t>
                      </a:r>
                      <a:r>
                        <a:rPr lang="ru-RU" sz="1500" spc="15">
                          <a:effectLst/>
                        </a:rPr>
                        <a:t> </a:t>
                      </a:r>
                      <a:r>
                        <a:rPr lang="ru-RU" sz="1500" spc="-25">
                          <a:effectLst/>
                        </a:rPr>
                        <a:t>за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Доказательства</a:t>
                      </a:r>
                      <a:r>
                        <a:rPr lang="ru-RU" sz="1500" spc="15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против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500" spc="-30">
                          <a:effectLst/>
                        </a:rPr>
                        <a:t>Альтернативная</a:t>
                      </a:r>
                      <a:r>
                        <a:rPr lang="ru-RU" sz="1500" spc="20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мысль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6639051"/>
                  </a:ext>
                </a:extLst>
              </a:tr>
              <a:tr h="1210435">
                <a:tc>
                  <a:txBody>
                    <a:bodyPr/>
                    <a:lstStyle/>
                    <a:p>
                      <a:pPr marL="52705" marR="10795" indent="-54610" algn="ctr">
                        <a:lnSpc>
                          <a:spcPct val="82000"/>
                        </a:lnSpc>
                        <a:spcBef>
                          <a:spcPts val="116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Опишите ситуацию, </a:t>
                      </a:r>
                      <a:r>
                        <a:rPr lang="ru-RU" sz="1500" spc="-50">
                          <a:effectLst/>
                        </a:rPr>
                        <a:t>вызвавшую </a:t>
                      </a:r>
                      <a:r>
                        <a:rPr lang="ru-RU" sz="1500" spc="-10">
                          <a:effectLst/>
                        </a:rPr>
                        <a:t>стресс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1610" marR="196215" indent="-635" algn="ctr">
                        <a:lnSpc>
                          <a:spcPct val="82000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Какая мысль </a:t>
                      </a:r>
                      <a:r>
                        <a:rPr lang="ru-RU" sz="1500" spc="-30">
                          <a:effectLst/>
                        </a:rPr>
                        <a:t>пришла </a:t>
                      </a:r>
                      <a:r>
                        <a:rPr lang="ru-RU" sz="1500" spc="-20">
                          <a:effectLst/>
                        </a:rPr>
                        <a:t>вам</a:t>
                      </a:r>
                      <a:endParaRPr lang="ru-RU" sz="1000">
                        <a:effectLst/>
                      </a:endParaRPr>
                    </a:p>
                    <a:p>
                      <a:pPr marL="92075"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в</a:t>
                      </a:r>
                      <a:r>
                        <a:rPr lang="ru-RU" sz="1500" spc="-20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голову?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marL="54610" marR="70485" indent="-54610" algn="ctr">
                        <a:lnSpc>
                          <a:spcPct val="82000"/>
                        </a:lnSpc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Какие эмоции вызвала </a:t>
                      </a:r>
                      <a:r>
                        <a:rPr lang="ru-RU" sz="1500" spc="-40">
                          <a:effectLst/>
                        </a:rPr>
                        <a:t>ситуация?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90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marL="189230" marR="253365" indent="-54610" algn="ctr">
                        <a:lnSpc>
                          <a:spcPct val="8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Какие факты </a:t>
                      </a:r>
                      <a:r>
                        <a:rPr lang="ru-RU" sz="1500" spc="-30">
                          <a:effectLst/>
                        </a:rPr>
                        <a:t>подтверждают </a:t>
                      </a:r>
                      <a:r>
                        <a:rPr lang="ru-RU" sz="1500">
                          <a:effectLst/>
                        </a:rPr>
                        <a:t>эту мысль?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90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marL="487045" marR="518795" indent="-22225" algn="just">
                        <a:lnSpc>
                          <a:spcPct val="8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Какие</a:t>
                      </a:r>
                      <a:r>
                        <a:rPr lang="ru-RU" sz="1500" spc="-105">
                          <a:effectLst/>
                        </a:rPr>
                        <a:t> </a:t>
                      </a:r>
                      <a:r>
                        <a:rPr lang="ru-RU" sz="1500">
                          <a:effectLst/>
                        </a:rPr>
                        <a:t>факты </a:t>
                      </a:r>
                      <a:r>
                        <a:rPr lang="ru-RU" sz="1500" spc="-20">
                          <a:effectLst/>
                        </a:rPr>
                        <a:t>опровергают </a:t>
                      </a:r>
                      <a:r>
                        <a:rPr lang="ru-RU" sz="1500">
                          <a:effectLst/>
                        </a:rPr>
                        <a:t>эту мысль?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0020" marR="182245" indent="53975" algn="ctr">
                        <a:lnSpc>
                          <a:spcPct val="82000"/>
                        </a:lnSpc>
                        <a:spcBef>
                          <a:spcPts val="1545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Как можно </a:t>
                      </a:r>
                      <a:r>
                        <a:rPr lang="ru-RU" sz="1500" spc="-10" dirty="0">
                          <a:effectLst/>
                        </a:rPr>
                        <a:t>переформулировать </a:t>
                      </a:r>
                      <a:r>
                        <a:rPr lang="ru-RU" sz="1500" dirty="0">
                          <a:effectLst/>
                        </a:rPr>
                        <a:t>мысль на</a:t>
                      </a:r>
                      <a:endParaRPr lang="ru-RU" sz="1000" dirty="0">
                        <a:effectLst/>
                      </a:endParaRPr>
                    </a:p>
                    <a:p>
                      <a:pPr marL="30480"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более</a:t>
                      </a:r>
                      <a:r>
                        <a:rPr lang="ru-RU" sz="1500" spc="180" dirty="0">
                          <a:effectLst/>
                        </a:rPr>
                        <a:t> </a:t>
                      </a:r>
                      <a:r>
                        <a:rPr lang="ru-RU" sz="1500" spc="-10" dirty="0">
                          <a:effectLst/>
                        </a:rPr>
                        <a:t>объективную?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50533429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781250-60D0-4429-9A88-A827D8DF032A}"/>
              </a:ext>
            </a:extLst>
          </p:cNvPr>
          <p:cNvSpPr/>
          <p:nvPr/>
        </p:nvSpPr>
        <p:spPr>
          <a:xfrm>
            <a:off x="3275856" y="3403240"/>
            <a:ext cx="245496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/>
              <a:t>Пример заполнения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B5E44E2-B9EB-4B46-A76D-B1122A009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28717"/>
              </p:ext>
            </p:extLst>
          </p:nvPr>
        </p:nvGraphicFramePr>
        <p:xfrm>
          <a:off x="323528" y="4365104"/>
          <a:ext cx="8640960" cy="20882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993993">
                  <a:extLst>
                    <a:ext uri="{9D8B030D-6E8A-4147-A177-3AD203B41FA5}">
                      <a16:colId xmlns:a16="http://schemas.microsoft.com/office/drawing/2014/main" val="4219889548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3011414595"/>
                    </a:ext>
                  </a:extLst>
                </a:gridCol>
                <a:gridCol w="962485">
                  <a:extLst>
                    <a:ext uri="{9D8B030D-6E8A-4147-A177-3AD203B41FA5}">
                      <a16:colId xmlns:a16="http://schemas.microsoft.com/office/drawing/2014/main" val="3358412746"/>
                    </a:ext>
                  </a:extLst>
                </a:gridCol>
                <a:gridCol w="1615239">
                  <a:extLst>
                    <a:ext uri="{9D8B030D-6E8A-4147-A177-3AD203B41FA5}">
                      <a16:colId xmlns:a16="http://schemas.microsoft.com/office/drawing/2014/main" val="1532776942"/>
                    </a:ext>
                  </a:extLst>
                </a:gridCol>
                <a:gridCol w="2034951">
                  <a:extLst>
                    <a:ext uri="{9D8B030D-6E8A-4147-A177-3AD203B41FA5}">
                      <a16:colId xmlns:a16="http://schemas.microsoft.com/office/drawing/2014/main" val="436933653"/>
                    </a:ext>
                  </a:extLst>
                </a:gridCol>
                <a:gridCol w="2036139">
                  <a:extLst>
                    <a:ext uri="{9D8B030D-6E8A-4147-A177-3AD203B41FA5}">
                      <a16:colId xmlns:a16="http://schemas.microsoft.com/office/drawing/2014/main" val="492330011"/>
                    </a:ext>
                  </a:extLst>
                </a:gridCol>
              </a:tblGrid>
              <a:tr h="786299">
                <a:tc>
                  <a:txBody>
                    <a:bodyPr/>
                    <a:lstStyle/>
                    <a:p>
                      <a:pPr marL="106045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События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Мысли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3830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Эмоции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085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Доказательства</a:t>
                      </a:r>
                      <a:r>
                        <a:rPr lang="ru-RU" sz="1500" spc="15">
                          <a:effectLst/>
                        </a:rPr>
                        <a:t> </a:t>
                      </a:r>
                      <a:r>
                        <a:rPr lang="ru-RU" sz="1500" spc="-25">
                          <a:effectLst/>
                        </a:rPr>
                        <a:t>за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Доказательства</a:t>
                      </a:r>
                      <a:r>
                        <a:rPr lang="ru-RU" sz="1500" spc="15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против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ru-RU" sz="1500" spc="-30">
                          <a:effectLst/>
                        </a:rPr>
                        <a:t>Альтернативная</a:t>
                      </a:r>
                      <a:r>
                        <a:rPr lang="ru-RU" sz="1500" spc="20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мысль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51757887"/>
                  </a:ext>
                </a:extLst>
              </a:tr>
              <a:tr h="1301933">
                <a:tc>
                  <a:txBody>
                    <a:bodyPr/>
                    <a:lstStyle/>
                    <a:p>
                      <a:pPr marL="33020" marR="1270" algn="ctr">
                        <a:lnSpc>
                          <a:spcPts val="1305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Не</a:t>
                      </a:r>
                      <a:r>
                        <a:rPr lang="ru-RU" sz="1500" spc="-100">
                          <a:effectLst/>
                        </a:rPr>
                        <a:t> </a:t>
                      </a:r>
                      <a:r>
                        <a:rPr lang="ru-RU" sz="1500" spc="-20">
                          <a:effectLst/>
                        </a:rPr>
                        <a:t>смог</a:t>
                      </a:r>
                      <a:endParaRPr lang="ru-RU" sz="1000">
                        <a:effectLst/>
                      </a:endParaRPr>
                    </a:p>
                    <a:p>
                      <a:pPr marL="33020" algn="ctr">
                        <a:lnSpc>
                          <a:spcPct val="82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500" spc="-20">
                          <a:effectLst/>
                        </a:rPr>
                        <a:t>завершить </a:t>
                      </a:r>
                      <a:r>
                        <a:rPr lang="ru-RU" sz="1500" spc="-10">
                          <a:effectLst/>
                        </a:rPr>
                        <a:t>задачу вовремя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marR="5080"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Я</a:t>
                      </a:r>
                      <a:r>
                        <a:rPr lang="ru-RU" sz="1500" spc="-25">
                          <a:effectLst/>
                        </a:rPr>
                        <a:t> </a:t>
                      </a:r>
                      <a:r>
                        <a:rPr lang="ru-RU" sz="1500" spc="-10">
                          <a:effectLst/>
                        </a:rPr>
                        <a:t>бесполе-</a:t>
                      </a:r>
                      <a:endParaRPr lang="ru-RU" sz="1000">
                        <a:effectLst/>
                      </a:endParaRPr>
                    </a:p>
                    <a:p>
                      <a:pPr marR="5080" algn="ctr">
                        <a:lnSpc>
                          <a:spcPts val="158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зен и никогда не </a:t>
                      </a:r>
                      <a:r>
                        <a:rPr lang="ru-RU" sz="1500" spc="-30">
                          <a:effectLst/>
                        </a:rPr>
                        <a:t>справляюсь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70180" indent="50800">
                        <a:lnSpc>
                          <a:spcPct val="82000"/>
                        </a:lnSpc>
                        <a:spcBef>
                          <a:spcPts val="1305"/>
                        </a:spcBef>
                        <a:spcAft>
                          <a:spcPts val="0"/>
                        </a:spcAft>
                      </a:pPr>
                      <a:r>
                        <a:rPr lang="ru-RU" sz="1500" spc="-10">
                          <a:effectLst/>
                        </a:rPr>
                        <a:t>Грусть тревога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165" indent="73025">
                        <a:lnSpc>
                          <a:spcPct val="82000"/>
                        </a:lnSpc>
                        <a:spcBef>
                          <a:spcPts val="1305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Были случаи, когда</a:t>
                      </a:r>
                      <a:r>
                        <a:rPr lang="ru-RU" sz="1500" spc="-105" dirty="0">
                          <a:effectLst/>
                        </a:rPr>
                        <a:t> </a:t>
                      </a:r>
                      <a:r>
                        <a:rPr lang="ru-RU" sz="1500" dirty="0">
                          <a:effectLst/>
                        </a:rPr>
                        <a:t>я</a:t>
                      </a:r>
                      <a:r>
                        <a:rPr lang="ru-RU" sz="1500" spc="-105" dirty="0">
                          <a:effectLst/>
                        </a:rPr>
                        <a:t> </a:t>
                      </a:r>
                      <a:r>
                        <a:rPr lang="ru-RU" sz="1500" dirty="0">
                          <a:effectLst/>
                        </a:rPr>
                        <a:t>медлил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5130" marR="143510" indent="-226060">
                        <a:lnSpc>
                          <a:spcPct val="82000"/>
                        </a:lnSpc>
                        <a:spcBef>
                          <a:spcPts val="1170"/>
                        </a:spcBef>
                        <a:spcAft>
                          <a:spcPts val="0"/>
                        </a:spcAft>
                      </a:pPr>
                      <a:r>
                        <a:rPr lang="ru-RU" sz="1500" spc="-20">
                          <a:effectLst/>
                        </a:rPr>
                        <a:t>Я</a:t>
                      </a:r>
                      <a:r>
                        <a:rPr lang="ru-RU" sz="1500" spc="-85">
                          <a:effectLst/>
                        </a:rPr>
                        <a:t> </a:t>
                      </a:r>
                      <a:r>
                        <a:rPr lang="ru-RU" sz="1500" spc="-20">
                          <a:effectLst/>
                        </a:rPr>
                        <a:t>успешно</a:t>
                      </a:r>
                      <a:r>
                        <a:rPr lang="ru-RU" sz="1500" spc="-85">
                          <a:effectLst/>
                        </a:rPr>
                        <a:t> </a:t>
                      </a:r>
                      <a:r>
                        <a:rPr lang="ru-RU" sz="1500" spc="-20">
                          <a:effectLst/>
                        </a:rPr>
                        <a:t>выполнял </a:t>
                      </a:r>
                      <a:r>
                        <a:rPr lang="ru-RU" sz="1500">
                          <a:effectLst/>
                        </a:rPr>
                        <a:t>проекты раньше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9080" marR="223520"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500" spc="-50" dirty="0">
                          <a:effectLst/>
                        </a:rPr>
                        <a:t>Я</a:t>
                      </a:r>
                      <a:r>
                        <a:rPr lang="ru-RU" sz="1500" spc="-55" dirty="0">
                          <a:effectLst/>
                        </a:rPr>
                        <a:t> </a:t>
                      </a:r>
                      <a:r>
                        <a:rPr lang="ru-RU" sz="1500" spc="-50" dirty="0">
                          <a:effectLst/>
                        </a:rPr>
                        <a:t>мог</a:t>
                      </a:r>
                      <a:r>
                        <a:rPr lang="ru-RU" sz="1500" spc="-55" dirty="0">
                          <a:effectLst/>
                        </a:rPr>
                        <a:t> </a:t>
                      </a:r>
                      <a:r>
                        <a:rPr lang="ru-RU" sz="1500" spc="-50" dirty="0">
                          <a:effectLst/>
                        </a:rPr>
                        <a:t>ошибиться, </a:t>
                      </a:r>
                      <a:r>
                        <a:rPr lang="ru-RU" sz="1500" dirty="0">
                          <a:effectLst/>
                        </a:rPr>
                        <a:t>но это не определяет мою </a:t>
                      </a:r>
                      <a:r>
                        <a:rPr lang="ru-RU" sz="1500" spc="-10" dirty="0">
                          <a:effectLst/>
                        </a:rPr>
                        <a:t>ценность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03924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627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504056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Вопросы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9971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914400" indent="-914400">
              <a:buAutoNum type="arabicPeriod"/>
            </a:pPr>
            <a:r>
              <a:rPr lang="ru-RU" sz="5100" dirty="0"/>
              <a:t>Признаки и причины профессионального и эмоционального выгорания.</a:t>
            </a:r>
          </a:p>
          <a:p>
            <a:pPr marL="914400" indent="-914400">
              <a:buAutoNum type="arabicPeriod"/>
            </a:pPr>
            <a:r>
              <a:rPr lang="ru-RU" sz="5100" dirty="0"/>
              <a:t>Направления профилактики синдрома эмоционального выгорания.</a:t>
            </a:r>
          </a:p>
          <a:p>
            <a:pPr marL="914400" indent="-914400">
              <a:buAutoNum type="arabicPeriod"/>
            </a:pPr>
            <a:r>
              <a:rPr lang="ru-RU" sz="5100" dirty="0"/>
              <a:t> Диагностические техники.</a:t>
            </a:r>
          </a:p>
          <a:p>
            <a:pPr marL="914400" indent="-914400">
              <a:buAutoNum type="arabicPeriod" startAt="4"/>
            </a:pPr>
            <a:r>
              <a:rPr lang="ru-RU" sz="5100" dirty="0"/>
              <a:t>Техники, практики, стратегии самопомощи:</a:t>
            </a:r>
          </a:p>
          <a:p>
            <a:r>
              <a:rPr lang="ru-RU" sz="5100" dirty="0"/>
              <a:t>          </a:t>
            </a:r>
            <a:r>
              <a:rPr lang="ru-RU" sz="5000" dirty="0"/>
              <a:t>Практики «Определение триггеров выгорания», «Изменение автоматических мыслей»</a:t>
            </a:r>
          </a:p>
          <a:p>
            <a:pPr marL="0" indent="0">
              <a:buNone/>
            </a:pPr>
            <a:r>
              <a:rPr lang="ru-RU" sz="5100" dirty="0"/>
              <a:t>•	Практики поиска смысла</a:t>
            </a:r>
          </a:p>
          <a:p>
            <a:pPr marL="0" indent="0">
              <a:buNone/>
            </a:pPr>
            <a:r>
              <a:rPr lang="ru-RU" sz="5100" dirty="0"/>
              <a:t>•	Банк способов </a:t>
            </a:r>
            <a:r>
              <a:rPr lang="ru-RU" sz="5100" dirty="0" err="1"/>
              <a:t>саморегуляции</a:t>
            </a:r>
            <a:endParaRPr lang="ru-RU" sz="5100" dirty="0"/>
          </a:p>
          <a:p>
            <a:pPr marL="0" indent="0">
              <a:buNone/>
            </a:pPr>
            <a:r>
              <a:rPr lang="ru-RU" sz="5100" dirty="0"/>
              <a:t>•	Приемы </a:t>
            </a:r>
            <a:r>
              <a:rPr lang="ru-RU" sz="5100" dirty="0" err="1"/>
              <a:t>самоподдержки</a:t>
            </a:r>
            <a:endParaRPr lang="ru-RU" sz="5100" dirty="0"/>
          </a:p>
          <a:p>
            <a:pPr marL="0" indent="0">
              <a:buNone/>
            </a:pPr>
            <a:r>
              <a:rPr lang="ru-RU" sz="5100" dirty="0"/>
              <a:t>5. Практика «Мои внутренние ресурсы»</a:t>
            </a:r>
          </a:p>
          <a:p>
            <a:pPr marL="0" indent="0">
              <a:buNone/>
            </a:pPr>
            <a:r>
              <a:rPr lang="ru-RU" sz="5100" dirty="0"/>
              <a:t>6. Практика «Визуализация «</a:t>
            </a:r>
            <a:r>
              <a:rPr lang="ru-RU" sz="5100"/>
              <a:t>Место покоя»</a:t>
            </a:r>
            <a:endParaRPr lang="ru-RU" sz="51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98615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2541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Практики поиска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b="1" dirty="0"/>
              <a:t>Упражнение 1. «Стратегии самопомощи» </a:t>
            </a:r>
            <a:endParaRPr lang="ru-RU" dirty="0"/>
          </a:p>
          <a:p>
            <a:r>
              <a:rPr lang="ru-RU" dirty="0"/>
              <a:t>1. Подумайте и запишите ответы на вопросы: </a:t>
            </a:r>
            <a:r>
              <a:rPr lang="ru-RU" b="1" i="1" u="sng" dirty="0"/>
              <a:t>«Что я могу сделать, чтобы снизить свой уровень стресса, доставить себе радость?»</a:t>
            </a:r>
          </a:p>
          <a:p>
            <a:r>
              <a:rPr lang="ru-RU" dirty="0"/>
              <a:t>2. Попробуйте найти смысл, наполнить значимостью записанные вами ответы и осознать, как они могут противостоять негативным убеждениям.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96469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Практики поиска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/>
              <a:t>Упражнение 1. «Стратегии самопомощи» 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" y="2319554"/>
            <a:ext cx="8960601" cy="355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1951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Практики поиска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/>
              <a:t>Упражнение 2. «Обещание самому себе»</a:t>
            </a:r>
          </a:p>
          <a:p>
            <a:r>
              <a:rPr lang="ru-RU" dirty="0"/>
              <a:t>1. Запишите три пункта, которые вы могли бы сделать в каждой из трех областей - профессиональной, организационной и личной  (для работы со вторичной травмой).</a:t>
            </a:r>
          </a:p>
          <a:p>
            <a:r>
              <a:rPr lang="ru-RU" dirty="0"/>
              <a:t>2. Пометьте звездочкой те пункты в каждом разделе, которые вы можете выполнить в течение следующего месяца.</a:t>
            </a:r>
          </a:p>
          <a:p>
            <a:r>
              <a:rPr lang="ru-RU" dirty="0"/>
              <a:t>3. В каждом разделе подчеркните тот пункт, который вы можете попробовать выполнить уже на следующей неделе.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4043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Практики поиска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/>
              <a:t>Упражнение 2. «Обещание самому себе»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9815"/>
            <a:ext cx="87664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97172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Практики поиска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/>
              <a:t>Упражнение 3. «Оценка личного плана работы по предупреждению  профессионального выгорания»</a:t>
            </a:r>
            <a:endParaRPr lang="ru-RU" dirty="0"/>
          </a:p>
          <a:p>
            <a:r>
              <a:rPr lang="ru-RU" i="1" dirty="0"/>
              <a:t>Просмотрите лист своих планов («Обещание самому себе») и попробуйте ответить на следующие вопросы:</a:t>
            </a:r>
          </a:p>
          <a:p>
            <a:endParaRPr lang="ru-RU" dirty="0"/>
          </a:p>
          <a:p>
            <a:r>
              <a:rPr lang="ru-RU" dirty="0"/>
              <a:t>1. Эта деятельность помогает мне уйти от мыслей о работе?</a:t>
            </a:r>
          </a:p>
          <a:p>
            <a:r>
              <a:rPr lang="ru-RU" dirty="0"/>
              <a:t>2. Могу ли я придать этой деятельности некий новый смысл?</a:t>
            </a:r>
          </a:p>
          <a:p>
            <a:r>
              <a:rPr lang="ru-RU" dirty="0"/>
              <a:t>3. Может ли эта деятельность дать мне ощущение связи с чем-то большим, чем «я», или осознание новых аспектов жизни?</a:t>
            </a:r>
          </a:p>
          <a:p>
            <a:r>
              <a:rPr lang="ru-RU" dirty="0"/>
              <a:t>4. Что будет, если я попробую осуществлять эту деятельность с полным осознанием, то есть максимально полно осознавая, свои мысли, чувства, телесные ощущения?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24817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4869160"/>
            <a:ext cx="8026151" cy="89981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    Осваиваем </a:t>
            </a:r>
            <a:r>
              <a:rPr lang="ru-RU" dirty="0" err="1"/>
              <a:t>саморегуляцию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6558081" cy="393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74712" y="5021560"/>
            <a:ext cx="8026151" cy="8998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   Осваиваем саморегуляцию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06458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/>
              <a:t>Саморегуляция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573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dirty="0"/>
              <a:t> это управление своим психоэмоциональным состоянием, которое достигается путем воздействия человека на самого себя с помощью слов, мысленных образов, управления мышечным тонусом и дыханием.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45" y="4005064"/>
            <a:ext cx="3600400" cy="267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2171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Эффекты </a:t>
            </a:r>
            <a:r>
              <a:rPr lang="ru-RU" b="1" dirty="0" err="1"/>
              <a:t>саморегуляции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5576" y="170080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эффект </a:t>
            </a:r>
            <a:r>
              <a:rPr lang="ru-RU" sz="3200" b="1" dirty="0"/>
              <a:t>успокоения</a:t>
            </a:r>
            <a:r>
              <a:rPr lang="ru-RU" sz="3200" dirty="0"/>
              <a:t> (устранение эмоциональной напряженности)</a:t>
            </a:r>
            <a:endParaRPr lang="ru-RU" sz="32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512" y="307808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эффект </a:t>
            </a:r>
            <a:r>
              <a:rPr lang="ru-RU" sz="3200" b="1" dirty="0"/>
              <a:t>восстановления</a:t>
            </a:r>
            <a:r>
              <a:rPr lang="ru-RU" sz="3200" dirty="0"/>
              <a:t> (ослабление проявлений утомления)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4437112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эффект </a:t>
            </a:r>
            <a:r>
              <a:rPr lang="ru-RU" sz="3200" b="1" dirty="0"/>
              <a:t>активизации</a:t>
            </a:r>
            <a:r>
              <a:rPr lang="ru-RU" sz="3200" dirty="0"/>
              <a:t> (повышение психофизиологической реактивности).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801262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Способы </a:t>
            </a:r>
            <a:r>
              <a:rPr lang="ru-RU" b="1" dirty="0" err="1"/>
              <a:t>саморегуляции</a:t>
            </a:r>
            <a:r>
              <a:rPr lang="ru-RU" b="1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8003232" cy="514116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b="1" dirty="0"/>
              <a:t>-смех, улыбка, юмор;</a:t>
            </a:r>
          </a:p>
          <a:p>
            <a:endParaRPr lang="ru-RU" b="1" dirty="0"/>
          </a:p>
          <a:p>
            <a:r>
              <a:rPr lang="ru-RU" b="1" dirty="0"/>
              <a:t>- размышления о хорошем, приятном;</a:t>
            </a:r>
          </a:p>
          <a:p>
            <a:endParaRPr lang="ru-RU" b="1" dirty="0"/>
          </a:p>
          <a:p>
            <a:r>
              <a:rPr lang="ru-RU" b="1" dirty="0"/>
              <a:t>- различные движения типа потягивания, расслабления мышц;</a:t>
            </a:r>
          </a:p>
          <a:p>
            <a:endParaRPr lang="ru-RU" b="1" dirty="0"/>
          </a:p>
          <a:p>
            <a:r>
              <a:rPr lang="ru-RU" b="1" dirty="0"/>
              <a:t>- рассматривание цветов в помещении, пейзажа за окном, фотографий, других приятных или дорогих вещей;</a:t>
            </a:r>
          </a:p>
          <a:p>
            <a:endParaRPr lang="ru-RU" b="1" dirty="0"/>
          </a:p>
          <a:p>
            <a:r>
              <a:rPr lang="ru-RU" b="1" dirty="0"/>
              <a:t>-мысленное обращение к высшим силам (Богу, Вселенной, великой идее);</a:t>
            </a:r>
          </a:p>
          <a:p>
            <a:endParaRPr lang="ru-RU" b="1" dirty="0"/>
          </a:p>
          <a:p>
            <a:r>
              <a:rPr lang="ru-RU" b="1" dirty="0"/>
              <a:t>-«купание» (реальное или мысленное) в солнечных лучах;</a:t>
            </a:r>
          </a:p>
          <a:p>
            <a:endParaRPr lang="ru-RU" b="1" dirty="0"/>
          </a:p>
          <a:p>
            <a:r>
              <a:rPr lang="ru-RU" b="1" dirty="0"/>
              <a:t>-вдыхание свежего воздуха;</a:t>
            </a:r>
          </a:p>
          <a:p>
            <a:endParaRPr lang="ru-RU" b="1" dirty="0"/>
          </a:p>
          <a:p>
            <a:r>
              <a:rPr lang="ru-RU" b="1" dirty="0"/>
              <a:t>-чтение стихов;</a:t>
            </a:r>
          </a:p>
          <a:p>
            <a:endParaRPr lang="ru-RU" b="1" dirty="0"/>
          </a:p>
          <a:p>
            <a:r>
              <a:rPr lang="ru-RU" b="1" dirty="0"/>
              <a:t>-высказывание похвалы, комплиментов кому-либо просто так.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625946" cy="151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57899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Задание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i="1" dirty="0"/>
              <a:t>Ответьте на вопросы:</a:t>
            </a:r>
          </a:p>
          <a:p>
            <a:endParaRPr lang="ru-RU" dirty="0"/>
          </a:p>
          <a:p>
            <a:r>
              <a:rPr lang="ru-RU" b="1" dirty="0"/>
              <a:t>1. Что помогает вам поднять настроение, переключиться?</a:t>
            </a:r>
          </a:p>
          <a:p>
            <a:endParaRPr lang="ru-RU" dirty="0"/>
          </a:p>
          <a:p>
            <a:r>
              <a:rPr lang="ru-RU" dirty="0"/>
              <a:t>2. Что вы можете использовать из вышеперечисленных способов?</a:t>
            </a:r>
          </a:p>
          <a:p>
            <a:endParaRPr lang="ru-RU" dirty="0"/>
          </a:p>
          <a:p>
            <a:r>
              <a:rPr lang="ru-RU" b="1" dirty="0"/>
              <a:t>3. Составьте перечень этих способов, добавив свои.</a:t>
            </a:r>
          </a:p>
          <a:p>
            <a:endParaRPr lang="ru-RU" dirty="0"/>
          </a:p>
          <a:p>
            <a:r>
              <a:rPr lang="ru-RU" dirty="0"/>
              <a:t>4. Подумайте, какие из них вы можете использовать сознательно, когда чувствуете напряженность или усталость.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9149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FA755-5989-463D-96D6-812EE7C44D6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Профессиональное выгорание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220B2B-4A7F-4946-A130-B26AF4217470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/>
              <a:t>Это состояние человека, в котором он испытывает хронический стресс во время выполнения работы. </a:t>
            </a:r>
          </a:p>
          <a:p>
            <a:pPr marL="0" indent="0">
              <a:buNone/>
            </a:pPr>
            <a:r>
              <a:rPr lang="ru-RU" b="1" dirty="0"/>
              <a:t>В результате наступает истощение эмоциональных и психических ресурсов человека  </a:t>
            </a:r>
            <a:r>
              <a:rPr lang="ru-RU" dirty="0"/>
              <a:t>(1974, психиатр  Г. </a:t>
            </a:r>
            <a:r>
              <a:rPr lang="ru-RU" dirty="0" err="1"/>
              <a:t>Фреденберг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20904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4869160"/>
            <a:ext cx="8026151" cy="89981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    Осваиваем </a:t>
            </a:r>
            <a:r>
              <a:rPr lang="ru-RU" dirty="0" err="1"/>
              <a:t>саморегуляцию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4712" y="5021560"/>
            <a:ext cx="8026151" cy="8998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   Банк Способов </a:t>
            </a:r>
            <a:r>
              <a:rPr lang="ru-RU" dirty="0" err="1"/>
              <a:t>саморегуляции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63" y="343757"/>
            <a:ext cx="6937648" cy="433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816424" cy="310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43078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9442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I. Способы, связанные с управлением дыханием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208823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Управление дыханием - это эффективное средство влияния на тонус мышц и эмоциональные центры мозга. </a:t>
            </a: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3672408" cy="35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0928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1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Сидя или стоя постарайтесь по возможности расслабить мышцы тела и сосредоточьте внимание на дыхании.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На счет 1–2–3–4 делайте медленный глубокий вдох (при этом живот выпячивается вперед, а грудная клетка неподвижна);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на следующие четыре счета проводится задержка дыхания;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затем плавный выдох на счет 1–2–3–4–5–6;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снова задержка перед следующим вдохом на счет 1–2–3–4.</a:t>
            </a:r>
          </a:p>
          <a:p>
            <a:pPr marL="0" indent="0">
              <a:buNone/>
            </a:pPr>
            <a:r>
              <a:rPr lang="ru-RU" dirty="0"/>
              <a:t>Уже через 3–5 минут такого дыхания вы заметите, что ваше состояние стало заметно спокойней и уравновешенней.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90637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2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Представьте, что перед вашим носом на расстоянии 10–15 см висит пушинка.</a:t>
            </a:r>
          </a:p>
          <a:p>
            <a:r>
              <a:rPr lang="ru-RU" dirty="0"/>
              <a:t>Дышите только носом и так плавно, чтобы пушинка не колыхалась.</a:t>
            </a:r>
          </a:p>
        </p:txBody>
      </p:sp>
    </p:spTree>
    <p:extLst>
      <p:ext uri="{BB962C8B-B14F-4D97-AF65-F5344CB8AC3E}">
        <p14:creationId xmlns:p14="http://schemas.microsoft.com/office/powerpoint/2010/main" val="233020585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3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Поскольку в ситуации раздражения, гнева мы забываем делать нормальный выдох:</a:t>
            </a:r>
          </a:p>
          <a:p>
            <a:pPr marL="0" indent="0" algn="ctr">
              <a:buNone/>
            </a:pPr>
            <a:r>
              <a:rPr lang="ru-RU" dirty="0"/>
              <a:t>-глубоко выдохните;</a:t>
            </a:r>
          </a:p>
          <a:p>
            <a:pPr marL="0" indent="0" algn="ctr">
              <a:buNone/>
            </a:pPr>
            <a:r>
              <a:rPr lang="ru-RU" dirty="0"/>
              <a:t>-задержите дыхание так долго, как сможете;</a:t>
            </a:r>
          </a:p>
          <a:p>
            <a:pPr marL="0" indent="0" algn="ctr">
              <a:buNone/>
            </a:pPr>
            <a:r>
              <a:rPr lang="ru-RU" dirty="0"/>
              <a:t>-сделайте несколько глубоких вдохов;</a:t>
            </a:r>
          </a:p>
          <a:p>
            <a:pPr marL="0" indent="0" algn="ctr">
              <a:buNone/>
            </a:pPr>
            <a:r>
              <a:rPr lang="ru-RU" dirty="0"/>
              <a:t>-снова задержите дыхание.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44130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9442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II. Способы, связанные с управлением тонусом мышц, движением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208823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Под воздействием психических нагрузок возникают мышечные зажимы, напряжение. Умение их расслаблять позволяет снять нервно-психическую напряженность, быстро восстановить силы.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7810626" cy="332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53872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4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/>
              <a:t>Поскольку добиться полноценного расслабления всех мышц сразу не удается, нужно сосредоточить внимание на наиболее напряженных частях тела.</a:t>
            </a:r>
          </a:p>
          <a:p>
            <a:r>
              <a:rPr lang="ru-RU" dirty="0"/>
              <a:t>- Сядьте удобно, если есть возможность - закройте глаза;</a:t>
            </a:r>
          </a:p>
          <a:p>
            <a:r>
              <a:rPr lang="ru-RU" dirty="0"/>
              <a:t>- дышите глубоко и медленно;</a:t>
            </a:r>
          </a:p>
          <a:p>
            <a:r>
              <a:rPr lang="ru-RU" dirty="0"/>
              <a:t>-пройдитесь внутренним взором по всему вашему телу, начиная от макушки до кончиков пальцев ног (либо в обратной последовательности) и найдите места наибольшего напряжения (часто это бывают рот, губы, челюсти, шея, затылок, плечи, живот);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310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4 (продолжение)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- постарайтесь еще сильнее напрячь места зажимов (до дрожания мышц), делайте это на вдохе;</a:t>
            </a:r>
          </a:p>
          <a:p>
            <a:r>
              <a:rPr lang="ru-RU" dirty="0"/>
              <a:t>-прочувствуйте это напряжение;</a:t>
            </a:r>
          </a:p>
          <a:p>
            <a:r>
              <a:rPr lang="ru-RU" dirty="0"/>
              <a:t>-резко сбросьте напряжение - делайте это на выдохе;</a:t>
            </a:r>
          </a:p>
          <a:p>
            <a:r>
              <a:rPr lang="ru-RU" dirty="0"/>
              <a:t>-сделайте так несколько раз.</a:t>
            </a:r>
          </a:p>
          <a:p>
            <a:r>
              <a:rPr lang="ru-RU" dirty="0"/>
              <a:t>В хорошо расслабленной мышце вы почувствуете появление тепла и приятной тяжести.</a:t>
            </a:r>
          </a:p>
          <a:p>
            <a:r>
              <a:rPr lang="ru-RU" dirty="0"/>
              <a:t>Если зажим снять не удается, особенно на лице, попробуйте разгладить его с помощью легкого самомассажа круговыми движениями пальцев (можно поделать гримасы — удивления, радости и пр.).</a:t>
            </a:r>
          </a:p>
        </p:txBody>
      </p:sp>
    </p:spTree>
    <p:extLst>
      <p:ext uri="{BB962C8B-B14F-4D97-AF65-F5344CB8AC3E}">
        <p14:creationId xmlns:p14="http://schemas.microsoft.com/office/powerpoint/2010/main" val="23658997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5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/>
              <a:t>В свободные минуты, паузы отдыха, осваивайте последовательное расслабление различных групп мышц, соблюдая следующие правила:</a:t>
            </a:r>
          </a:p>
          <a:p>
            <a:r>
              <a:rPr lang="ru-RU" dirty="0"/>
              <a:t>1) осознавайте и запоминайте ощущение расслабленной мышцы по контрасту с перенапряжением;</a:t>
            </a:r>
          </a:p>
          <a:p>
            <a:r>
              <a:rPr lang="ru-RU" dirty="0"/>
              <a:t>2) каждое упражнение состоит из трех фаз: «напрячь-прочувствовать-расслабить»;</a:t>
            </a:r>
          </a:p>
          <a:p>
            <a:r>
              <a:rPr lang="ru-RU" dirty="0"/>
              <a:t>3) напряжению соответствует вдох, расслаблению- выдох.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5450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6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/>
              <a:t>Попробуйте задать ритм всему организму с помощью монотонных ритмичных движений:</a:t>
            </a:r>
          </a:p>
          <a:p>
            <a:r>
              <a:rPr lang="ru-RU" dirty="0"/>
              <a:t>- движения большими пальцами рук в «</a:t>
            </a:r>
            <a:r>
              <a:rPr lang="ru-RU" dirty="0" err="1"/>
              <a:t>полузамке</a:t>
            </a:r>
            <a:r>
              <a:rPr lang="ru-RU" dirty="0"/>
              <a:t>»;</a:t>
            </a:r>
          </a:p>
          <a:p>
            <a:r>
              <a:rPr lang="ru-RU" dirty="0"/>
              <a:t>- перебирание бусинок на ваших бусах;</a:t>
            </a:r>
          </a:p>
          <a:p>
            <a:r>
              <a:rPr lang="ru-RU" dirty="0"/>
              <a:t>- перебирание четок;</a:t>
            </a:r>
          </a:p>
          <a:p>
            <a:r>
              <a:rPr lang="ru-RU" dirty="0"/>
              <a:t>- пройдите по кабинету (коридору) несколько раз, делая на два шага вдох, а на пять шагов выдох.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8496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FA3F0-908E-467F-BD78-99296608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871"/>
            <a:ext cx="8229600" cy="4900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Признаки выгорания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DCEA6C-C827-4541-B8F6-CE8EB5E079CF}"/>
              </a:ext>
            </a:extLst>
          </p:cNvPr>
          <p:cNvSpPr/>
          <p:nvPr/>
        </p:nvSpPr>
        <p:spPr>
          <a:xfrm>
            <a:off x="377281" y="1293583"/>
            <a:ext cx="8535282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Тревожные мысли: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собственной некомпетентности, сомневается в своих профессиональных качествах, ощущение, что не справится с грузом  возложенных  задач, что у  него не получится договориться с обучающимися, их родителями, коллегами.  Испытывает чувство вины и стыда за прошлые ошибки.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FB965-00D5-41C9-ADE4-076CC3A7910E}"/>
              </a:ext>
            </a:extLst>
          </p:cNvPr>
          <p:cNvSpPr/>
          <p:nvPr/>
        </p:nvSpPr>
        <p:spPr>
          <a:xfrm>
            <a:off x="357200" y="3121223"/>
            <a:ext cx="853528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Опустошенность: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теряете интерес к жизни, работе, хобби уже не приносит удовольствия, Все, что вас привлекало (и развлекало) раньше, теперь становится несущественным. Сужение палитры чувств и эмоций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54E341-B2A7-4006-BB16-A56BF57D4F6B}"/>
              </a:ext>
            </a:extLst>
          </p:cNvPr>
          <p:cNvSpPr/>
          <p:nvPr/>
        </p:nvSpPr>
        <p:spPr>
          <a:xfrm>
            <a:off x="383975" y="5517232"/>
            <a:ext cx="850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Цинизм.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в чувстве отчуждения по отношению к работе, коллегам или обучающимся, бездушности к окружающим, предмету собственного труда, деформации отношений с окружающими.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BFAA35-4F7F-4D6E-B22C-533553339B81}"/>
              </a:ext>
            </a:extLst>
          </p:cNvPr>
          <p:cNvSpPr/>
          <p:nvPr/>
        </p:nvSpPr>
        <p:spPr>
          <a:xfrm>
            <a:off x="404056" y="4498504"/>
            <a:ext cx="850850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Пессимизм: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будущее начинает казаться неопределенным, В нем точно все будет хуже, чем сейчас.</a:t>
            </a:r>
          </a:p>
        </p:txBody>
      </p:sp>
    </p:spTree>
    <p:extLst>
      <p:ext uri="{BB962C8B-B14F-4D97-AF65-F5344CB8AC3E}">
        <p14:creationId xmlns:p14="http://schemas.microsoft.com/office/powerpoint/2010/main" val="36922140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9442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r>
              <a:rPr lang="ru-RU" b="1" dirty="0"/>
              <a:t>III. Способы, связанные с воздействием слова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208823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Словесное воздействие задействует сознательный механизм самовнушения, идет непосредственное воздействие на психофизиологические функции организма.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4509120"/>
            <a:ext cx="5328592" cy="268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555955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7: </a:t>
            </a:r>
            <a:r>
              <a:rPr lang="ru-RU" b="1" i="1" dirty="0" err="1"/>
              <a:t>самоприказы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err="1"/>
              <a:t>Самоприказ</a:t>
            </a:r>
            <a:r>
              <a:rPr lang="ru-RU" i="1" dirty="0"/>
              <a:t> </a:t>
            </a:r>
            <a:r>
              <a:rPr lang="ru-RU" dirty="0"/>
              <a:t>- это короткое, отрывистое распоряжение, сделанное самому себе. Применяйте </a:t>
            </a:r>
            <a:r>
              <a:rPr lang="ru-RU" dirty="0" err="1"/>
              <a:t>самоприказ</a:t>
            </a:r>
            <a:r>
              <a:rPr lang="ru-RU" dirty="0"/>
              <a:t>, когда убеждены в том, что надо вести себя определенным образом, но испытываете трудности с выполнением.</a:t>
            </a:r>
          </a:p>
          <a:p>
            <a:r>
              <a:rPr lang="ru-RU" dirty="0"/>
              <a:t>«Разговаривать спокойно!», «Молчать, молчать!», «Не поддаваться на провокацию!» - это помогает сдерживать эмоции, вести себя достойно, соблюдать требования этики и правила работы с коллегами.</a:t>
            </a:r>
          </a:p>
          <a:p>
            <a:r>
              <a:rPr lang="ru-RU" dirty="0"/>
              <a:t>Сформулируйте </a:t>
            </a:r>
            <a:r>
              <a:rPr lang="ru-RU" dirty="0" err="1"/>
              <a:t>самоприказ</a:t>
            </a:r>
            <a:r>
              <a:rPr lang="ru-RU" dirty="0"/>
              <a:t>.</a:t>
            </a:r>
          </a:p>
          <a:p>
            <a:r>
              <a:rPr lang="ru-RU" dirty="0"/>
              <a:t>Мысленно повторите его несколько раз. Если это возможно, повторите его вслух.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54333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8: </a:t>
            </a:r>
            <a:r>
              <a:rPr lang="ru-RU" b="1" i="1" dirty="0" err="1"/>
              <a:t>самопрограммирование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/>
              <a:t>Во многих ситуациях целесообразно «оглянуться назад», вспомнить о своих успехах в аналогичных обстоятельствах. Прошлые успехи говорят человеку о его возможностях, о скрытых резервах в духовной, интеллектуальной, волевой сферах и вселяют уверенность в своих силах.</a:t>
            </a:r>
          </a:p>
          <a:p>
            <a:r>
              <a:rPr lang="ru-RU" dirty="0"/>
              <a:t>- Вспомните ситуацию, когда вы справились с аналогичными трудностями.</a:t>
            </a:r>
          </a:p>
          <a:p>
            <a:r>
              <a:rPr lang="ru-RU" dirty="0"/>
              <a:t>- Сформулируйте текст программы, для усиления эффекта можно использовать слова «именно сегодня»:</a:t>
            </a:r>
          </a:p>
          <a:p>
            <a:r>
              <a:rPr lang="ru-RU" dirty="0"/>
              <a:t>«Именно сегодня у меня все получится»;</a:t>
            </a:r>
          </a:p>
          <a:p>
            <a:r>
              <a:rPr lang="ru-RU" dirty="0"/>
              <a:t>«Именно сегодня я буду самой спокойной и выдержанной»;</a:t>
            </a:r>
          </a:p>
          <a:p>
            <a:r>
              <a:rPr lang="ru-RU" dirty="0"/>
              <a:t>«Именно сегодня я буду находчивой и уверенной»;</a:t>
            </a:r>
          </a:p>
          <a:p>
            <a:r>
              <a:rPr lang="ru-RU" dirty="0"/>
              <a:t>«Мне доставляет удовольствие вести разговор спокойным и уверенным голосом, показывать образец выдержки и самообладания».</a:t>
            </a:r>
          </a:p>
          <a:p>
            <a:r>
              <a:rPr lang="ru-RU" dirty="0"/>
              <a:t>- Мысленно повторите его несколько раз.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782417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9: </a:t>
            </a:r>
            <a:r>
              <a:rPr lang="ru-RU" b="1" i="1" dirty="0" err="1"/>
              <a:t>самоодобрение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/>
              <a:t>Люди часто не получают положительной оценки своего поведения со стороны. Особенно в ситуациях повышенных нервно-психических нагрузок - это одна из причин увеличения нервозности, раздражения. Поэтому важно поощрять себя самому.</a:t>
            </a:r>
          </a:p>
          <a:p>
            <a:r>
              <a:rPr lang="ru-RU" dirty="0"/>
              <a:t>- В случае даже незначительных успехов целесообразно хвалить себя, мысленно говоря: «Молодец! Умница! «Здорово получилось!»</a:t>
            </a:r>
          </a:p>
          <a:p>
            <a:r>
              <a:rPr lang="ru-RU" dirty="0"/>
              <a:t>- Находите возможность хвалить себя в течение рабочего дня не менее 3–5 раз.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21739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9442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b="1" dirty="0"/>
              <a:t>IV. Способы, связанные с использованием образов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208823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Использование образов связано с активным воздействием на центральную нервную систему чувств и представлений.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76216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47751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10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/>
              <a:t>Чтобы использовать образы для </a:t>
            </a:r>
            <a:r>
              <a:rPr lang="ru-RU" dirty="0" err="1"/>
              <a:t>саморегуляции</a:t>
            </a:r>
            <a:r>
              <a:rPr lang="ru-RU" dirty="0"/>
              <a:t>:</a:t>
            </a:r>
          </a:p>
          <a:p>
            <a:r>
              <a:rPr lang="ru-RU" dirty="0"/>
              <a:t>- Специально запоминайте ситуации, события, в которых вы чувствовали себя комфортно, расслабленно, спокойно, - это ваши </a:t>
            </a:r>
            <a:r>
              <a:rPr lang="ru-RU" b="1" dirty="0"/>
              <a:t>ресурсные</a:t>
            </a:r>
            <a:r>
              <a:rPr lang="ru-RU" dirty="0"/>
              <a:t> ситуации.</a:t>
            </a:r>
          </a:p>
          <a:p>
            <a:r>
              <a:rPr lang="ru-RU" dirty="0"/>
              <a:t>- Делайте это в трех основных модальностях, присущих человеку. Для этого запоминайте:</a:t>
            </a:r>
          </a:p>
          <a:p>
            <a:r>
              <a:rPr lang="ru-RU" dirty="0"/>
              <a:t>1) зрительные образы события (что вы видите - облака, цветы, лес);</a:t>
            </a:r>
          </a:p>
          <a:p>
            <a:r>
              <a:rPr lang="ru-RU" dirty="0"/>
              <a:t>2) слуховые образы (какие звуки вы слышите - пение птиц, журчание ручья, шум дождя, музыка);</a:t>
            </a:r>
          </a:p>
          <a:p>
            <a:r>
              <a:rPr lang="ru-RU" dirty="0"/>
              <a:t>3) ощущения в теле (что вы чувствуете - тепло солнечных лучей на своем лице, брызги воды, запах цветущих яблонь, вкус клубники).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941836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i="1" dirty="0"/>
              <a:t>Способ 10 (продолжение)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/>
              <a:t>- При ощущении напряженности, усталости:</a:t>
            </a:r>
          </a:p>
          <a:p>
            <a:r>
              <a:rPr lang="ru-RU" dirty="0"/>
              <a:t>1) сядьте удобно, по возможности закрыв глаза;</a:t>
            </a:r>
          </a:p>
          <a:p>
            <a:r>
              <a:rPr lang="ru-RU" dirty="0"/>
              <a:t>2) дышите медленно и глубоко;</a:t>
            </a:r>
          </a:p>
          <a:p>
            <a:r>
              <a:rPr lang="ru-RU" dirty="0"/>
              <a:t>3) вспомните одну из ваших ресурсных ситуаций;</a:t>
            </a:r>
          </a:p>
          <a:p>
            <a:r>
              <a:rPr lang="ru-RU" dirty="0"/>
              <a:t>4) проживите ее заново, вспоминая все сопровождавшие ее зрительные, слуховые и телесные ощущения;</a:t>
            </a:r>
          </a:p>
          <a:p>
            <a:r>
              <a:rPr lang="ru-RU" dirty="0"/>
              <a:t>5) побудьте внутри этой ситуации несколько минут;</a:t>
            </a:r>
          </a:p>
          <a:p>
            <a:r>
              <a:rPr lang="ru-RU" dirty="0"/>
              <a:t>6) откройте глаза и вернитесь к работе.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40086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4869160"/>
            <a:ext cx="8026151" cy="89981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    Осваиваем </a:t>
            </a:r>
            <a:r>
              <a:rPr lang="ru-RU" dirty="0" err="1"/>
              <a:t>саморегуляцию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4712" y="5021560"/>
            <a:ext cx="8026151" cy="1215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  КОНКРЕТНЫЕ ПРИЕМЫ САМОПОДДЕРЖКИ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3631855" cy="3413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6105491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br>
              <a:rPr lang="ru-RU" sz="3600" b="1" i="1" dirty="0"/>
            </a:br>
            <a:r>
              <a:rPr lang="ru-RU" sz="3600" b="1" i="1" dirty="0"/>
              <a:t>Прием</a:t>
            </a:r>
            <a:r>
              <a:rPr lang="ru-RU" sz="3600" b="1" dirty="0"/>
              <a:t> </a:t>
            </a:r>
            <a:r>
              <a:rPr lang="ru-RU" sz="3600" b="1" i="1" dirty="0"/>
              <a:t>«Вечерний пересмотр событий»</a:t>
            </a:r>
            <a:r>
              <a:rPr lang="ru-RU" sz="3600" dirty="0"/>
              <a:t> (для тех, кто работает с людьми, самый губительный принцип — «Я подумаю об этом завтра»).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b="1" i="1" dirty="0"/>
              <a:t>Визуализация:</a:t>
            </a:r>
            <a:r>
              <a:rPr lang="ru-RU" dirty="0"/>
              <a:t> мысленное представление, проигрывание, видение себя в ситуации, которая еще не произошла, - это прием, помогающий строить реальность. Человек воображает себя делающим (или имеющим) то, к чему он стремится, и - получает желаемое. (10 минут перед отходом ко сну и 10 минут утром. Всего 20 минут!)</a:t>
            </a:r>
          </a:p>
          <a:p>
            <a:endParaRPr lang="ru-RU" dirty="0"/>
          </a:p>
        </p:txBody>
      </p:sp>
      <p:sp>
        <p:nvSpPr>
          <p:cNvPr id="4" name="Полилиния 3"/>
          <p:cNvSpPr/>
          <p:nvPr/>
        </p:nvSpPr>
        <p:spPr>
          <a:xfrm>
            <a:off x="7884368" y="1916832"/>
            <a:ext cx="390525" cy="619125"/>
          </a:xfrm>
          <a:custGeom>
            <a:avLst/>
            <a:gdLst>
              <a:gd name="connsiteX0" fmla="*/ 0 w 390525"/>
              <a:gd name="connsiteY0" fmla="*/ 371475 h 619125"/>
              <a:gd name="connsiteX1" fmla="*/ 47625 w 390525"/>
              <a:gd name="connsiteY1" fmla="*/ 342900 h 619125"/>
              <a:gd name="connsiteX2" fmla="*/ 66675 w 390525"/>
              <a:gd name="connsiteY2" fmla="*/ 314325 h 619125"/>
              <a:gd name="connsiteX3" fmla="*/ 95250 w 390525"/>
              <a:gd name="connsiteY3" fmla="*/ 285750 h 619125"/>
              <a:gd name="connsiteX4" fmla="*/ 123825 w 390525"/>
              <a:gd name="connsiteY4" fmla="*/ 266700 h 619125"/>
              <a:gd name="connsiteX5" fmla="*/ 180975 w 390525"/>
              <a:gd name="connsiteY5" fmla="*/ 209550 h 619125"/>
              <a:gd name="connsiteX6" fmla="*/ 219075 w 390525"/>
              <a:gd name="connsiteY6" fmla="*/ 180975 h 619125"/>
              <a:gd name="connsiteX7" fmla="*/ 266700 w 390525"/>
              <a:gd name="connsiteY7" fmla="*/ 142875 h 619125"/>
              <a:gd name="connsiteX8" fmla="*/ 276225 w 390525"/>
              <a:gd name="connsiteY8" fmla="*/ 114300 h 619125"/>
              <a:gd name="connsiteX9" fmla="*/ 304800 w 390525"/>
              <a:gd name="connsiteY9" fmla="*/ 95250 h 619125"/>
              <a:gd name="connsiteX10" fmla="*/ 333375 w 390525"/>
              <a:gd name="connsiteY10" fmla="*/ 66675 h 619125"/>
              <a:gd name="connsiteX11" fmla="*/ 390525 w 390525"/>
              <a:gd name="connsiteY11" fmla="*/ 0 h 619125"/>
              <a:gd name="connsiteX12" fmla="*/ 361950 w 390525"/>
              <a:gd name="connsiteY12" fmla="*/ 114300 h 619125"/>
              <a:gd name="connsiteX13" fmla="*/ 352425 w 390525"/>
              <a:gd name="connsiteY13" fmla="*/ 142875 h 619125"/>
              <a:gd name="connsiteX14" fmla="*/ 342900 w 390525"/>
              <a:gd name="connsiteY14" fmla="*/ 171450 h 619125"/>
              <a:gd name="connsiteX15" fmla="*/ 323850 w 390525"/>
              <a:gd name="connsiteY15" fmla="*/ 200025 h 619125"/>
              <a:gd name="connsiteX16" fmla="*/ 304800 w 390525"/>
              <a:gd name="connsiteY16" fmla="*/ 257175 h 619125"/>
              <a:gd name="connsiteX17" fmla="*/ 285750 w 390525"/>
              <a:gd name="connsiteY17" fmla="*/ 323850 h 619125"/>
              <a:gd name="connsiteX18" fmla="*/ 266700 w 390525"/>
              <a:gd name="connsiteY18" fmla="*/ 390525 h 619125"/>
              <a:gd name="connsiteX19" fmla="*/ 257175 w 390525"/>
              <a:gd name="connsiteY19" fmla="*/ 457200 h 619125"/>
              <a:gd name="connsiteX20" fmla="*/ 238125 w 390525"/>
              <a:gd name="connsiteY20" fmla="*/ 514350 h 619125"/>
              <a:gd name="connsiteX21" fmla="*/ 228600 w 390525"/>
              <a:gd name="connsiteY21" fmla="*/ 542925 h 619125"/>
              <a:gd name="connsiteX22" fmla="*/ 219075 w 390525"/>
              <a:gd name="connsiteY2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525" h="619125">
                <a:moveTo>
                  <a:pt x="0" y="371475"/>
                </a:moveTo>
                <a:cubicBezTo>
                  <a:pt x="15875" y="361950"/>
                  <a:pt x="33569" y="354948"/>
                  <a:pt x="47625" y="342900"/>
                </a:cubicBezTo>
                <a:cubicBezTo>
                  <a:pt x="56317" y="335450"/>
                  <a:pt x="59346" y="323119"/>
                  <a:pt x="66675" y="314325"/>
                </a:cubicBezTo>
                <a:cubicBezTo>
                  <a:pt x="75299" y="303977"/>
                  <a:pt x="84902" y="294374"/>
                  <a:pt x="95250" y="285750"/>
                </a:cubicBezTo>
                <a:cubicBezTo>
                  <a:pt x="104044" y="278421"/>
                  <a:pt x="115269" y="274305"/>
                  <a:pt x="123825" y="266700"/>
                </a:cubicBezTo>
                <a:cubicBezTo>
                  <a:pt x="143961" y="248802"/>
                  <a:pt x="159422" y="225714"/>
                  <a:pt x="180975" y="209550"/>
                </a:cubicBezTo>
                <a:cubicBezTo>
                  <a:pt x="193675" y="200025"/>
                  <a:pt x="207850" y="192200"/>
                  <a:pt x="219075" y="180975"/>
                </a:cubicBezTo>
                <a:cubicBezTo>
                  <a:pt x="262159" y="137891"/>
                  <a:pt x="211070" y="161418"/>
                  <a:pt x="266700" y="142875"/>
                </a:cubicBezTo>
                <a:cubicBezTo>
                  <a:pt x="269875" y="133350"/>
                  <a:pt x="269953" y="122140"/>
                  <a:pt x="276225" y="114300"/>
                </a:cubicBezTo>
                <a:cubicBezTo>
                  <a:pt x="283376" y="105361"/>
                  <a:pt x="296006" y="102579"/>
                  <a:pt x="304800" y="95250"/>
                </a:cubicBezTo>
                <a:cubicBezTo>
                  <a:pt x="315148" y="86626"/>
                  <a:pt x="324609" y="76902"/>
                  <a:pt x="333375" y="66675"/>
                </a:cubicBezTo>
                <a:cubicBezTo>
                  <a:pt x="406689" y="-18859"/>
                  <a:pt x="319620" y="70905"/>
                  <a:pt x="390525" y="0"/>
                </a:cubicBezTo>
                <a:cubicBezTo>
                  <a:pt x="377699" y="76957"/>
                  <a:pt x="387107" y="38828"/>
                  <a:pt x="361950" y="114300"/>
                </a:cubicBezTo>
                <a:lnTo>
                  <a:pt x="352425" y="142875"/>
                </a:lnTo>
                <a:cubicBezTo>
                  <a:pt x="349250" y="152400"/>
                  <a:pt x="348469" y="163096"/>
                  <a:pt x="342900" y="171450"/>
                </a:cubicBezTo>
                <a:cubicBezTo>
                  <a:pt x="336550" y="180975"/>
                  <a:pt x="328499" y="189564"/>
                  <a:pt x="323850" y="200025"/>
                </a:cubicBezTo>
                <a:cubicBezTo>
                  <a:pt x="315695" y="218375"/>
                  <a:pt x="311150" y="238125"/>
                  <a:pt x="304800" y="257175"/>
                </a:cubicBezTo>
                <a:cubicBezTo>
                  <a:pt x="281962" y="325688"/>
                  <a:pt x="309670" y="240129"/>
                  <a:pt x="285750" y="323850"/>
                </a:cubicBezTo>
                <a:cubicBezTo>
                  <a:pt x="275549" y="359554"/>
                  <a:pt x="274144" y="349582"/>
                  <a:pt x="266700" y="390525"/>
                </a:cubicBezTo>
                <a:cubicBezTo>
                  <a:pt x="262684" y="412614"/>
                  <a:pt x="262223" y="435324"/>
                  <a:pt x="257175" y="457200"/>
                </a:cubicBezTo>
                <a:cubicBezTo>
                  <a:pt x="252660" y="476766"/>
                  <a:pt x="244475" y="495300"/>
                  <a:pt x="238125" y="514350"/>
                </a:cubicBezTo>
                <a:cubicBezTo>
                  <a:pt x="234950" y="523875"/>
                  <a:pt x="230251" y="533021"/>
                  <a:pt x="228600" y="542925"/>
                </a:cubicBezTo>
                <a:cubicBezTo>
                  <a:pt x="218031" y="606339"/>
                  <a:pt x="219075" y="580762"/>
                  <a:pt x="219075" y="61912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7826892" y="5805264"/>
            <a:ext cx="487816" cy="534606"/>
          </a:xfrm>
          <a:custGeom>
            <a:avLst/>
            <a:gdLst>
              <a:gd name="connsiteX0" fmla="*/ 78241 w 487816"/>
              <a:gd name="connsiteY0" fmla="*/ 171450 h 534606"/>
              <a:gd name="connsiteX1" fmla="*/ 59191 w 487816"/>
              <a:gd name="connsiteY1" fmla="*/ 123825 h 534606"/>
              <a:gd name="connsiteX2" fmla="*/ 68716 w 487816"/>
              <a:gd name="connsiteY2" fmla="*/ 85725 h 534606"/>
              <a:gd name="connsiteX3" fmla="*/ 97291 w 487816"/>
              <a:gd name="connsiteY3" fmla="*/ 28575 h 534606"/>
              <a:gd name="connsiteX4" fmla="*/ 106816 w 487816"/>
              <a:gd name="connsiteY4" fmla="*/ 0 h 534606"/>
              <a:gd name="connsiteX5" fmla="*/ 202066 w 487816"/>
              <a:gd name="connsiteY5" fmla="*/ 9525 h 534606"/>
              <a:gd name="connsiteX6" fmla="*/ 230641 w 487816"/>
              <a:gd name="connsiteY6" fmla="*/ 19050 h 534606"/>
              <a:gd name="connsiteX7" fmla="*/ 287791 w 487816"/>
              <a:gd name="connsiteY7" fmla="*/ 66675 h 534606"/>
              <a:gd name="connsiteX8" fmla="*/ 306841 w 487816"/>
              <a:gd name="connsiteY8" fmla="*/ 95250 h 534606"/>
              <a:gd name="connsiteX9" fmla="*/ 316366 w 487816"/>
              <a:gd name="connsiteY9" fmla="*/ 123825 h 534606"/>
              <a:gd name="connsiteX10" fmla="*/ 306841 w 487816"/>
              <a:gd name="connsiteY10" fmla="*/ 200025 h 534606"/>
              <a:gd name="connsiteX11" fmla="*/ 249691 w 487816"/>
              <a:gd name="connsiteY11" fmla="*/ 247650 h 534606"/>
              <a:gd name="connsiteX12" fmla="*/ 192541 w 487816"/>
              <a:gd name="connsiteY12" fmla="*/ 266700 h 534606"/>
              <a:gd name="connsiteX13" fmla="*/ 163966 w 487816"/>
              <a:gd name="connsiteY13" fmla="*/ 285750 h 534606"/>
              <a:gd name="connsiteX14" fmla="*/ 125866 w 487816"/>
              <a:gd name="connsiteY14" fmla="*/ 295275 h 534606"/>
              <a:gd name="connsiteX15" fmla="*/ 97291 w 487816"/>
              <a:gd name="connsiteY15" fmla="*/ 304800 h 534606"/>
              <a:gd name="connsiteX16" fmla="*/ 59191 w 487816"/>
              <a:gd name="connsiteY16" fmla="*/ 361950 h 534606"/>
              <a:gd name="connsiteX17" fmla="*/ 30616 w 487816"/>
              <a:gd name="connsiteY17" fmla="*/ 447675 h 534606"/>
              <a:gd name="connsiteX18" fmla="*/ 11566 w 487816"/>
              <a:gd name="connsiteY18" fmla="*/ 504825 h 534606"/>
              <a:gd name="connsiteX19" fmla="*/ 2041 w 487816"/>
              <a:gd name="connsiteY19" fmla="*/ 533400 h 534606"/>
              <a:gd name="connsiteX20" fmla="*/ 30616 w 487816"/>
              <a:gd name="connsiteY20" fmla="*/ 504825 h 534606"/>
              <a:gd name="connsiteX21" fmla="*/ 249691 w 487816"/>
              <a:gd name="connsiteY21" fmla="*/ 514350 h 534606"/>
              <a:gd name="connsiteX22" fmla="*/ 392566 w 487816"/>
              <a:gd name="connsiteY22" fmla="*/ 504825 h 534606"/>
              <a:gd name="connsiteX23" fmla="*/ 487816 w 487816"/>
              <a:gd name="connsiteY23" fmla="*/ 504825 h 53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7816" h="534606">
                <a:moveTo>
                  <a:pt x="78241" y="171450"/>
                </a:moveTo>
                <a:cubicBezTo>
                  <a:pt x="71891" y="155575"/>
                  <a:pt x="61079" y="140818"/>
                  <a:pt x="59191" y="123825"/>
                </a:cubicBezTo>
                <a:cubicBezTo>
                  <a:pt x="57745" y="110814"/>
                  <a:pt x="65120" y="98312"/>
                  <a:pt x="68716" y="85725"/>
                </a:cubicBezTo>
                <a:cubicBezTo>
                  <a:pt x="84677" y="29862"/>
                  <a:pt x="69461" y="84235"/>
                  <a:pt x="97291" y="28575"/>
                </a:cubicBezTo>
                <a:cubicBezTo>
                  <a:pt x="101781" y="19595"/>
                  <a:pt x="103641" y="9525"/>
                  <a:pt x="106816" y="0"/>
                </a:cubicBezTo>
                <a:cubicBezTo>
                  <a:pt x="138566" y="3175"/>
                  <a:pt x="170529" y="4673"/>
                  <a:pt x="202066" y="9525"/>
                </a:cubicBezTo>
                <a:cubicBezTo>
                  <a:pt x="211989" y="11052"/>
                  <a:pt x="221661" y="14560"/>
                  <a:pt x="230641" y="19050"/>
                </a:cubicBezTo>
                <a:cubicBezTo>
                  <a:pt x="252048" y="29754"/>
                  <a:pt x="272744" y="48619"/>
                  <a:pt x="287791" y="66675"/>
                </a:cubicBezTo>
                <a:cubicBezTo>
                  <a:pt x="295120" y="75469"/>
                  <a:pt x="301721" y="85011"/>
                  <a:pt x="306841" y="95250"/>
                </a:cubicBezTo>
                <a:cubicBezTo>
                  <a:pt x="311331" y="104230"/>
                  <a:pt x="313191" y="114300"/>
                  <a:pt x="316366" y="123825"/>
                </a:cubicBezTo>
                <a:cubicBezTo>
                  <a:pt x="313191" y="149225"/>
                  <a:pt x="315589" y="175968"/>
                  <a:pt x="306841" y="200025"/>
                </a:cubicBezTo>
                <a:cubicBezTo>
                  <a:pt x="302517" y="211916"/>
                  <a:pt x="261985" y="242186"/>
                  <a:pt x="249691" y="247650"/>
                </a:cubicBezTo>
                <a:cubicBezTo>
                  <a:pt x="231341" y="255805"/>
                  <a:pt x="209249" y="255561"/>
                  <a:pt x="192541" y="266700"/>
                </a:cubicBezTo>
                <a:cubicBezTo>
                  <a:pt x="183016" y="273050"/>
                  <a:pt x="174488" y="281241"/>
                  <a:pt x="163966" y="285750"/>
                </a:cubicBezTo>
                <a:cubicBezTo>
                  <a:pt x="151934" y="290907"/>
                  <a:pt x="138453" y="291679"/>
                  <a:pt x="125866" y="295275"/>
                </a:cubicBezTo>
                <a:cubicBezTo>
                  <a:pt x="116212" y="298033"/>
                  <a:pt x="106816" y="301625"/>
                  <a:pt x="97291" y="304800"/>
                </a:cubicBezTo>
                <a:cubicBezTo>
                  <a:pt x="84591" y="323850"/>
                  <a:pt x="66431" y="340230"/>
                  <a:pt x="59191" y="361950"/>
                </a:cubicBezTo>
                <a:lnTo>
                  <a:pt x="30616" y="447675"/>
                </a:lnTo>
                <a:lnTo>
                  <a:pt x="11566" y="504825"/>
                </a:lnTo>
                <a:cubicBezTo>
                  <a:pt x="8391" y="514350"/>
                  <a:pt x="-5059" y="540500"/>
                  <a:pt x="2041" y="533400"/>
                </a:cubicBezTo>
                <a:lnTo>
                  <a:pt x="30616" y="504825"/>
                </a:lnTo>
                <a:cubicBezTo>
                  <a:pt x="103641" y="508000"/>
                  <a:pt x="176597" y="514350"/>
                  <a:pt x="249691" y="514350"/>
                </a:cubicBezTo>
                <a:cubicBezTo>
                  <a:pt x="297422" y="514350"/>
                  <a:pt x="344873" y="506733"/>
                  <a:pt x="392566" y="504825"/>
                </a:cubicBezTo>
                <a:cubicBezTo>
                  <a:pt x="424291" y="503556"/>
                  <a:pt x="456066" y="504825"/>
                  <a:pt x="487816" y="50482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76649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dirty="0"/>
              <a:t>Техника 1. «Отрезать, отбросить»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Она пригодна для работы с любыми негативными мыслями («у меня опять ничего не выйдет...», «все это без толку» и пр.). Как только почувствуете, что в душу закралась подобная мысль, — немедленно «отрежьте ее и отбросьте», сделав для этого резкий, «отрезающий» жест левой рукой и зрительно представив, как вы отрезаете и отбрасываете эту мысль.</a:t>
            </a:r>
          </a:p>
          <a:p>
            <a:r>
              <a:rPr lang="ru-RU" dirty="0"/>
              <a:t>После этого отбрасывающего жеста продолжайте дальше заниматься визуализацией: поместите на место удаленной негативной мысли другую (конечно же, позитивную). Все встанет на свои места.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735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FA3F0-908E-467F-BD78-99296608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871"/>
            <a:ext cx="8229600" cy="4900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Признаки выгорания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FC99DC-6F05-4E30-97A5-CFBD9E9453E4}"/>
              </a:ext>
            </a:extLst>
          </p:cNvPr>
          <p:cNvSpPr/>
          <p:nvPr/>
        </p:nvSpPr>
        <p:spPr>
          <a:xfrm>
            <a:off x="167544" y="767342"/>
            <a:ext cx="849795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усталость, психосоматика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высыпается, даже если спит дольше обычного. Бессонница. Чувствуете, что не хватает сил даже на ту деятельность, которая раньше давалась легко. Обострение хронических заболеваний, расстройство ЖКТ, вес уменьшается/увеличивается, отдышка, головные боли и т.д.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34495B-EB49-482D-A95B-B20DB392BB0F}"/>
              </a:ext>
            </a:extLst>
          </p:cNvPr>
          <p:cNvSpPr/>
          <p:nvPr/>
        </p:nvSpPr>
        <p:spPr>
          <a:xfrm>
            <a:off x="188842" y="2480564"/>
            <a:ext cx="849795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 поведении и настроении: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 раздражительность, агрессивность. Любое замечание других вызывает  гнев, а поведение детей кажется возмутительным. Часто повышает голос, можете закатить истерику. Частота конфликтов.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F8183A-79C9-4303-AC48-9173530FC079}"/>
              </a:ext>
            </a:extLst>
          </p:cNvPr>
          <p:cNvSpPr/>
          <p:nvPr/>
        </p:nvSpPr>
        <p:spPr>
          <a:xfrm>
            <a:off x="188842" y="4002414"/>
            <a:ext cx="8596537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отказывается контактировать с другими людьми. Пообещав друзьям приехать на встречу, внезапно находит предлоги, которые кажется  довольно значимыми, чтобы этого не делать. На работе избегаете коллег и не испытываете желания общаться или участвовать в социальных событиях.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7ADA7F-38A0-431B-99F5-D28FEC495F19}"/>
              </a:ext>
            </a:extLst>
          </p:cNvPr>
          <p:cNvSpPr/>
          <p:nvPr/>
        </p:nvSpPr>
        <p:spPr>
          <a:xfrm>
            <a:off x="256185" y="5534561"/>
            <a:ext cx="863163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усталость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ментальном уровне «тупеет»,  теряет интерес к новым идеям в работе, отдает большее предпочтение шаблонам и рутине, отказывается  от обучения и тренингов. Снижается производительность и качество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79493553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dirty="0"/>
              <a:t>Техника 2.</a:t>
            </a:r>
            <a:r>
              <a:rPr lang="ru-RU" b="1" i="1" dirty="0"/>
              <a:t> </a:t>
            </a:r>
            <a:r>
              <a:rPr lang="ru-RU" b="1" dirty="0"/>
              <a:t>«Лейбл, или Ярлык»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/>
              <a:t>Если в голову пришла негативная мысль, надо мысленно отстраниться от нее и наблюдать за ней со стороны, но не позволять этой мысли завладеть собой. </a:t>
            </a:r>
          </a:p>
          <a:p>
            <a:r>
              <a:rPr lang="ru-RU" dirty="0"/>
              <a:t>Негативные мысли имеют силу только над вами и только в том случае, если вы реагируете на них страхом, тревогой. Они получают эту силу от вас. Как только вы перестаете на них реагировать, они теряют власть. Скажите: «Это всего лишь негативная мысль!»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959330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/>
              <a:t>Техника 3. Преувеличение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08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Как только обнаружится негативная мысль, преувеличьте ее до абсурда, сделайте ее смешной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350146" cy="3350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6751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dirty="0"/>
              <a:t>Техника 4. «Признание своих достоинств»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Помогает </a:t>
            </a:r>
            <a:r>
              <a:rPr lang="ru-RU" i="1" dirty="0"/>
              <a:t>при излишней самокритичности</a:t>
            </a:r>
            <a:r>
              <a:rPr lang="ru-RU" dirty="0"/>
              <a:t>. </a:t>
            </a:r>
          </a:p>
          <a:p>
            <a:r>
              <a:rPr lang="ru-RU" dirty="0"/>
              <a:t>Каждый день, когда вы стоите перед зеркалом и собираетесь на работу, уверенно смотрите в зеркало, прямо в глаза самому себе и говорите не менее трех раз: «Я, конечно, не совершенство, но достаточно хорош (хороша)!». При этом неплохо, если вы улыбнетесь себе!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78929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b="1" i="1" dirty="0"/>
            </a:br>
            <a:r>
              <a:rPr lang="ru-RU" b="1" dirty="0"/>
              <a:t>Техника 5   «Вопрос самому себе»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Когда вы подозреваете, что преувеличиваете значение какой-то проблемы, задайте себе вопросы:</a:t>
            </a:r>
          </a:p>
          <a:p>
            <a:r>
              <a:rPr lang="ru-RU" b="1" i="1" dirty="0"/>
              <a:t>Это действительно так важно? </a:t>
            </a:r>
          </a:p>
          <a:p>
            <a:r>
              <a:rPr lang="ru-RU" b="1" i="1" dirty="0"/>
              <a:t>Рискую ли я чем-то очень важным для себя? Будет ли это для меня так важно через 2 недели, через месяц? </a:t>
            </a:r>
          </a:p>
          <a:p>
            <a:r>
              <a:rPr lang="ru-RU" b="1" i="1" dirty="0"/>
              <a:t>Стоит ли за это умереть? Может ли что-то еще быть хуже? Стоит ли из-за этого так сильно переживать?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46244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Техника заземления:   «пять чувств»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36" y="1340768"/>
            <a:ext cx="65527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5544616" cy="5257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/>
              <a:t>1. Найдите и обратите внимание на </a:t>
            </a:r>
            <a:r>
              <a:rPr lang="ru-RU" b="1" dirty="0"/>
              <a:t>пять</a:t>
            </a:r>
            <a:r>
              <a:rPr lang="ru-RU" dirty="0"/>
              <a:t> вещей, которые </a:t>
            </a:r>
            <a:r>
              <a:rPr lang="ru-RU" b="1" dirty="0"/>
              <a:t>видите</a:t>
            </a:r>
            <a:r>
              <a:rPr lang="ru-RU" dirty="0"/>
              <a:t> вокруг себя. </a:t>
            </a:r>
          </a:p>
          <a:p>
            <a:r>
              <a:rPr lang="ru-RU" dirty="0"/>
              <a:t>2. Найдите и обратите внимание на </a:t>
            </a:r>
            <a:r>
              <a:rPr lang="ru-RU" b="1" dirty="0"/>
              <a:t>четыре</a:t>
            </a:r>
            <a:r>
              <a:rPr lang="ru-RU" dirty="0"/>
              <a:t> вещи, которые можно сейчас </a:t>
            </a:r>
            <a:r>
              <a:rPr lang="ru-RU" b="1" dirty="0"/>
              <a:t>потрогать</a:t>
            </a:r>
            <a:r>
              <a:rPr lang="ru-RU" dirty="0"/>
              <a:t>. </a:t>
            </a:r>
          </a:p>
          <a:p>
            <a:r>
              <a:rPr lang="ru-RU" dirty="0"/>
              <a:t>3. Найдите и обратите внимание на </a:t>
            </a:r>
            <a:r>
              <a:rPr lang="ru-RU" b="1" dirty="0"/>
              <a:t>три</a:t>
            </a:r>
            <a:r>
              <a:rPr lang="ru-RU" dirty="0"/>
              <a:t> вещи, которые вы можете сейчас </a:t>
            </a:r>
            <a:r>
              <a:rPr lang="ru-RU" b="1" dirty="0"/>
              <a:t>слышать</a:t>
            </a:r>
            <a:r>
              <a:rPr lang="ru-RU" dirty="0"/>
              <a:t>. </a:t>
            </a:r>
          </a:p>
          <a:p>
            <a:r>
              <a:rPr lang="ru-RU" dirty="0"/>
              <a:t>4. Найдите и обратите внимание на </a:t>
            </a:r>
            <a:r>
              <a:rPr lang="ru-RU" b="1" dirty="0"/>
              <a:t>две</a:t>
            </a:r>
            <a:r>
              <a:rPr lang="ru-RU" dirty="0"/>
              <a:t> вещи, </a:t>
            </a:r>
            <a:r>
              <a:rPr lang="ru-RU" b="1" dirty="0"/>
              <a:t>запах</a:t>
            </a:r>
            <a:r>
              <a:rPr lang="ru-RU" dirty="0"/>
              <a:t> которых вы </a:t>
            </a:r>
            <a:r>
              <a:rPr lang="ru-RU" b="1" dirty="0"/>
              <a:t>чувствуете</a:t>
            </a:r>
            <a:r>
              <a:rPr lang="ru-RU" dirty="0"/>
              <a:t>. </a:t>
            </a:r>
          </a:p>
          <a:p>
            <a:r>
              <a:rPr lang="ru-RU" dirty="0"/>
              <a:t>5. Найдите и обратите внимание на </a:t>
            </a:r>
            <a:r>
              <a:rPr lang="ru-RU" b="1" dirty="0"/>
              <a:t>одну</a:t>
            </a:r>
            <a:r>
              <a:rPr lang="ru-RU" dirty="0"/>
              <a:t> вещь, которую вы можете </a:t>
            </a:r>
            <a:r>
              <a:rPr lang="ru-RU" b="1" dirty="0"/>
              <a:t>попробовать</a:t>
            </a:r>
            <a:r>
              <a:rPr lang="ru-RU" dirty="0"/>
              <a:t> сейчас </a:t>
            </a:r>
            <a:r>
              <a:rPr lang="ru-RU" b="1" dirty="0"/>
              <a:t>на вкус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Завершить технику можно глубоким вдохом и выдохом.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688765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Техника «</a:t>
            </a:r>
            <a:r>
              <a:rPr lang="ru-RU" b="1" dirty="0" err="1"/>
              <a:t>Нейрографика</a:t>
            </a:r>
            <a:r>
              <a:rPr lang="ru-RU" b="1" dirty="0"/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" y="1455812"/>
            <a:ext cx="7488832" cy="528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005409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Техника  «</a:t>
            </a:r>
            <a:r>
              <a:rPr lang="ru-RU" b="1" dirty="0" err="1"/>
              <a:t>Децетрация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/>
              <a:t>Любое напряженное психологическое состояние характеризуется </a:t>
            </a:r>
            <a:r>
              <a:rPr lang="ru-RU" dirty="0" err="1"/>
              <a:t>суженностью</a:t>
            </a:r>
            <a:r>
              <a:rPr lang="ru-RU" dirty="0"/>
              <a:t> сознания и </a:t>
            </a:r>
            <a:r>
              <a:rPr lang="ru-RU" dirty="0" err="1"/>
              <a:t>сверх-концентрацией</a:t>
            </a:r>
            <a:r>
              <a:rPr lang="ru-RU" dirty="0"/>
              <a:t> человека на своих переживаниях. </a:t>
            </a:r>
          </a:p>
          <a:p>
            <a:r>
              <a:rPr lang="ru-RU" dirty="0"/>
              <a:t>Ощутимое ослабление внутренней напряженности достигается в том случае, если человек сумел произвести действие </a:t>
            </a:r>
            <a:r>
              <a:rPr lang="ru-RU" dirty="0" err="1"/>
              <a:t>децентрации</a:t>
            </a:r>
            <a:r>
              <a:rPr lang="ru-RU" dirty="0"/>
              <a:t>: “снял” центр ситуации с себя и перенес его на какой-либо предмет или внешние обстоятельства.</a:t>
            </a:r>
          </a:p>
          <a:p>
            <a:r>
              <a:rPr lang="ru-RU" dirty="0"/>
              <a:t> </a:t>
            </a:r>
            <a:r>
              <a:rPr lang="ru-RU" dirty="0" err="1"/>
              <a:t>Децентрация</a:t>
            </a:r>
            <a:r>
              <a:rPr lang="ru-RU" dirty="0"/>
              <a:t> позволяет перенести, “выбросить” отрицательное состояние во внешнюю среду и тем самым избавиться от него. </a:t>
            </a:r>
          </a:p>
        </p:txBody>
      </p:sp>
    </p:spTree>
    <p:extLst>
      <p:ext uri="{BB962C8B-B14F-4D97-AF65-F5344CB8AC3E}">
        <p14:creationId xmlns:p14="http://schemas.microsoft.com/office/powerpoint/2010/main" val="954919378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315416"/>
            <a:ext cx="10945216" cy="74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8340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/>
              <a:t>Книги об эмоциональном выгорании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6717"/>
            <a:ext cx="2304256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77" y="940431"/>
            <a:ext cx="2088233" cy="5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23" y="779918"/>
            <a:ext cx="201918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17" y="3796005"/>
            <a:ext cx="2143323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6712"/>
            <a:ext cx="2411760" cy="60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947018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88" y="260648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/>
              <a:t>РЕСУРС-ассоциация</a:t>
            </a:r>
            <a:br>
              <a:rPr lang="ru-RU" sz="3600" dirty="0"/>
            </a:br>
            <a:r>
              <a:rPr lang="ru-RU" sz="3600" dirty="0"/>
              <a:t>«заряженный – разряженный телефон»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Заряженный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/>
              <a:t>- я хочу, я могу, </a:t>
            </a:r>
          </a:p>
          <a:p>
            <a:r>
              <a:rPr lang="ru-RU" dirty="0"/>
              <a:t>- я активен, открыт для нового опыта </a:t>
            </a:r>
          </a:p>
          <a:p>
            <a:r>
              <a:rPr lang="ru-RU" dirty="0"/>
              <a:t>- принимаю ответственность за свою жизнь и свою профессиональную карьеру </a:t>
            </a:r>
          </a:p>
          <a:p>
            <a:r>
              <a:rPr lang="ru-RU" dirty="0"/>
              <a:t>- испытываю удовольствие от жизни </a:t>
            </a:r>
          </a:p>
          <a:p>
            <a:r>
              <a:rPr lang="ru-RU" dirty="0"/>
              <a:t>- жизнь интересна, энтузиазм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Разряженный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- человек находится в нерешительности; </a:t>
            </a:r>
          </a:p>
          <a:p>
            <a:r>
              <a:rPr lang="ru-RU" dirty="0"/>
              <a:t>- нет сил осуществлять желаемое; </a:t>
            </a:r>
          </a:p>
          <a:p>
            <a:r>
              <a:rPr lang="ru-RU" dirty="0"/>
              <a:t>- отсутствие интереса к жизни, мало что радует; </a:t>
            </a:r>
          </a:p>
          <a:p>
            <a:r>
              <a:rPr lang="ru-RU" dirty="0"/>
              <a:t>- нехватка жизненных сил;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0303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5143D-0562-47D9-AA7F-CA2D57F4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1658"/>
            <a:ext cx="8229600" cy="6010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cap="all" dirty="0"/>
              <a:t>Факторы риска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A33471-CA3D-4F2E-826B-5A64DF8E5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94" y="820743"/>
            <a:ext cx="8784975" cy="31331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7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факторы выгорания:</a:t>
            </a:r>
          </a:p>
          <a:p>
            <a:pPr algn="just"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эмоционально напряженная работа, повышенная загруженность на работе;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дестабилизирующая организация деятельности, неадекватные дедлайны, отвлекающие от погруженности в работу моменты;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ответственность за исполняемые функции;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удовлетворяющая  оплата труда, признания и недостаточная благодарность;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нездоровая атмосфера, токсичные коллеги, рабочие конфликты;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 трудный контингент, с которым имеет дело профессионал в сфере общения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71617B-A736-419D-849A-2C6044D98BC1}"/>
              </a:ext>
            </a:extLst>
          </p:cNvPr>
          <p:cNvSpPr/>
          <p:nvPr/>
        </p:nvSpPr>
        <p:spPr>
          <a:xfrm>
            <a:off x="111357" y="4081955"/>
            <a:ext cx="8830412" cy="2406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</a:pPr>
            <a:r>
              <a:rPr lang="ru-RU" sz="17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факторы выгорания: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к эмоциональной ригидности, заниженная самооценка, страх быть некомпетентным;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интенсивная интериоризация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гиперответственность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трудоголизм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убеждение, что работа должна стоять на первом месте);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мотивация эмоциональной отдачи в профессиональной деятельности;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дефекты и дезориентация личности; экзистенциональный фактор;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ресурсов;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взлету по карьерной лестницы в окружении более успешных коллег</a:t>
            </a:r>
          </a:p>
        </p:txBody>
      </p:sp>
    </p:spTree>
    <p:extLst>
      <p:ext uri="{BB962C8B-B14F-4D97-AF65-F5344CB8AC3E}">
        <p14:creationId xmlns:p14="http://schemas.microsoft.com/office/powerpoint/2010/main" val="276453118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829" y="116632"/>
            <a:ext cx="8147248" cy="6340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/>
              <a:t> </a:t>
            </a:r>
            <a:br>
              <a:rPr lang="ru-RU" dirty="0"/>
            </a:br>
            <a:r>
              <a:rPr lang="ru-RU" sz="2700" b="1" i="1" dirty="0"/>
              <a:t>Практика «Мои внутренние ресурсы»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2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20369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66341-0E37-40C3-95CE-30FEC87F8D0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Рефлексия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AB9AF-C9C7-4462-9F6E-725EE9B7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5234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1.	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вопросы вызвали затруднения? Почему? 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Какие новые ресурсы удалось обнаружить в себе?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C705CF-71CF-496B-B022-9D9DE40FD500}"/>
              </a:ext>
            </a:extLst>
          </p:cNvPr>
          <p:cNvSpPr/>
          <p:nvPr/>
        </p:nvSpPr>
        <p:spPr>
          <a:xfrm>
            <a:off x="472007" y="3429000"/>
            <a:ext cx="8229600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  </a:t>
            </a:r>
            <a:r>
              <a:rPr lang="ru-RU" sz="2400" dirty="0"/>
              <a:t>Человек не может полноценно жить с истощенными внутренними ресурсами. </a:t>
            </a:r>
          </a:p>
          <a:p>
            <a:r>
              <a:rPr lang="ru-RU" sz="2400" dirty="0"/>
              <a:t>Чтобы их наполнить и начать жить счастливо и гармонично, необходимо научиться раскрывать свой внутренний потенциал, постоянно пополнять свои силы, искать новые источники. В качестве внутренних источников могут быть ценности, воспоминания, цели, убеждения, умения, черты характера, положительные эмоции, мотивы. </a:t>
            </a:r>
          </a:p>
        </p:txBody>
      </p:sp>
    </p:spTree>
    <p:extLst>
      <p:ext uri="{BB962C8B-B14F-4D97-AF65-F5344CB8AC3E}">
        <p14:creationId xmlns:p14="http://schemas.microsoft.com/office/powerpoint/2010/main" val="3483484849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08720"/>
            <a:ext cx="972908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796" y="404664"/>
            <a:ext cx="7859216" cy="9941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sz="3600" b="1" dirty="0"/>
              <a:t>Упражнение: визуализация </a:t>
            </a:r>
            <a:br>
              <a:rPr lang="ru-RU" sz="3600" b="1" dirty="0"/>
            </a:br>
            <a:r>
              <a:rPr lang="ru-RU" sz="3600" b="1" dirty="0"/>
              <a:t>«Место покоя»</a:t>
            </a:r>
            <a:br>
              <a:rPr lang="ru-RU" dirty="0"/>
            </a:b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43713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6BAC-DBC7-4D3B-B7CD-68350F35357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УПРАЖНЕНИЕ «Порой я балую </a:t>
            </a:r>
            <a:r>
              <a:rPr lang="ru-RU" sz="3600" b="1" dirty="0"/>
              <a:t>себя</a:t>
            </a:r>
            <a:r>
              <a:rPr lang="ru-RU" b="1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5940-16D0-4C58-A557-023E718CB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5252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А. Инструкция</a:t>
            </a:r>
            <a:r>
              <a:rPr lang="ru-RU" u="sng" dirty="0"/>
              <a:t>:</a:t>
            </a:r>
            <a:r>
              <a:rPr lang="ru-RU" dirty="0"/>
              <a:t> вспомните и составьте список дел, которые Вы выполняете с целью доставить себе удовольствие, позаботиться о своем душевном здоровье и немного побаловать себя.   </a:t>
            </a:r>
          </a:p>
          <a:p>
            <a:pPr marL="0" indent="0">
              <a:buNone/>
            </a:pPr>
            <a:r>
              <a:rPr lang="ru-RU" dirty="0"/>
              <a:t>В. Инструкция: Далее группа объединяются в пары (при помощи взгляда) затем:</a:t>
            </a:r>
          </a:p>
          <a:p>
            <a:r>
              <a:rPr lang="ru-RU" dirty="0"/>
              <a:t>1. пары составляют слоган, отражающий  идею о том, почему необходимо иногда баловать себя; Пример: «Себя надо любить и покупать подарки, если не за что, то дарить бескорыстно» </a:t>
            </a:r>
          </a:p>
          <a:p>
            <a:r>
              <a:rPr lang="ru-RU" dirty="0"/>
              <a:t>2. по очереди записывают его на плакате «Порой я балую себя!».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545296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A8DDF-F30D-4725-A8B5-5353FB1FB5B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Упражнение «Поддержка»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9FD9E-1CB2-44DA-8F1A-D75D391D84A4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Инструкция: Предлагаю всем  встать и стряхнуть все, что нас тревожит. (Выполняем дрожащие движения ног, рук, тела, головы). А теперь окажем поддержку друг другу. Первый участник называет свое положительное качество и протягивает руку соседу. Например, «Я добрый…» Следующий участник повторяет слова соседа и добавляет свое положительное качество, протягивая руку следующему «Я тоже добрый, но еще я и…». И так, пока все участники не будут связаны одной цепью. (В конце все поднимают руки вверх со словами: «Мы команда! Мы ресурс!»)</a:t>
            </a:r>
          </a:p>
        </p:txBody>
      </p:sp>
    </p:spTree>
    <p:extLst>
      <p:ext uri="{BB962C8B-B14F-4D97-AF65-F5344CB8AC3E}">
        <p14:creationId xmlns:p14="http://schemas.microsoft.com/office/powerpoint/2010/main" val="25593082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264696" cy="56207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Профилактика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908720"/>
            <a:ext cx="8363272" cy="46805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Диагностические исследования: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Диагностика эмоционального выгорания 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К.Маслач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С.Джексон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в адаптации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Н.Е.Водопьяновой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Диагностика уровня эмоционального выгорания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В.В.Бойко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Диагностика уровня эмоционального выгорания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В.В.Бойко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модиф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Е.Ильина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Опросник «Экспресс-оценка выгорания» (В.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Каппони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Новак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Методика «Колесо жизненного баланса» (Пол Дж. Майер)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«Шкала психологического стресса RSM-25» (Лемур-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Тесье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Филлион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Анкета «Типичные ПТС» (Н. Водопьянова, 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Старченкова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Экспресс опросник  «Симптомы эмоционального  выгорания»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 вербальных маркеров.</a:t>
            </a:r>
          </a:p>
        </p:txBody>
      </p:sp>
    </p:spTree>
    <p:extLst>
      <p:ext uri="{BB962C8B-B14F-4D97-AF65-F5344CB8AC3E}">
        <p14:creationId xmlns:p14="http://schemas.microsoft.com/office/powerpoint/2010/main" val="4476018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2D625-98C5-4C38-885D-69D3D2DA2BF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Цифровой психодиагностический инструмент чат-бот «Мой компас»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758D7C-60E1-40C5-9D74-9E2034739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808312" cy="252028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14FE2E-AAC2-4D34-9527-CF1FE2CD3FB4}"/>
              </a:ext>
            </a:extLst>
          </p:cNvPr>
          <p:cNvSpPr/>
          <p:nvPr/>
        </p:nvSpPr>
        <p:spPr>
          <a:xfrm>
            <a:off x="755576" y="4581128"/>
            <a:ext cx="27578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https://t.me/mycompasbot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6A2DF-B95C-4EAB-A0DF-638B1D0B71D7}"/>
              </a:ext>
            </a:extLst>
          </p:cNvPr>
          <p:cNvSpPr txBox="1"/>
          <p:nvPr/>
        </p:nvSpPr>
        <p:spPr>
          <a:xfrm>
            <a:off x="3828668" y="2828835"/>
            <a:ext cx="509338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Диагностический пакет, позволяющий </a:t>
            </a:r>
          </a:p>
          <a:p>
            <a:r>
              <a:rPr lang="ru-RU" dirty="0"/>
              <a:t>осуществить оценку своего состояния, </a:t>
            </a:r>
          </a:p>
          <a:p>
            <a:r>
              <a:rPr lang="ru-RU" dirty="0"/>
              <a:t>разработанный для подростков и взрослых, </a:t>
            </a:r>
          </a:p>
          <a:p>
            <a:r>
              <a:rPr lang="ru-RU" dirty="0"/>
              <a:t>столкнувшимся с психотравмирующим опытом.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096D-CD91-46D2-86AB-9CF45C3891CE}"/>
              </a:ext>
            </a:extLst>
          </p:cNvPr>
          <p:cNvSpPr txBox="1"/>
          <p:nvPr/>
        </p:nvSpPr>
        <p:spPr>
          <a:xfrm>
            <a:off x="3828466" y="4350295"/>
            <a:ext cx="509338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Для подростков- оценка психологического </a:t>
            </a:r>
          </a:p>
          <a:p>
            <a:r>
              <a:rPr lang="ru-RU" dirty="0"/>
              <a:t>неблагополучия и ресурсов преодоления стресса.</a:t>
            </a:r>
          </a:p>
          <a:p>
            <a:r>
              <a:rPr lang="ru-RU" dirty="0"/>
              <a:t>Для взрослых оценка травматического стресса и</a:t>
            </a:r>
          </a:p>
          <a:p>
            <a:r>
              <a:rPr lang="ru-RU" dirty="0"/>
              <a:t>Успешности совладения с ним.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10908-3E57-416F-9DC5-45403A16DE1B}"/>
              </a:ext>
            </a:extLst>
          </p:cNvPr>
          <p:cNvSpPr txBox="1"/>
          <p:nvPr/>
        </p:nvSpPr>
        <p:spPr>
          <a:xfrm>
            <a:off x="3828668" y="1700808"/>
            <a:ext cx="500673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Разработанный ФКЦ по обеспечению развития </a:t>
            </a:r>
          </a:p>
          <a:p>
            <a:r>
              <a:rPr lang="ru-RU" dirty="0"/>
              <a:t>психолого-педагогической помощи в системе образования  РФ МГППУ</a:t>
            </a:r>
          </a:p>
        </p:txBody>
      </p:sp>
    </p:spTree>
    <p:extLst>
      <p:ext uri="{BB962C8B-B14F-4D97-AF65-F5344CB8AC3E}">
        <p14:creationId xmlns:p14="http://schemas.microsoft.com/office/powerpoint/2010/main" val="107741156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E6B10-2270-4CA1-80C5-182CF73C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/>
              <a:t>ВК сообщество</a:t>
            </a:r>
            <a:br>
              <a:rPr lang="ru-RU" sz="3600" dirty="0"/>
            </a:br>
            <a:r>
              <a:rPr lang="ru-RU" sz="3600" dirty="0"/>
              <a:t> психологической сопровождение педагогических работников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6268A-F8D3-491F-9355-24E6D521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4186808" cy="6046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https://vk.com/club222231728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F2711A-B06D-4A99-8536-0E290D22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89" y="3433462"/>
            <a:ext cx="4186807" cy="3149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7488C2-E1E2-4C5A-8A89-A8FC02DF8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8920"/>
            <a:ext cx="3682752" cy="29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434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4002</Words>
  <Application>Microsoft Office PowerPoint</Application>
  <PresentationFormat>Экран (4:3)</PresentationFormat>
  <Paragraphs>402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Aharoni</vt:lpstr>
      <vt:lpstr>Arial</vt:lpstr>
      <vt:lpstr>Calibri</vt:lpstr>
      <vt:lpstr>Times New Roman</vt:lpstr>
      <vt:lpstr>Wingdings</vt:lpstr>
      <vt:lpstr>Тема Office</vt:lpstr>
      <vt:lpstr>  ПСИХОЛОГИЧЕСКАЯ ПОМОЩЬ. РЕСУРСЫ.  </vt:lpstr>
      <vt:lpstr>Вопросы</vt:lpstr>
      <vt:lpstr>Профессиональное выгорание</vt:lpstr>
      <vt:lpstr>Признаки выгорания</vt:lpstr>
      <vt:lpstr>Признаки выгорания</vt:lpstr>
      <vt:lpstr>Факторы риска</vt:lpstr>
      <vt:lpstr>Профилактика</vt:lpstr>
      <vt:lpstr>Цифровой психодиагностический инструмент чат-бот «Мой компас»</vt:lpstr>
      <vt:lpstr>ВК сообщество  психологической сопровождение педагогических работников</vt:lpstr>
      <vt:lpstr>Методика исследования синдрома эмоционального выгорания В. В.Бойко.</vt:lpstr>
      <vt:lpstr> Необходимо отметить, к какой фазе  формирования стресса относятся доминирующие симптомы, и в  какой фазе их наибольшее число. </vt:lpstr>
      <vt:lpstr> Освещаются следующие вопросы: </vt:lpstr>
      <vt:lpstr>Анализ речевых маркеров у педагогов по определению признаков усталости и эмоционального выгорания. </vt:lpstr>
      <vt:lpstr> Колесо баланса </vt:lpstr>
      <vt:lpstr> ПРОФИЛАКТИКА ЭМОЦИОНАЛЬНОГО ВЫГОРАНИЯ  </vt:lpstr>
      <vt:lpstr>Основными задачами психолого-педагогической профилактики являются:</vt:lpstr>
      <vt:lpstr> Техники самопомощи:  </vt:lpstr>
      <vt:lpstr>Упражнение   Определение триггеров выгорания</vt:lpstr>
      <vt:lpstr> Упражнение  Изменение автоматических мыслей </vt:lpstr>
      <vt:lpstr>Практики поиска смысла</vt:lpstr>
      <vt:lpstr>Практики поиска смысла</vt:lpstr>
      <vt:lpstr>Практики поиска смысла</vt:lpstr>
      <vt:lpstr>Практики поиска смысла</vt:lpstr>
      <vt:lpstr>Практики поиска смысла</vt:lpstr>
      <vt:lpstr>    Осваиваем саморегуляцию</vt:lpstr>
      <vt:lpstr>Саморегуляция</vt:lpstr>
      <vt:lpstr>Эффекты саморегуляции</vt:lpstr>
      <vt:lpstr> Способы саморегуляции: </vt:lpstr>
      <vt:lpstr> Задание </vt:lpstr>
      <vt:lpstr>    Осваиваем саморегуляцию</vt:lpstr>
      <vt:lpstr> I. Способы, связанные с управлением дыханием </vt:lpstr>
      <vt:lpstr> Способ 1 </vt:lpstr>
      <vt:lpstr> Способ 2 </vt:lpstr>
      <vt:lpstr> Способ 3 </vt:lpstr>
      <vt:lpstr> II. Способы, связанные с управлением тонусом мышц, движением </vt:lpstr>
      <vt:lpstr> Способ 4 </vt:lpstr>
      <vt:lpstr> Способ 4 (продолжение) </vt:lpstr>
      <vt:lpstr> Способ 5 </vt:lpstr>
      <vt:lpstr> Способ 6 </vt:lpstr>
      <vt:lpstr>  III. Способы, связанные с воздействием слова  </vt:lpstr>
      <vt:lpstr> Способ 7: самоприказы </vt:lpstr>
      <vt:lpstr> Способ 8: самопрограммирование </vt:lpstr>
      <vt:lpstr> Способ 9: самоодобрение </vt:lpstr>
      <vt:lpstr>   IV. Способы, связанные с использованием образов   </vt:lpstr>
      <vt:lpstr> Способ 10 </vt:lpstr>
      <vt:lpstr> Способ 10 (продолжение) </vt:lpstr>
      <vt:lpstr>    Осваиваем саморегуляцию</vt:lpstr>
      <vt:lpstr> Прием «Вечерний пересмотр событий» (для тех, кто работает с людьми, самый губительный принцип — «Я подумаю об этом завтра»). </vt:lpstr>
      <vt:lpstr> Техника 1. «Отрезать, отбросить» </vt:lpstr>
      <vt:lpstr> Техника 2. «Лейбл, или Ярлык» </vt:lpstr>
      <vt:lpstr>Техника 3. Преувеличение</vt:lpstr>
      <vt:lpstr> Техника 4. «Признание своих достоинств» </vt:lpstr>
      <vt:lpstr> Техника 5   «Вопрос самому себе»  </vt:lpstr>
      <vt:lpstr>Техника заземления:   «пять чувств» </vt:lpstr>
      <vt:lpstr>Техника «Нейрографика» </vt:lpstr>
      <vt:lpstr>Техника  «Децетрация»</vt:lpstr>
      <vt:lpstr>Презентация PowerPoint</vt:lpstr>
      <vt:lpstr>Книги об эмоциональном выгорании</vt:lpstr>
      <vt:lpstr>РЕСУРС-ассоциация «заряженный – разряженный телефон»</vt:lpstr>
      <vt:lpstr>  Практика «Мои внутренние ресурсы» </vt:lpstr>
      <vt:lpstr>Рефлексия</vt:lpstr>
      <vt:lpstr> Упражнение: визуализация  «Место покоя» </vt:lpstr>
      <vt:lpstr>УПРАЖНЕНИЕ «Порой я балую себя» </vt:lpstr>
      <vt:lpstr>Упражнение «Поддержка»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ПОМОЩЬ</dc:title>
  <dc:creator>User</dc:creator>
  <cp:lastModifiedBy>Professional</cp:lastModifiedBy>
  <cp:revision>103</cp:revision>
  <dcterms:created xsi:type="dcterms:W3CDTF">2024-09-25T17:32:09Z</dcterms:created>
  <dcterms:modified xsi:type="dcterms:W3CDTF">2025-05-12T22:04:30Z</dcterms:modified>
</cp:coreProperties>
</file>