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notesMasterIdLst>
    <p:notesMasterId r:id="rId60"/>
  </p:notesMasterIdLst>
  <p:sldIdLst>
    <p:sldId id="353" r:id="rId2"/>
    <p:sldId id="312" r:id="rId3"/>
    <p:sldId id="313" r:id="rId4"/>
    <p:sldId id="314" r:id="rId5"/>
    <p:sldId id="315" r:id="rId6"/>
    <p:sldId id="316" r:id="rId7"/>
    <p:sldId id="377" r:id="rId8"/>
    <p:sldId id="384" r:id="rId9"/>
    <p:sldId id="317" r:id="rId10"/>
    <p:sldId id="333" r:id="rId11"/>
    <p:sldId id="319" r:id="rId12"/>
    <p:sldId id="320" r:id="rId13"/>
    <p:sldId id="321" r:id="rId14"/>
    <p:sldId id="329" r:id="rId15"/>
    <p:sldId id="357" r:id="rId16"/>
    <p:sldId id="355" r:id="rId17"/>
    <p:sldId id="354" r:id="rId18"/>
    <p:sldId id="358" r:id="rId19"/>
    <p:sldId id="389" r:id="rId20"/>
    <p:sldId id="390" r:id="rId21"/>
    <p:sldId id="391" r:id="rId22"/>
    <p:sldId id="359" r:id="rId23"/>
    <p:sldId id="362" r:id="rId24"/>
    <p:sldId id="364" r:id="rId25"/>
    <p:sldId id="363" r:id="rId26"/>
    <p:sldId id="367" r:id="rId27"/>
    <p:sldId id="365" r:id="rId28"/>
    <p:sldId id="368" r:id="rId29"/>
    <p:sldId id="370" r:id="rId30"/>
    <p:sldId id="369" r:id="rId31"/>
    <p:sldId id="366" r:id="rId32"/>
    <p:sldId id="360" r:id="rId33"/>
    <p:sldId id="392" r:id="rId34"/>
    <p:sldId id="373" r:id="rId35"/>
    <p:sldId id="371" r:id="rId36"/>
    <p:sldId id="372" r:id="rId37"/>
    <p:sldId id="374" r:id="rId38"/>
    <p:sldId id="379" r:id="rId39"/>
    <p:sldId id="380" r:id="rId40"/>
    <p:sldId id="342" r:id="rId41"/>
    <p:sldId id="343" r:id="rId42"/>
    <p:sldId id="361" r:id="rId43"/>
    <p:sldId id="393" r:id="rId44"/>
    <p:sldId id="356" r:id="rId45"/>
    <p:sldId id="376" r:id="rId46"/>
    <p:sldId id="334" r:id="rId47"/>
    <p:sldId id="378" r:id="rId48"/>
    <p:sldId id="381" r:id="rId49"/>
    <p:sldId id="383" r:id="rId50"/>
    <p:sldId id="394" r:id="rId51"/>
    <p:sldId id="340" r:id="rId52"/>
    <p:sldId id="345" r:id="rId53"/>
    <p:sldId id="350" r:id="rId54"/>
    <p:sldId id="375" r:id="rId55"/>
    <p:sldId id="351" r:id="rId56"/>
    <p:sldId id="386" r:id="rId57"/>
    <p:sldId id="387" r:id="rId58"/>
    <p:sldId id="388" r:id="rId5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08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5" autoAdjust="0"/>
    <p:restoredTop sz="97798" autoAdjust="0"/>
  </p:normalViewPr>
  <p:slideViewPr>
    <p:cSldViewPr>
      <p:cViewPr varScale="1">
        <p:scale>
          <a:sx n="42" d="100"/>
          <a:sy n="42" d="100"/>
        </p:scale>
        <p:origin x="13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52.xml"/><Relationship Id="rId1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63D8C9-0C2A-4352-A3D4-1C0FC96F1548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ED0355-70E8-47EE-A5A6-14B9107D0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070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D0355-70E8-47EE-A5A6-14B9107D083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190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D0355-70E8-47EE-A5A6-14B9107D0838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240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144000" cy="4046538"/>
            <a:chOff x="0" y="1536"/>
            <a:chExt cx="5760" cy="2549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 rot="-1424751">
              <a:off x="2121" y="2592"/>
              <a:ext cx="3072" cy="384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 userDrawn="1"/>
          </p:nvSpPr>
          <p:spPr bwMode="hidden">
            <a:xfrm>
              <a:off x="0" y="2664"/>
              <a:ext cx="2688" cy="12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0" y="552"/>
                </a:cxn>
                <a:cxn ang="0">
                  <a:pos x="1968" y="264"/>
                </a:cxn>
                <a:cxn ang="0">
                  <a:pos x="2028" y="270"/>
                </a:cxn>
                <a:cxn ang="0">
                  <a:pos x="2661" y="528"/>
                </a:cxn>
                <a:cxn ang="0">
                  <a:pos x="2688" y="648"/>
                </a:cxn>
                <a:cxn ang="0">
                  <a:pos x="2304" y="1080"/>
                </a:cxn>
                <a:cxn ang="0">
                  <a:pos x="1584" y="1224"/>
                </a:cxn>
                <a:cxn ang="0">
                  <a:pos x="1296" y="936"/>
                </a:cxn>
                <a:cxn ang="0">
                  <a:pos x="864" y="1032"/>
                </a:cxn>
                <a:cxn ang="0">
                  <a:pos x="0" y="552"/>
                </a:cxn>
                <a:cxn ang="0">
                  <a:pos x="0" y="0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 userDrawn="1"/>
          </p:nvSpPr>
          <p:spPr bwMode="hidden">
            <a:xfrm>
              <a:off x="3359" y="1536"/>
              <a:ext cx="2401" cy="1232"/>
            </a:xfrm>
            <a:custGeom>
              <a:avLst/>
              <a:gdLst/>
              <a:ahLst/>
              <a:cxnLst>
                <a:cxn ang="0">
                  <a:pos x="2208" y="15"/>
                </a:cxn>
                <a:cxn ang="0">
                  <a:pos x="2088" y="57"/>
                </a:cxn>
                <a:cxn ang="0">
                  <a:pos x="1951" y="99"/>
                </a:cxn>
                <a:cxn ang="0">
                  <a:pos x="1704" y="135"/>
                </a:cxn>
                <a:cxn ang="0">
                  <a:pos x="1314" y="177"/>
                </a:cxn>
                <a:cxn ang="0">
                  <a:pos x="1176" y="189"/>
                </a:cxn>
                <a:cxn ang="0">
                  <a:pos x="1122" y="195"/>
                </a:cxn>
                <a:cxn ang="0">
                  <a:pos x="1075" y="231"/>
                </a:cxn>
                <a:cxn ang="0">
                  <a:pos x="924" y="321"/>
                </a:cxn>
                <a:cxn ang="0">
                  <a:pos x="840" y="369"/>
                </a:cxn>
                <a:cxn ang="0">
                  <a:pos x="630" y="458"/>
                </a:cxn>
                <a:cxn ang="0">
                  <a:pos x="529" y="500"/>
                </a:cxn>
                <a:cxn ang="0">
                  <a:pos x="487" y="542"/>
                </a:cxn>
                <a:cxn ang="0">
                  <a:pos x="457" y="590"/>
                </a:cxn>
                <a:cxn ang="0">
                  <a:pos x="402" y="638"/>
                </a:cxn>
                <a:cxn ang="0">
                  <a:pos x="330" y="758"/>
                </a:cxn>
                <a:cxn ang="0">
                  <a:pos x="312" y="788"/>
                </a:cxn>
                <a:cxn ang="0">
                  <a:pos x="252" y="824"/>
                </a:cxn>
                <a:cxn ang="0">
                  <a:pos x="84" y="926"/>
                </a:cxn>
                <a:cxn ang="0">
                  <a:pos x="0" y="992"/>
                </a:cxn>
                <a:cxn ang="0">
                  <a:pos x="12" y="1040"/>
                </a:cxn>
                <a:cxn ang="0">
                  <a:pos x="132" y="1034"/>
                </a:cxn>
                <a:cxn ang="0">
                  <a:pos x="336" y="980"/>
                </a:cxn>
                <a:cxn ang="0">
                  <a:pos x="529" y="896"/>
                </a:cxn>
                <a:cxn ang="0">
                  <a:pos x="576" y="872"/>
                </a:cxn>
                <a:cxn ang="0">
                  <a:pos x="714" y="848"/>
                </a:cxn>
                <a:cxn ang="0">
                  <a:pos x="966" y="794"/>
                </a:cxn>
                <a:cxn ang="0">
                  <a:pos x="1212" y="782"/>
                </a:cxn>
                <a:cxn ang="0">
                  <a:pos x="1416" y="872"/>
                </a:cxn>
                <a:cxn ang="0">
                  <a:pos x="1464" y="932"/>
                </a:cxn>
                <a:cxn ang="0">
                  <a:pos x="1440" y="992"/>
                </a:cxn>
                <a:cxn ang="0">
                  <a:pos x="1302" y="1040"/>
                </a:cxn>
                <a:cxn ang="0">
                  <a:pos x="1158" y="1100"/>
                </a:cxn>
                <a:cxn ang="0">
                  <a:pos x="1093" y="1148"/>
                </a:cxn>
                <a:cxn ang="0">
                  <a:pos x="1075" y="1208"/>
                </a:cxn>
                <a:cxn ang="0">
                  <a:pos x="1093" y="1232"/>
                </a:cxn>
                <a:cxn ang="0">
                  <a:pos x="1152" y="1226"/>
                </a:cxn>
                <a:cxn ang="0">
                  <a:pos x="1332" y="1208"/>
                </a:cxn>
                <a:cxn ang="0">
                  <a:pos x="1434" y="1184"/>
                </a:cxn>
                <a:cxn ang="0">
                  <a:pos x="1464" y="1172"/>
                </a:cxn>
                <a:cxn ang="0">
                  <a:pos x="1578" y="1130"/>
                </a:cxn>
                <a:cxn ang="0">
                  <a:pos x="1758" y="1064"/>
                </a:cxn>
                <a:cxn ang="0">
                  <a:pos x="1872" y="962"/>
                </a:cxn>
                <a:cxn ang="0">
                  <a:pos x="1986" y="800"/>
                </a:cxn>
                <a:cxn ang="0">
                  <a:pos x="2166" y="650"/>
                </a:cxn>
                <a:cxn ang="0">
                  <a:pos x="2257" y="590"/>
                </a:cxn>
                <a:cxn ang="0">
                  <a:pos x="2400" y="57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hidden">
            <a:xfrm>
              <a:off x="3792" y="1536"/>
              <a:ext cx="1968" cy="762"/>
            </a:xfrm>
            <a:custGeom>
              <a:avLst/>
              <a:gdLst/>
              <a:ahLst/>
              <a:cxnLst>
                <a:cxn ang="0">
                  <a:pos x="965" y="165"/>
                </a:cxn>
                <a:cxn ang="0">
                  <a:pos x="696" y="200"/>
                </a:cxn>
                <a:cxn ang="0">
                  <a:pos x="693" y="237"/>
                </a:cxn>
                <a:cxn ang="0">
                  <a:pos x="924" y="258"/>
                </a:cxn>
                <a:cxn ang="0">
                  <a:pos x="993" y="267"/>
                </a:cxn>
                <a:cxn ang="0">
                  <a:pos x="681" y="291"/>
                </a:cxn>
                <a:cxn ang="0">
                  <a:pos x="633" y="309"/>
                </a:cxn>
                <a:cxn ang="0">
                  <a:pos x="645" y="336"/>
                </a:cxn>
                <a:cxn ang="0">
                  <a:pos x="672" y="351"/>
                </a:cxn>
                <a:cxn ang="0">
                  <a:pos x="984" y="333"/>
                </a:cxn>
                <a:cxn ang="0">
                  <a:pos x="1080" y="357"/>
                </a:cxn>
                <a:cxn ang="0">
                  <a:pos x="624" y="492"/>
                </a:cxn>
                <a:cxn ang="0">
                  <a:pos x="616" y="536"/>
                </a:cxn>
                <a:cxn ang="0">
                  <a:pos x="8" y="724"/>
                </a:cxn>
                <a:cxn ang="0">
                  <a:pos x="0" y="756"/>
                </a:cxn>
                <a:cxn ang="0">
                  <a:pos x="27" y="762"/>
                </a:cxn>
                <a:cxn ang="0">
                  <a:pos x="664" y="564"/>
                </a:cxn>
                <a:cxn ang="0">
                  <a:pos x="856" y="600"/>
                </a:cxn>
                <a:cxn ang="0">
                  <a:pos x="1158" y="507"/>
                </a:cxn>
                <a:cxn ang="0">
                  <a:pos x="1434" y="465"/>
                </a:cxn>
                <a:cxn ang="0">
                  <a:pos x="1572" y="368"/>
                </a:cxn>
                <a:cxn ang="0">
                  <a:pos x="1712" y="340"/>
                </a:cxn>
                <a:cxn ang="0">
                  <a:pos x="1856" y="328"/>
                </a:cxn>
                <a:cxn ang="0">
                  <a:pos x="1968" y="330"/>
                </a:cxn>
                <a:cxn ang="0">
                  <a:pos x="1968" y="0"/>
                </a:cxn>
                <a:cxn ang="0">
                  <a:pos x="1934" y="3"/>
                </a:cxn>
                <a:cxn ang="0">
                  <a:pos x="1832" y="5"/>
                </a:cxn>
                <a:cxn ang="0">
                  <a:pos x="1682" y="35"/>
                </a:cxn>
                <a:cxn ang="0">
                  <a:pos x="1643" y="72"/>
                </a:cxn>
                <a:cxn ang="0">
                  <a:pos x="1392" y="11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hidden">
            <a:xfrm>
              <a:off x="3599" y="2477"/>
              <a:ext cx="186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85" y="18"/>
                </a:cxn>
                <a:cxn ang="0">
                  <a:pos x="185" y="36"/>
                </a:cxn>
                <a:cxn ang="0">
                  <a:pos x="179" y="54"/>
                </a:cxn>
                <a:cxn ang="0">
                  <a:pos x="161" y="72"/>
                </a:cxn>
                <a:cxn ang="0">
                  <a:pos x="137" y="96"/>
                </a:cxn>
                <a:cxn ang="0">
                  <a:pos x="101" y="108"/>
                </a:cxn>
                <a:cxn ang="0">
                  <a:pos x="47" y="120"/>
                </a:cxn>
                <a:cxn ang="0">
                  <a:pos x="29" y="120"/>
                </a:cxn>
                <a:cxn ang="0">
                  <a:pos x="17" y="114"/>
                </a:cxn>
                <a:cxn ang="0">
                  <a:pos x="0" y="96"/>
                </a:cxn>
                <a:cxn ang="0">
                  <a:pos x="0" y="78"/>
                </a:cxn>
                <a:cxn ang="0">
                  <a:pos x="0" y="72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hidden">
            <a:xfrm>
              <a:off x="3779" y="2393"/>
              <a:ext cx="185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79" y="24"/>
                </a:cxn>
                <a:cxn ang="0">
                  <a:pos x="167" y="42"/>
                </a:cxn>
                <a:cxn ang="0">
                  <a:pos x="149" y="66"/>
                </a:cxn>
                <a:cxn ang="0">
                  <a:pos x="131" y="90"/>
                </a:cxn>
                <a:cxn ang="0">
                  <a:pos x="102" y="108"/>
                </a:cxn>
                <a:cxn ang="0">
                  <a:pos x="66" y="120"/>
                </a:cxn>
                <a:cxn ang="0">
                  <a:pos x="18" y="120"/>
                </a:cxn>
                <a:cxn ang="0">
                  <a:pos x="0" y="60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hidden">
            <a:xfrm>
              <a:off x="3839" y="1836"/>
              <a:ext cx="528" cy="275"/>
            </a:xfrm>
            <a:custGeom>
              <a:avLst/>
              <a:gdLst/>
              <a:ahLst/>
              <a:cxnLst>
                <a:cxn ang="0">
                  <a:pos x="0" y="275"/>
                </a:cxn>
                <a:cxn ang="0">
                  <a:pos x="0" y="269"/>
                </a:cxn>
                <a:cxn ang="0">
                  <a:pos x="6" y="251"/>
                </a:cxn>
                <a:cxn ang="0">
                  <a:pos x="6" y="239"/>
                </a:cxn>
                <a:cxn ang="0">
                  <a:pos x="12" y="227"/>
                </a:cxn>
                <a:cxn ang="0">
                  <a:pos x="18" y="221"/>
                </a:cxn>
                <a:cxn ang="0">
                  <a:pos x="36" y="215"/>
                </a:cxn>
                <a:cxn ang="0">
                  <a:pos x="77" y="203"/>
                </a:cxn>
                <a:cxn ang="0">
                  <a:pos x="137" y="179"/>
                </a:cxn>
                <a:cxn ang="0">
                  <a:pos x="209" y="143"/>
                </a:cxn>
                <a:cxn ang="0">
                  <a:pos x="251" y="120"/>
                </a:cxn>
                <a:cxn ang="0">
                  <a:pos x="299" y="96"/>
                </a:cxn>
                <a:cxn ang="0">
                  <a:pos x="394" y="48"/>
                </a:cxn>
                <a:cxn ang="0">
                  <a:pos x="442" y="30"/>
                </a:cxn>
                <a:cxn ang="0">
                  <a:pos x="478" y="12"/>
                </a:cxn>
                <a:cxn ang="0">
                  <a:pos x="502" y="6"/>
                </a:cxn>
                <a:cxn ang="0">
                  <a:pos x="520" y="0"/>
                </a:cxn>
                <a:cxn ang="0">
                  <a:pos x="526" y="0"/>
                </a:cxn>
                <a:cxn ang="0">
                  <a:pos x="520" y="6"/>
                </a:cxn>
                <a:cxn ang="0">
                  <a:pos x="508" y="12"/>
                </a:cxn>
                <a:cxn ang="0">
                  <a:pos x="484" y="24"/>
                </a:cxn>
                <a:cxn ang="0">
                  <a:pos x="460" y="42"/>
                </a:cxn>
                <a:cxn ang="0">
                  <a:pos x="436" y="54"/>
                </a:cxn>
                <a:cxn ang="0">
                  <a:pos x="394" y="78"/>
                </a:cxn>
                <a:cxn ang="0">
                  <a:pos x="340" y="108"/>
                </a:cxn>
                <a:cxn ang="0">
                  <a:pos x="275" y="143"/>
                </a:cxn>
                <a:cxn ang="0">
                  <a:pos x="131" y="221"/>
                </a:cxn>
                <a:cxn ang="0">
                  <a:pos x="65" y="251"/>
                </a:cxn>
                <a:cxn ang="0">
                  <a:pos x="0" y="275"/>
                </a:cxn>
                <a:cxn ang="0">
                  <a:pos x="0" y="275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hidden">
            <a:xfrm>
              <a:off x="3676" y="2015"/>
              <a:ext cx="721" cy="306"/>
            </a:xfrm>
            <a:custGeom>
              <a:avLst/>
              <a:gdLst/>
              <a:ahLst/>
              <a:cxnLst>
                <a:cxn ang="0">
                  <a:pos x="48" y="216"/>
                </a:cxn>
                <a:cxn ang="0">
                  <a:pos x="30" y="252"/>
                </a:cxn>
                <a:cxn ang="0">
                  <a:pos x="12" y="282"/>
                </a:cxn>
                <a:cxn ang="0">
                  <a:pos x="6" y="300"/>
                </a:cxn>
                <a:cxn ang="0">
                  <a:pos x="0" y="306"/>
                </a:cxn>
                <a:cxn ang="0">
                  <a:pos x="48" y="276"/>
                </a:cxn>
                <a:cxn ang="0">
                  <a:pos x="84" y="252"/>
                </a:cxn>
                <a:cxn ang="0">
                  <a:pos x="108" y="234"/>
                </a:cxn>
                <a:cxn ang="0">
                  <a:pos x="120" y="228"/>
                </a:cxn>
                <a:cxn ang="0">
                  <a:pos x="126" y="228"/>
                </a:cxn>
                <a:cxn ang="0">
                  <a:pos x="144" y="222"/>
                </a:cxn>
                <a:cxn ang="0">
                  <a:pos x="168" y="216"/>
                </a:cxn>
                <a:cxn ang="0">
                  <a:pos x="198" y="204"/>
                </a:cxn>
                <a:cxn ang="0">
                  <a:pos x="275" y="180"/>
                </a:cxn>
                <a:cxn ang="0">
                  <a:pos x="371" y="156"/>
                </a:cxn>
                <a:cxn ang="0">
                  <a:pos x="461" y="126"/>
                </a:cxn>
                <a:cxn ang="0">
                  <a:pos x="544" y="102"/>
                </a:cxn>
                <a:cxn ang="0">
                  <a:pos x="574" y="90"/>
                </a:cxn>
                <a:cxn ang="0">
                  <a:pos x="604" y="84"/>
                </a:cxn>
                <a:cxn ang="0">
                  <a:pos x="622" y="78"/>
                </a:cxn>
                <a:cxn ang="0">
                  <a:pos x="628" y="72"/>
                </a:cxn>
                <a:cxn ang="0">
                  <a:pos x="634" y="66"/>
                </a:cxn>
                <a:cxn ang="0">
                  <a:pos x="652" y="60"/>
                </a:cxn>
                <a:cxn ang="0">
                  <a:pos x="694" y="30"/>
                </a:cxn>
                <a:cxn ang="0">
                  <a:pos x="712" y="18"/>
                </a:cxn>
                <a:cxn ang="0">
                  <a:pos x="718" y="6"/>
                </a:cxn>
                <a:cxn ang="0">
                  <a:pos x="712" y="0"/>
                </a:cxn>
                <a:cxn ang="0">
                  <a:pos x="688" y="0"/>
                </a:cxn>
                <a:cxn ang="0">
                  <a:pos x="628" y="0"/>
                </a:cxn>
                <a:cxn ang="0">
                  <a:pos x="580" y="0"/>
                </a:cxn>
                <a:cxn ang="0">
                  <a:pos x="544" y="0"/>
                </a:cxn>
                <a:cxn ang="0">
                  <a:pos x="514" y="18"/>
                </a:cxn>
                <a:cxn ang="0">
                  <a:pos x="485" y="42"/>
                </a:cxn>
                <a:cxn ang="0">
                  <a:pos x="467" y="54"/>
                </a:cxn>
                <a:cxn ang="0">
                  <a:pos x="449" y="60"/>
                </a:cxn>
                <a:cxn ang="0">
                  <a:pos x="425" y="60"/>
                </a:cxn>
                <a:cxn ang="0">
                  <a:pos x="389" y="66"/>
                </a:cxn>
                <a:cxn ang="0">
                  <a:pos x="347" y="84"/>
                </a:cxn>
                <a:cxn ang="0">
                  <a:pos x="311" y="108"/>
                </a:cxn>
                <a:cxn ang="0">
                  <a:pos x="287" y="126"/>
                </a:cxn>
                <a:cxn ang="0">
                  <a:pos x="275" y="132"/>
                </a:cxn>
                <a:cxn ang="0">
                  <a:pos x="257" y="138"/>
                </a:cxn>
                <a:cxn ang="0">
                  <a:pos x="221" y="138"/>
                </a:cxn>
                <a:cxn ang="0">
                  <a:pos x="186" y="138"/>
                </a:cxn>
                <a:cxn ang="0">
                  <a:pos x="180" y="138"/>
                </a:cxn>
                <a:cxn ang="0">
                  <a:pos x="174" y="138"/>
                </a:cxn>
                <a:cxn ang="0">
                  <a:pos x="114" y="162"/>
                </a:cxn>
                <a:cxn ang="0">
                  <a:pos x="48" y="216"/>
                </a:cxn>
                <a:cxn ang="0">
                  <a:pos x="48" y="216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hidden">
            <a:xfrm>
              <a:off x="3358" y="1890"/>
              <a:ext cx="2400" cy="881"/>
            </a:xfrm>
            <a:custGeom>
              <a:avLst/>
              <a:gdLst/>
              <a:ahLst/>
              <a:cxnLst>
                <a:cxn ang="0">
                  <a:pos x="2231" y="54"/>
                </a:cxn>
                <a:cxn ang="0">
                  <a:pos x="2189" y="54"/>
                </a:cxn>
                <a:cxn ang="0">
                  <a:pos x="2147" y="66"/>
                </a:cxn>
                <a:cxn ang="0">
                  <a:pos x="2021" y="101"/>
                </a:cxn>
                <a:cxn ang="0">
                  <a:pos x="1956" y="119"/>
                </a:cxn>
                <a:cxn ang="0">
                  <a:pos x="1860" y="167"/>
                </a:cxn>
                <a:cxn ang="0">
                  <a:pos x="1836" y="245"/>
                </a:cxn>
                <a:cxn ang="0">
                  <a:pos x="1842" y="305"/>
                </a:cxn>
                <a:cxn ang="0">
                  <a:pos x="1758" y="317"/>
                </a:cxn>
                <a:cxn ang="0">
                  <a:pos x="1597" y="263"/>
                </a:cxn>
                <a:cxn ang="0">
                  <a:pos x="1507" y="257"/>
                </a:cxn>
                <a:cxn ang="0">
                  <a:pos x="1399" y="311"/>
                </a:cxn>
                <a:cxn ang="0">
                  <a:pos x="1334" y="353"/>
                </a:cxn>
                <a:cxn ang="0">
                  <a:pos x="1310" y="359"/>
                </a:cxn>
                <a:cxn ang="0">
                  <a:pos x="1214" y="371"/>
                </a:cxn>
                <a:cxn ang="0">
                  <a:pos x="1160" y="365"/>
                </a:cxn>
                <a:cxn ang="0">
                  <a:pos x="1053" y="371"/>
                </a:cxn>
                <a:cxn ang="0">
                  <a:pos x="957" y="383"/>
                </a:cxn>
                <a:cxn ang="0">
                  <a:pos x="921" y="401"/>
                </a:cxn>
                <a:cxn ang="0">
                  <a:pos x="819" y="419"/>
                </a:cxn>
                <a:cxn ang="0">
                  <a:pos x="778" y="419"/>
                </a:cxn>
                <a:cxn ang="0">
                  <a:pos x="664" y="437"/>
                </a:cxn>
                <a:cxn ang="0">
                  <a:pos x="598" y="473"/>
                </a:cxn>
                <a:cxn ang="0">
                  <a:pos x="503" y="467"/>
                </a:cxn>
                <a:cxn ang="0">
                  <a:pos x="431" y="491"/>
                </a:cxn>
                <a:cxn ang="0">
                  <a:pos x="413" y="539"/>
                </a:cxn>
                <a:cxn ang="0">
                  <a:pos x="347" y="569"/>
                </a:cxn>
                <a:cxn ang="0">
                  <a:pos x="222" y="599"/>
                </a:cxn>
                <a:cxn ang="0">
                  <a:pos x="138" y="647"/>
                </a:cxn>
                <a:cxn ang="0">
                  <a:pos x="108" y="659"/>
                </a:cxn>
                <a:cxn ang="0">
                  <a:pos x="0" y="671"/>
                </a:cxn>
                <a:cxn ang="0">
                  <a:pos x="84" y="695"/>
                </a:cxn>
                <a:cxn ang="0">
                  <a:pos x="263" y="653"/>
                </a:cxn>
                <a:cxn ang="0">
                  <a:pos x="473" y="569"/>
                </a:cxn>
                <a:cxn ang="0">
                  <a:pos x="568" y="521"/>
                </a:cxn>
                <a:cxn ang="0">
                  <a:pos x="646" y="515"/>
                </a:cxn>
                <a:cxn ang="0">
                  <a:pos x="873" y="461"/>
                </a:cxn>
                <a:cxn ang="0">
                  <a:pos x="1148" y="425"/>
                </a:cxn>
                <a:cxn ang="0">
                  <a:pos x="1292" y="461"/>
                </a:cxn>
                <a:cxn ang="0">
                  <a:pos x="1417" y="533"/>
                </a:cxn>
                <a:cxn ang="0">
                  <a:pos x="1435" y="617"/>
                </a:cxn>
                <a:cxn ang="0">
                  <a:pos x="1376" y="653"/>
                </a:cxn>
                <a:cxn ang="0">
                  <a:pos x="1226" y="701"/>
                </a:cxn>
                <a:cxn ang="0">
                  <a:pos x="1112" y="755"/>
                </a:cxn>
                <a:cxn ang="0">
                  <a:pos x="1065" y="809"/>
                </a:cxn>
                <a:cxn ang="0">
                  <a:pos x="1077" y="869"/>
                </a:cxn>
                <a:cxn ang="0">
                  <a:pos x="1106" y="881"/>
                </a:cxn>
                <a:cxn ang="0">
                  <a:pos x="1208" y="869"/>
                </a:cxn>
                <a:cxn ang="0">
                  <a:pos x="1388" y="857"/>
                </a:cxn>
                <a:cxn ang="0">
                  <a:pos x="1441" y="851"/>
                </a:cxn>
                <a:cxn ang="0">
                  <a:pos x="1483" y="833"/>
                </a:cxn>
                <a:cxn ang="0">
                  <a:pos x="1675" y="743"/>
                </a:cxn>
                <a:cxn ang="0">
                  <a:pos x="1806" y="689"/>
                </a:cxn>
                <a:cxn ang="0">
                  <a:pos x="1884" y="581"/>
                </a:cxn>
                <a:cxn ang="0">
                  <a:pos x="2039" y="389"/>
                </a:cxn>
                <a:cxn ang="0">
                  <a:pos x="2207" y="269"/>
                </a:cxn>
                <a:cxn ang="0">
                  <a:pos x="2249" y="239"/>
                </a:cxn>
                <a:cxn ang="0">
                  <a:pos x="2392" y="0"/>
                </a:cxn>
                <a:cxn ang="0">
                  <a:pos x="2302" y="36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hidden">
            <a:xfrm>
              <a:off x="3839" y="1854"/>
              <a:ext cx="577" cy="258"/>
            </a:xfrm>
            <a:custGeom>
              <a:avLst/>
              <a:gdLst/>
              <a:ahLst/>
              <a:cxnLst>
                <a:cxn ang="0">
                  <a:pos x="30" y="245"/>
                </a:cxn>
                <a:cxn ang="0">
                  <a:pos x="18" y="251"/>
                </a:cxn>
                <a:cxn ang="0">
                  <a:pos x="6" y="257"/>
                </a:cxn>
                <a:cxn ang="0">
                  <a:pos x="0" y="257"/>
                </a:cxn>
                <a:cxn ang="0">
                  <a:pos x="305" y="113"/>
                </a:cxn>
                <a:cxn ang="0">
                  <a:pos x="520" y="0"/>
                </a:cxn>
                <a:cxn ang="0">
                  <a:pos x="526" y="6"/>
                </a:cxn>
                <a:cxn ang="0">
                  <a:pos x="544" y="18"/>
                </a:cxn>
                <a:cxn ang="0">
                  <a:pos x="550" y="24"/>
                </a:cxn>
                <a:cxn ang="0">
                  <a:pos x="550" y="36"/>
                </a:cxn>
                <a:cxn ang="0">
                  <a:pos x="544" y="42"/>
                </a:cxn>
                <a:cxn ang="0">
                  <a:pos x="526" y="54"/>
                </a:cxn>
                <a:cxn ang="0">
                  <a:pos x="514" y="60"/>
                </a:cxn>
                <a:cxn ang="0">
                  <a:pos x="502" y="66"/>
                </a:cxn>
                <a:cxn ang="0">
                  <a:pos x="448" y="84"/>
                </a:cxn>
                <a:cxn ang="0">
                  <a:pos x="382" y="113"/>
                </a:cxn>
                <a:cxn ang="0">
                  <a:pos x="305" y="143"/>
                </a:cxn>
                <a:cxn ang="0">
                  <a:pos x="227" y="173"/>
                </a:cxn>
                <a:cxn ang="0">
                  <a:pos x="149" y="203"/>
                </a:cxn>
                <a:cxn ang="0">
                  <a:pos x="83" y="227"/>
                </a:cxn>
                <a:cxn ang="0">
                  <a:pos x="30" y="245"/>
                </a:cxn>
                <a:cxn ang="0">
                  <a:pos x="30" y="245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hidden">
            <a:xfrm>
              <a:off x="5327" y="1642"/>
              <a:ext cx="5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hidden">
            <a:xfrm>
              <a:off x="3839" y="1728"/>
              <a:ext cx="716" cy="383"/>
            </a:xfrm>
            <a:custGeom>
              <a:avLst/>
              <a:gdLst/>
              <a:ahLst/>
              <a:cxnLst>
                <a:cxn ang="0">
                  <a:pos x="659" y="6"/>
                </a:cxn>
                <a:cxn ang="0">
                  <a:pos x="588" y="42"/>
                </a:cxn>
                <a:cxn ang="0">
                  <a:pos x="515" y="84"/>
                </a:cxn>
                <a:cxn ang="0">
                  <a:pos x="509" y="90"/>
                </a:cxn>
                <a:cxn ang="0">
                  <a:pos x="485" y="102"/>
                </a:cxn>
                <a:cxn ang="0">
                  <a:pos x="455" y="120"/>
                </a:cxn>
                <a:cxn ang="0">
                  <a:pos x="425" y="138"/>
                </a:cxn>
                <a:cxn ang="0">
                  <a:pos x="371" y="168"/>
                </a:cxn>
                <a:cxn ang="0">
                  <a:pos x="306" y="198"/>
                </a:cxn>
                <a:cxn ang="0">
                  <a:pos x="186" y="251"/>
                </a:cxn>
                <a:cxn ang="0">
                  <a:pos x="131" y="269"/>
                </a:cxn>
                <a:cxn ang="0">
                  <a:pos x="89" y="287"/>
                </a:cxn>
                <a:cxn ang="0">
                  <a:pos x="53" y="305"/>
                </a:cxn>
                <a:cxn ang="0">
                  <a:pos x="36" y="311"/>
                </a:cxn>
                <a:cxn ang="0">
                  <a:pos x="12" y="329"/>
                </a:cxn>
                <a:cxn ang="0">
                  <a:pos x="0" y="353"/>
                </a:cxn>
                <a:cxn ang="0">
                  <a:pos x="0" y="371"/>
                </a:cxn>
                <a:cxn ang="0">
                  <a:pos x="0" y="383"/>
                </a:cxn>
                <a:cxn ang="0">
                  <a:pos x="0" y="383"/>
                </a:cxn>
                <a:cxn ang="0">
                  <a:pos x="12" y="371"/>
                </a:cxn>
                <a:cxn ang="0">
                  <a:pos x="30" y="353"/>
                </a:cxn>
                <a:cxn ang="0">
                  <a:pos x="53" y="335"/>
                </a:cxn>
                <a:cxn ang="0">
                  <a:pos x="77" y="317"/>
                </a:cxn>
                <a:cxn ang="0">
                  <a:pos x="101" y="311"/>
                </a:cxn>
                <a:cxn ang="0">
                  <a:pos x="131" y="299"/>
                </a:cxn>
                <a:cxn ang="0">
                  <a:pos x="204" y="269"/>
                </a:cxn>
                <a:cxn ang="0">
                  <a:pos x="240" y="251"/>
                </a:cxn>
                <a:cxn ang="0">
                  <a:pos x="270" y="239"/>
                </a:cxn>
                <a:cxn ang="0">
                  <a:pos x="294" y="228"/>
                </a:cxn>
                <a:cxn ang="0">
                  <a:pos x="312" y="222"/>
                </a:cxn>
                <a:cxn ang="0">
                  <a:pos x="330" y="210"/>
                </a:cxn>
                <a:cxn ang="0">
                  <a:pos x="365" y="186"/>
                </a:cxn>
                <a:cxn ang="0">
                  <a:pos x="419" y="156"/>
                </a:cxn>
                <a:cxn ang="0">
                  <a:pos x="473" y="120"/>
                </a:cxn>
                <a:cxn ang="0">
                  <a:pos x="527" y="90"/>
                </a:cxn>
                <a:cxn ang="0">
                  <a:pos x="576" y="60"/>
                </a:cxn>
                <a:cxn ang="0">
                  <a:pos x="612" y="42"/>
                </a:cxn>
                <a:cxn ang="0">
                  <a:pos x="629" y="36"/>
                </a:cxn>
                <a:cxn ang="0">
                  <a:pos x="647" y="30"/>
                </a:cxn>
                <a:cxn ang="0">
                  <a:pos x="677" y="18"/>
                </a:cxn>
                <a:cxn ang="0">
                  <a:pos x="701" y="6"/>
                </a:cxn>
                <a:cxn ang="0">
                  <a:pos x="713" y="0"/>
                </a:cxn>
                <a:cxn ang="0">
                  <a:pos x="713" y="0"/>
                </a:cxn>
                <a:cxn ang="0">
                  <a:pos x="659" y="6"/>
                </a:cxn>
                <a:cxn ang="0">
                  <a:pos x="716" y="63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 userDrawn="1"/>
          </p:nvSpPr>
          <p:spPr bwMode="hidden">
            <a:xfrm>
              <a:off x="3453" y="2271"/>
              <a:ext cx="318" cy="225"/>
            </a:xfrm>
            <a:custGeom>
              <a:avLst/>
              <a:gdLst/>
              <a:ahLst/>
              <a:cxnLst>
                <a:cxn ang="0">
                  <a:pos x="6" y="225"/>
                </a:cxn>
                <a:cxn ang="0">
                  <a:pos x="0" y="195"/>
                </a:cxn>
                <a:cxn ang="0">
                  <a:pos x="315" y="0"/>
                </a:cxn>
                <a:cxn ang="0">
                  <a:pos x="303" y="27"/>
                </a:cxn>
                <a:cxn ang="0">
                  <a:pos x="318" y="42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hidden">
            <a:xfrm>
              <a:off x="0" y="2658"/>
              <a:ext cx="2595" cy="933"/>
            </a:xfrm>
            <a:custGeom>
              <a:avLst/>
              <a:gdLst/>
              <a:ahLst/>
              <a:cxnLst>
                <a:cxn ang="0">
                  <a:pos x="1050" y="657"/>
                </a:cxn>
                <a:cxn ang="0">
                  <a:pos x="1581" y="690"/>
                </a:cxn>
                <a:cxn ang="0">
                  <a:pos x="1671" y="723"/>
                </a:cxn>
                <a:cxn ang="0">
                  <a:pos x="1176" y="621"/>
                </a:cxn>
                <a:cxn ang="0">
                  <a:pos x="1854" y="567"/>
                </a:cxn>
                <a:cxn ang="0">
                  <a:pos x="1869" y="612"/>
                </a:cxn>
                <a:cxn ang="0">
                  <a:pos x="2103" y="861"/>
                </a:cxn>
                <a:cxn ang="0">
                  <a:pos x="1883" y="520"/>
                </a:cxn>
                <a:cxn ang="0">
                  <a:pos x="1842" y="490"/>
                </a:cxn>
                <a:cxn ang="0">
                  <a:pos x="1770" y="466"/>
                </a:cxn>
                <a:cxn ang="0">
                  <a:pos x="1740" y="448"/>
                </a:cxn>
                <a:cxn ang="0">
                  <a:pos x="1758" y="436"/>
                </a:cxn>
                <a:cxn ang="0">
                  <a:pos x="1830" y="430"/>
                </a:cxn>
                <a:cxn ang="0">
                  <a:pos x="1877" y="424"/>
                </a:cxn>
                <a:cxn ang="0">
                  <a:pos x="1955" y="394"/>
                </a:cxn>
                <a:cxn ang="0">
                  <a:pos x="2052" y="396"/>
                </a:cxn>
                <a:cxn ang="0">
                  <a:pos x="2253" y="732"/>
                </a:cxn>
                <a:cxn ang="0">
                  <a:pos x="2415" y="933"/>
                </a:cxn>
                <a:cxn ang="0">
                  <a:pos x="2397" y="828"/>
                </a:cxn>
                <a:cxn ang="0">
                  <a:pos x="2088" y="400"/>
                </a:cxn>
                <a:cxn ang="0">
                  <a:pos x="2046" y="346"/>
                </a:cxn>
                <a:cxn ang="0">
                  <a:pos x="1997" y="304"/>
                </a:cxn>
                <a:cxn ang="0">
                  <a:pos x="1967" y="286"/>
                </a:cxn>
                <a:cxn ang="0">
                  <a:pos x="1973" y="286"/>
                </a:cxn>
                <a:cxn ang="0">
                  <a:pos x="2009" y="286"/>
                </a:cxn>
                <a:cxn ang="0">
                  <a:pos x="2082" y="322"/>
                </a:cxn>
                <a:cxn ang="0">
                  <a:pos x="2199" y="384"/>
                </a:cxn>
                <a:cxn ang="0">
                  <a:pos x="2394" y="448"/>
                </a:cxn>
                <a:cxn ang="0">
                  <a:pos x="2595" y="516"/>
                </a:cxn>
                <a:cxn ang="0">
                  <a:pos x="2388" y="424"/>
                </a:cxn>
                <a:cxn ang="0">
                  <a:pos x="2219" y="340"/>
                </a:cxn>
                <a:cxn ang="0">
                  <a:pos x="2052" y="280"/>
                </a:cxn>
                <a:cxn ang="0">
                  <a:pos x="1955" y="262"/>
                </a:cxn>
                <a:cxn ang="0">
                  <a:pos x="1877" y="274"/>
                </a:cxn>
                <a:cxn ang="0">
                  <a:pos x="1752" y="274"/>
                </a:cxn>
                <a:cxn ang="0">
                  <a:pos x="1661" y="292"/>
                </a:cxn>
                <a:cxn ang="0">
                  <a:pos x="1607" y="316"/>
                </a:cxn>
                <a:cxn ang="0">
                  <a:pos x="1589" y="322"/>
                </a:cxn>
                <a:cxn ang="0">
                  <a:pos x="1409" y="358"/>
                </a:cxn>
                <a:cxn ang="0">
                  <a:pos x="1152" y="442"/>
                </a:cxn>
                <a:cxn ang="0">
                  <a:pos x="966" y="460"/>
                </a:cxn>
                <a:cxn ang="0">
                  <a:pos x="870" y="442"/>
                </a:cxn>
                <a:cxn ang="0">
                  <a:pos x="828" y="430"/>
                </a:cxn>
                <a:cxn ang="0">
                  <a:pos x="743" y="388"/>
                </a:cxn>
                <a:cxn ang="0">
                  <a:pos x="636" y="334"/>
                </a:cxn>
                <a:cxn ang="0">
                  <a:pos x="467" y="256"/>
                </a:cxn>
                <a:cxn ang="0">
                  <a:pos x="0" y="0"/>
                </a:cxn>
                <a:cxn ang="0">
                  <a:pos x="585" y="390"/>
                </a:cxn>
                <a:cxn ang="0">
                  <a:pos x="849" y="543"/>
                </a:cxn>
                <a:cxn ang="0">
                  <a:pos x="897" y="621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hidden">
            <a:xfrm>
              <a:off x="0" y="2994"/>
              <a:ext cx="2723" cy="1091"/>
            </a:xfrm>
            <a:custGeom>
              <a:avLst/>
              <a:gdLst/>
              <a:ahLst/>
              <a:cxnLst>
                <a:cxn ang="0">
                  <a:pos x="2370" y="72"/>
                </a:cxn>
                <a:cxn ang="0">
                  <a:pos x="2597" y="198"/>
                </a:cxn>
                <a:cxn ang="0">
                  <a:pos x="2639" y="276"/>
                </a:cxn>
                <a:cxn ang="0">
                  <a:pos x="2453" y="264"/>
                </a:cxn>
                <a:cxn ang="0">
                  <a:pos x="2297" y="204"/>
                </a:cxn>
                <a:cxn ang="0">
                  <a:pos x="2112" y="66"/>
                </a:cxn>
                <a:cxn ang="0">
                  <a:pos x="2088" y="72"/>
                </a:cxn>
                <a:cxn ang="0">
                  <a:pos x="2106" y="114"/>
                </a:cxn>
                <a:cxn ang="0">
                  <a:pos x="2412" y="552"/>
                </a:cxn>
                <a:cxn ang="0">
                  <a:pos x="2279" y="564"/>
                </a:cxn>
                <a:cxn ang="0">
                  <a:pos x="2189" y="492"/>
                </a:cxn>
                <a:cxn ang="0">
                  <a:pos x="2058" y="330"/>
                </a:cxn>
                <a:cxn ang="0">
                  <a:pos x="1991" y="234"/>
                </a:cxn>
                <a:cxn ang="0">
                  <a:pos x="1949" y="174"/>
                </a:cxn>
                <a:cxn ang="0">
                  <a:pos x="1824" y="132"/>
                </a:cxn>
                <a:cxn ang="0">
                  <a:pos x="1794" y="144"/>
                </a:cxn>
                <a:cxn ang="0">
                  <a:pos x="1895" y="222"/>
                </a:cxn>
                <a:cxn ang="0">
                  <a:pos x="1943" y="366"/>
                </a:cxn>
                <a:cxn ang="0">
                  <a:pos x="2064" y="630"/>
                </a:cxn>
                <a:cxn ang="0">
                  <a:pos x="2052" y="695"/>
                </a:cxn>
                <a:cxn ang="0">
                  <a:pos x="1955" y="683"/>
                </a:cxn>
                <a:cxn ang="0">
                  <a:pos x="1913" y="636"/>
                </a:cxn>
                <a:cxn ang="0">
                  <a:pos x="1703" y="312"/>
                </a:cxn>
                <a:cxn ang="0">
                  <a:pos x="1637" y="276"/>
                </a:cxn>
                <a:cxn ang="0">
                  <a:pos x="1643" y="318"/>
                </a:cxn>
                <a:cxn ang="0">
                  <a:pos x="1673" y="408"/>
                </a:cxn>
                <a:cxn ang="0">
                  <a:pos x="1716" y="779"/>
                </a:cxn>
                <a:cxn ang="0">
                  <a:pos x="1691" y="737"/>
                </a:cxn>
                <a:cxn ang="0">
                  <a:pos x="1613" y="582"/>
                </a:cxn>
                <a:cxn ang="0">
                  <a:pos x="1494" y="480"/>
                </a:cxn>
                <a:cxn ang="0">
                  <a:pos x="1248" y="528"/>
                </a:cxn>
                <a:cxn ang="0">
                  <a:pos x="996" y="630"/>
                </a:cxn>
                <a:cxn ang="0">
                  <a:pos x="714" y="534"/>
                </a:cxn>
                <a:cxn ang="0">
                  <a:pos x="198" y="288"/>
                </a:cxn>
                <a:cxn ang="0">
                  <a:pos x="0" y="460"/>
                </a:cxn>
                <a:cxn ang="0">
                  <a:pos x="288" y="570"/>
                </a:cxn>
                <a:cxn ang="0">
                  <a:pos x="461" y="654"/>
                </a:cxn>
                <a:cxn ang="0">
                  <a:pos x="725" y="755"/>
                </a:cxn>
                <a:cxn ang="0">
                  <a:pos x="966" y="791"/>
                </a:cxn>
                <a:cxn ang="0">
                  <a:pos x="1176" y="779"/>
                </a:cxn>
                <a:cxn ang="0">
                  <a:pos x="1278" y="791"/>
                </a:cxn>
                <a:cxn ang="0">
                  <a:pos x="1404" y="845"/>
                </a:cxn>
                <a:cxn ang="0">
                  <a:pos x="1416" y="887"/>
                </a:cxn>
                <a:cxn ang="0">
                  <a:pos x="1361" y="923"/>
                </a:cxn>
                <a:cxn ang="0">
                  <a:pos x="1385" y="1007"/>
                </a:cxn>
                <a:cxn ang="0">
                  <a:pos x="1494" y="1085"/>
                </a:cxn>
                <a:cxn ang="0">
                  <a:pos x="1697" y="1043"/>
                </a:cxn>
                <a:cxn ang="0">
                  <a:pos x="1812" y="989"/>
                </a:cxn>
                <a:cxn ang="0">
                  <a:pos x="1973" y="917"/>
                </a:cxn>
                <a:cxn ang="0">
                  <a:pos x="2201" y="899"/>
                </a:cxn>
                <a:cxn ang="0">
                  <a:pos x="2364" y="863"/>
                </a:cxn>
                <a:cxn ang="0">
                  <a:pos x="2400" y="743"/>
                </a:cxn>
                <a:cxn ang="0">
                  <a:pos x="2471" y="701"/>
                </a:cxn>
                <a:cxn ang="0">
                  <a:pos x="2621" y="504"/>
                </a:cxn>
                <a:cxn ang="0">
                  <a:pos x="2693" y="374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</p:grpSp>
      <p:sp>
        <p:nvSpPr>
          <p:cNvPr id="512018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12019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Rectangle 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8A6E9-9A94-4F99-B292-5CD246115C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395D9-9CFC-4937-B0FA-7A5D0AE8FD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E59CFD-B6F5-4D47-859E-97A81ED940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664E7-BDD4-46A1-8168-34666471E5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pPr lvl="0"/>
            <a:r>
              <a:rPr lang="ru-RU" noProof="0"/>
              <a:t>Вставка рисунка SmartArt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9059C-8288-40E7-8C8C-9A6C8CFB71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AA041-5220-4D9B-BFE9-9B3C3789EB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DD588-C5A3-4171-9082-DF8B820861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0006C-1B5B-49A4-84EF-D498291305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5FDB2-0571-4A5C-BEB4-197A04A24A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49E32-BA77-4339-AF2D-F5503D3C19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BD3D1-F897-410F-B6FF-15FC191F90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4523F-1B88-4025-99E4-5297EBF5AD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105C8-2B92-4BCB-A63D-D63F5DF893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k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2438400"/>
            <a:ext cx="9144000" cy="4046538"/>
            <a:chOff x="0" y="1536"/>
            <a:chExt cx="5760" cy="2549"/>
          </a:xfrm>
        </p:grpSpPr>
        <p:sp>
          <p:nvSpPr>
            <p:cNvPr id="510979" name="Rectangle 3"/>
            <p:cNvSpPr>
              <a:spLocks noChangeArrowheads="1"/>
            </p:cNvSpPr>
            <p:nvPr userDrawn="1"/>
          </p:nvSpPr>
          <p:spPr bwMode="hidden">
            <a:xfrm rot="-1424751">
              <a:off x="2121" y="2592"/>
              <a:ext cx="3072" cy="384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510980" name="Freeform 4"/>
            <p:cNvSpPr>
              <a:spLocks/>
            </p:cNvSpPr>
            <p:nvPr userDrawn="1"/>
          </p:nvSpPr>
          <p:spPr bwMode="hidden">
            <a:xfrm>
              <a:off x="0" y="2664"/>
              <a:ext cx="2688" cy="12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0" y="552"/>
                </a:cxn>
                <a:cxn ang="0">
                  <a:pos x="1968" y="264"/>
                </a:cxn>
                <a:cxn ang="0">
                  <a:pos x="2028" y="270"/>
                </a:cxn>
                <a:cxn ang="0">
                  <a:pos x="2661" y="528"/>
                </a:cxn>
                <a:cxn ang="0">
                  <a:pos x="2688" y="648"/>
                </a:cxn>
                <a:cxn ang="0">
                  <a:pos x="2304" y="1080"/>
                </a:cxn>
                <a:cxn ang="0">
                  <a:pos x="1584" y="1224"/>
                </a:cxn>
                <a:cxn ang="0">
                  <a:pos x="1296" y="936"/>
                </a:cxn>
                <a:cxn ang="0">
                  <a:pos x="864" y="1032"/>
                </a:cxn>
                <a:cxn ang="0">
                  <a:pos x="0" y="552"/>
                </a:cxn>
                <a:cxn ang="0">
                  <a:pos x="0" y="0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510981" name="Freeform 5"/>
            <p:cNvSpPr>
              <a:spLocks/>
            </p:cNvSpPr>
            <p:nvPr userDrawn="1"/>
          </p:nvSpPr>
          <p:spPr bwMode="hidden">
            <a:xfrm>
              <a:off x="3359" y="1536"/>
              <a:ext cx="2401" cy="1232"/>
            </a:xfrm>
            <a:custGeom>
              <a:avLst/>
              <a:gdLst/>
              <a:ahLst/>
              <a:cxnLst>
                <a:cxn ang="0">
                  <a:pos x="2208" y="15"/>
                </a:cxn>
                <a:cxn ang="0">
                  <a:pos x="2088" y="57"/>
                </a:cxn>
                <a:cxn ang="0">
                  <a:pos x="1951" y="99"/>
                </a:cxn>
                <a:cxn ang="0">
                  <a:pos x="1704" y="135"/>
                </a:cxn>
                <a:cxn ang="0">
                  <a:pos x="1314" y="177"/>
                </a:cxn>
                <a:cxn ang="0">
                  <a:pos x="1176" y="189"/>
                </a:cxn>
                <a:cxn ang="0">
                  <a:pos x="1122" y="195"/>
                </a:cxn>
                <a:cxn ang="0">
                  <a:pos x="1075" y="231"/>
                </a:cxn>
                <a:cxn ang="0">
                  <a:pos x="924" y="321"/>
                </a:cxn>
                <a:cxn ang="0">
                  <a:pos x="840" y="369"/>
                </a:cxn>
                <a:cxn ang="0">
                  <a:pos x="630" y="458"/>
                </a:cxn>
                <a:cxn ang="0">
                  <a:pos x="529" y="500"/>
                </a:cxn>
                <a:cxn ang="0">
                  <a:pos x="487" y="542"/>
                </a:cxn>
                <a:cxn ang="0">
                  <a:pos x="457" y="590"/>
                </a:cxn>
                <a:cxn ang="0">
                  <a:pos x="402" y="638"/>
                </a:cxn>
                <a:cxn ang="0">
                  <a:pos x="330" y="758"/>
                </a:cxn>
                <a:cxn ang="0">
                  <a:pos x="312" y="788"/>
                </a:cxn>
                <a:cxn ang="0">
                  <a:pos x="252" y="824"/>
                </a:cxn>
                <a:cxn ang="0">
                  <a:pos x="84" y="926"/>
                </a:cxn>
                <a:cxn ang="0">
                  <a:pos x="0" y="992"/>
                </a:cxn>
                <a:cxn ang="0">
                  <a:pos x="12" y="1040"/>
                </a:cxn>
                <a:cxn ang="0">
                  <a:pos x="132" y="1034"/>
                </a:cxn>
                <a:cxn ang="0">
                  <a:pos x="336" y="980"/>
                </a:cxn>
                <a:cxn ang="0">
                  <a:pos x="529" y="896"/>
                </a:cxn>
                <a:cxn ang="0">
                  <a:pos x="576" y="872"/>
                </a:cxn>
                <a:cxn ang="0">
                  <a:pos x="714" y="848"/>
                </a:cxn>
                <a:cxn ang="0">
                  <a:pos x="966" y="794"/>
                </a:cxn>
                <a:cxn ang="0">
                  <a:pos x="1212" y="782"/>
                </a:cxn>
                <a:cxn ang="0">
                  <a:pos x="1416" y="872"/>
                </a:cxn>
                <a:cxn ang="0">
                  <a:pos x="1464" y="932"/>
                </a:cxn>
                <a:cxn ang="0">
                  <a:pos x="1440" y="992"/>
                </a:cxn>
                <a:cxn ang="0">
                  <a:pos x="1302" y="1040"/>
                </a:cxn>
                <a:cxn ang="0">
                  <a:pos x="1158" y="1100"/>
                </a:cxn>
                <a:cxn ang="0">
                  <a:pos x="1093" y="1148"/>
                </a:cxn>
                <a:cxn ang="0">
                  <a:pos x="1075" y="1208"/>
                </a:cxn>
                <a:cxn ang="0">
                  <a:pos x="1093" y="1232"/>
                </a:cxn>
                <a:cxn ang="0">
                  <a:pos x="1152" y="1226"/>
                </a:cxn>
                <a:cxn ang="0">
                  <a:pos x="1332" y="1208"/>
                </a:cxn>
                <a:cxn ang="0">
                  <a:pos x="1434" y="1184"/>
                </a:cxn>
                <a:cxn ang="0">
                  <a:pos x="1464" y="1172"/>
                </a:cxn>
                <a:cxn ang="0">
                  <a:pos x="1578" y="1130"/>
                </a:cxn>
                <a:cxn ang="0">
                  <a:pos x="1758" y="1064"/>
                </a:cxn>
                <a:cxn ang="0">
                  <a:pos x="1872" y="962"/>
                </a:cxn>
                <a:cxn ang="0">
                  <a:pos x="1986" y="800"/>
                </a:cxn>
                <a:cxn ang="0">
                  <a:pos x="2166" y="650"/>
                </a:cxn>
                <a:cxn ang="0">
                  <a:pos x="2257" y="590"/>
                </a:cxn>
                <a:cxn ang="0">
                  <a:pos x="2400" y="57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510982" name="Freeform 6"/>
            <p:cNvSpPr>
              <a:spLocks/>
            </p:cNvSpPr>
            <p:nvPr userDrawn="1"/>
          </p:nvSpPr>
          <p:spPr bwMode="hidden">
            <a:xfrm>
              <a:off x="3792" y="1536"/>
              <a:ext cx="1968" cy="762"/>
            </a:xfrm>
            <a:custGeom>
              <a:avLst/>
              <a:gdLst/>
              <a:ahLst/>
              <a:cxnLst>
                <a:cxn ang="0">
                  <a:pos x="965" y="165"/>
                </a:cxn>
                <a:cxn ang="0">
                  <a:pos x="696" y="200"/>
                </a:cxn>
                <a:cxn ang="0">
                  <a:pos x="693" y="237"/>
                </a:cxn>
                <a:cxn ang="0">
                  <a:pos x="924" y="258"/>
                </a:cxn>
                <a:cxn ang="0">
                  <a:pos x="993" y="267"/>
                </a:cxn>
                <a:cxn ang="0">
                  <a:pos x="681" y="291"/>
                </a:cxn>
                <a:cxn ang="0">
                  <a:pos x="633" y="309"/>
                </a:cxn>
                <a:cxn ang="0">
                  <a:pos x="645" y="336"/>
                </a:cxn>
                <a:cxn ang="0">
                  <a:pos x="672" y="351"/>
                </a:cxn>
                <a:cxn ang="0">
                  <a:pos x="984" y="333"/>
                </a:cxn>
                <a:cxn ang="0">
                  <a:pos x="1080" y="357"/>
                </a:cxn>
                <a:cxn ang="0">
                  <a:pos x="624" y="492"/>
                </a:cxn>
                <a:cxn ang="0">
                  <a:pos x="616" y="536"/>
                </a:cxn>
                <a:cxn ang="0">
                  <a:pos x="8" y="724"/>
                </a:cxn>
                <a:cxn ang="0">
                  <a:pos x="0" y="756"/>
                </a:cxn>
                <a:cxn ang="0">
                  <a:pos x="27" y="762"/>
                </a:cxn>
                <a:cxn ang="0">
                  <a:pos x="664" y="564"/>
                </a:cxn>
                <a:cxn ang="0">
                  <a:pos x="856" y="600"/>
                </a:cxn>
                <a:cxn ang="0">
                  <a:pos x="1158" y="507"/>
                </a:cxn>
                <a:cxn ang="0">
                  <a:pos x="1434" y="465"/>
                </a:cxn>
                <a:cxn ang="0">
                  <a:pos x="1572" y="368"/>
                </a:cxn>
                <a:cxn ang="0">
                  <a:pos x="1712" y="340"/>
                </a:cxn>
                <a:cxn ang="0">
                  <a:pos x="1856" y="328"/>
                </a:cxn>
                <a:cxn ang="0">
                  <a:pos x="1968" y="330"/>
                </a:cxn>
                <a:cxn ang="0">
                  <a:pos x="1968" y="0"/>
                </a:cxn>
                <a:cxn ang="0">
                  <a:pos x="1934" y="3"/>
                </a:cxn>
                <a:cxn ang="0">
                  <a:pos x="1832" y="5"/>
                </a:cxn>
                <a:cxn ang="0">
                  <a:pos x="1682" y="35"/>
                </a:cxn>
                <a:cxn ang="0">
                  <a:pos x="1643" y="72"/>
                </a:cxn>
                <a:cxn ang="0">
                  <a:pos x="1392" y="11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510983" name="Freeform 7"/>
            <p:cNvSpPr>
              <a:spLocks/>
            </p:cNvSpPr>
            <p:nvPr userDrawn="1"/>
          </p:nvSpPr>
          <p:spPr bwMode="hidden">
            <a:xfrm>
              <a:off x="3599" y="2477"/>
              <a:ext cx="186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85" y="18"/>
                </a:cxn>
                <a:cxn ang="0">
                  <a:pos x="185" y="36"/>
                </a:cxn>
                <a:cxn ang="0">
                  <a:pos x="179" y="54"/>
                </a:cxn>
                <a:cxn ang="0">
                  <a:pos x="161" y="72"/>
                </a:cxn>
                <a:cxn ang="0">
                  <a:pos x="137" y="96"/>
                </a:cxn>
                <a:cxn ang="0">
                  <a:pos x="101" y="108"/>
                </a:cxn>
                <a:cxn ang="0">
                  <a:pos x="47" y="120"/>
                </a:cxn>
                <a:cxn ang="0">
                  <a:pos x="29" y="120"/>
                </a:cxn>
                <a:cxn ang="0">
                  <a:pos x="17" y="114"/>
                </a:cxn>
                <a:cxn ang="0">
                  <a:pos x="0" y="96"/>
                </a:cxn>
                <a:cxn ang="0">
                  <a:pos x="0" y="78"/>
                </a:cxn>
                <a:cxn ang="0">
                  <a:pos x="0" y="72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510984" name="Freeform 8"/>
            <p:cNvSpPr>
              <a:spLocks/>
            </p:cNvSpPr>
            <p:nvPr userDrawn="1"/>
          </p:nvSpPr>
          <p:spPr bwMode="hidden">
            <a:xfrm>
              <a:off x="3779" y="2393"/>
              <a:ext cx="185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79" y="24"/>
                </a:cxn>
                <a:cxn ang="0">
                  <a:pos x="167" y="42"/>
                </a:cxn>
                <a:cxn ang="0">
                  <a:pos x="149" y="66"/>
                </a:cxn>
                <a:cxn ang="0">
                  <a:pos x="131" y="90"/>
                </a:cxn>
                <a:cxn ang="0">
                  <a:pos x="102" y="108"/>
                </a:cxn>
                <a:cxn ang="0">
                  <a:pos x="66" y="120"/>
                </a:cxn>
                <a:cxn ang="0">
                  <a:pos x="18" y="120"/>
                </a:cxn>
                <a:cxn ang="0">
                  <a:pos x="0" y="60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510985" name="Freeform 9"/>
            <p:cNvSpPr>
              <a:spLocks/>
            </p:cNvSpPr>
            <p:nvPr userDrawn="1"/>
          </p:nvSpPr>
          <p:spPr bwMode="hidden">
            <a:xfrm>
              <a:off x="3839" y="1836"/>
              <a:ext cx="528" cy="275"/>
            </a:xfrm>
            <a:custGeom>
              <a:avLst/>
              <a:gdLst/>
              <a:ahLst/>
              <a:cxnLst>
                <a:cxn ang="0">
                  <a:pos x="0" y="275"/>
                </a:cxn>
                <a:cxn ang="0">
                  <a:pos x="0" y="269"/>
                </a:cxn>
                <a:cxn ang="0">
                  <a:pos x="6" y="251"/>
                </a:cxn>
                <a:cxn ang="0">
                  <a:pos x="6" y="239"/>
                </a:cxn>
                <a:cxn ang="0">
                  <a:pos x="12" y="227"/>
                </a:cxn>
                <a:cxn ang="0">
                  <a:pos x="18" y="221"/>
                </a:cxn>
                <a:cxn ang="0">
                  <a:pos x="36" y="215"/>
                </a:cxn>
                <a:cxn ang="0">
                  <a:pos x="77" y="203"/>
                </a:cxn>
                <a:cxn ang="0">
                  <a:pos x="137" y="179"/>
                </a:cxn>
                <a:cxn ang="0">
                  <a:pos x="209" y="143"/>
                </a:cxn>
                <a:cxn ang="0">
                  <a:pos x="251" y="120"/>
                </a:cxn>
                <a:cxn ang="0">
                  <a:pos x="299" y="96"/>
                </a:cxn>
                <a:cxn ang="0">
                  <a:pos x="394" y="48"/>
                </a:cxn>
                <a:cxn ang="0">
                  <a:pos x="442" y="30"/>
                </a:cxn>
                <a:cxn ang="0">
                  <a:pos x="478" y="12"/>
                </a:cxn>
                <a:cxn ang="0">
                  <a:pos x="502" y="6"/>
                </a:cxn>
                <a:cxn ang="0">
                  <a:pos x="520" y="0"/>
                </a:cxn>
                <a:cxn ang="0">
                  <a:pos x="526" y="0"/>
                </a:cxn>
                <a:cxn ang="0">
                  <a:pos x="520" y="6"/>
                </a:cxn>
                <a:cxn ang="0">
                  <a:pos x="508" y="12"/>
                </a:cxn>
                <a:cxn ang="0">
                  <a:pos x="484" y="24"/>
                </a:cxn>
                <a:cxn ang="0">
                  <a:pos x="460" y="42"/>
                </a:cxn>
                <a:cxn ang="0">
                  <a:pos x="436" y="54"/>
                </a:cxn>
                <a:cxn ang="0">
                  <a:pos x="394" y="78"/>
                </a:cxn>
                <a:cxn ang="0">
                  <a:pos x="340" y="108"/>
                </a:cxn>
                <a:cxn ang="0">
                  <a:pos x="275" y="143"/>
                </a:cxn>
                <a:cxn ang="0">
                  <a:pos x="131" y="221"/>
                </a:cxn>
                <a:cxn ang="0">
                  <a:pos x="65" y="251"/>
                </a:cxn>
                <a:cxn ang="0">
                  <a:pos x="0" y="275"/>
                </a:cxn>
                <a:cxn ang="0">
                  <a:pos x="0" y="275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510986" name="Freeform 10"/>
            <p:cNvSpPr>
              <a:spLocks/>
            </p:cNvSpPr>
            <p:nvPr userDrawn="1"/>
          </p:nvSpPr>
          <p:spPr bwMode="hidden">
            <a:xfrm>
              <a:off x="3676" y="2015"/>
              <a:ext cx="721" cy="306"/>
            </a:xfrm>
            <a:custGeom>
              <a:avLst/>
              <a:gdLst/>
              <a:ahLst/>
              <a:cxnLst>
                <a:cxn ang="0">
                  <a:pos x="48" y="216"/>
                </a:cxn>
                <a:cxn ang="0">
                  <a:pos x="30" y="252"/>
                </a:cxn>
                <a:cxn ang="0">
                  <a:pos x="12" y="282"/>
                </a:cxn>
                <a:cxn ang="0">
                  <a:pos x="6" y="300"/>
                </a:cxn>
                <a:cxn ang="0">
                  <a:pos x="0" y="306"/>
                </a:cxn>
                <a:cxn ang="0">
                  <a:pos x="48" y="276"/>
                </a:cxn>
                <a:cxn ang="0">
                  <a:pos x="84" y="252"/>
                </a:cxn>
                <a:cxn ang="0">
                  <a:pos x="108" y="234"/>
                </a:cxn>
                <a:cxn ang="0">
                  <a:pos x="120" y="228"/>
                </a:cxn>
                <a:cxn ang="0">
                  <a:pos x="126" y="228"/>
                </a:cxn>
                <a:cxn ang="0">
                  <a:pos x="144" y="222"/>
                </a:cxn>
                <a:cxn ang="0">
                  <a:pos x="168" y="216"/>
                </a:cxn>
                <a:cxn ang="0">
                  <a:pos x="198" y="204"/>
                </a:cxn>
                <a:cxn ang="0">
                  <a:pos x="275" y="180"/>
                </a:cxn>
                <a:cxn ang="0">
                  <a:pos x="371" y="156"/>
                </a:cxn>
                <a:cxn ang="0">
                  <a:pos x="461" y="126"/>
                </a:cxn>
                <a:cxn ang="0">
                  <a:pos x="544" y="102"/>
                </a:cxn>
                <a:cxn ang="0">
                  <a:pos x="574" y="90"/>
                </a:cxn>
                <a:cxn ang="0">
                  <a:pos x="604" y="84"/>
                </a:cxn>
                <a:cxn ang="0">
                  <a:pos x="622" y="78"/>
                </a:cxn>
                <a:cxn ang="0">
                  <a:pos x="628" y="72"/>
                </a:cxn>
                <a:cxn ang="0">
                  <a:pos x="634" y="66"/>
                </a:cxn>
                <a:cxn ang="0">
                  <a:pos x="652" y="60"/>
                </a:cxn>
                <a:cxn ang="0">
                  <a:pos x="694" y="30"/>
                </a:cxn>
                <a:cxn ang="0">
                  <a:pos x="712" y="18"/>
                </a:cxn>
                <a:cxn ang="0">
                  <a:pos x="718" y="6"/>
                </a:cxn>
                <a:cxn ang="0">
                  <a:pos x="712" y="0"/>
                </a:cxn>
                <a:cxn ang="0">
                  <a:pos x="688" y="0"/>
                </a:cxn>
                <a:cxn ang="0">
                  <a:pos x="628" y="0"/>
                </a:cxn>
                <a:cxn ang="0">
                  <a:pos x="580" y="0"/>
                </a:cxn>
                <a:cxn ang="0">
                  <a:pos x="544" y="0"/>
                </a:cxn>
                <a:cxn ang="0">
                  <a:pos x="514" y="18"/>
                </a:cxn>
                <a:cxn ang="0">
                  <a:pos x="485" y="42"/>
                </a:cxn>
                <a:cxn ang="0">
                  <a:pos x="467" y="54"/>
                </a:cxn>
                <a:cxn ang="0">
                  <a:pos x="449" y="60"/>
                </a:cxn>
                <a:cxn ang="0">
                  <a:pos x="425" y="60"/>
                </a:cxn>
                <a:cxn ang="0">
                  <a:pos x="389" y="66"/>
                </a:cxn>
                <a:cxn ang="0">
                  <a:pos x="347" y="84"/>
                </a:cxn>
                <a:cxn ang="0">
                  <a:pos x="311" y="108"/>
                </a:cxn>
                <a:cxn ang="0">
                  <a:pos x="287" y="126"/>
                </a:cxn>
                <a:cxn ang="0">
                  <a:pos x="275" y="132"/>
                </a:cxn>
                <a:cxn ang="0">
                  <a:pos x="257" y="138"/>
                </a:cxn>
                <a:cxn ang="0">
                  <a:pos x="221" y="138"/>
                </a:cxn>
                <a:cxn ang="0">
                  <a:pos x="186" y="138"/>
                </a:cxn>
                <a:cxn ang="0">
                  <a:pos x="180" y="138"/>
                </a:cxn>
                <a:cxn ang="0">
                  <a:pos x="174" y="138"/>
                </a:cxn>
                <a:cxn ang="0">
                  <a:pos x="114" y="162"/>
                </a:cxn>
                <a:cxn ang="0">
                  <a:pos x="48" y="216"/>
                </a:cxn>
                <a:cxn ang="0">
                  <a:pos x="48" y="216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510987" name="Freeform 11"/>
            <p:cNvSpPr>
              <a:spLocks/>
            </p:cNvSpPr>
            <p:nvPr userDrawn="1"/>
          </p:nvSpPr>
          <p:spPr bwMode="hidden">
            <a:xfrm>
              <a:off x="3358" y="1890"/>
              <a:ext cx="2400" cy="881"/>
            </a:xfrm>
            <a:custGeom>
              <a:avLst/>
              <a:gdLst/>
              <a:ahLst/>
              <a:cxnLst>
                <a:cxn ang="0">
                  <a:pos x="2231" y="54"/>
                </a:cxn>
                <a:cxn ang="0">
                  <a:pos x="2189" y="54"/>
                </a:cxn>
                <a:cxn ang="0">
                  <a:pos x="2147" y="66"/>
                </a:cxn>
                <a:cxn ang="0">
                  <a:pos x="2021" y="101"/>
                </a:cxn>
                <a:cxn ang="0">
                  <a:pos x="1956" y="119"/>
                </a:cxn>
                <a:cxn ang="0">
                  <a:pos x="1860" y="167"/>
                </a:cxn>
                <a:cxn ang="0">
                  <a:pos x="1836" y="245"/>
                </a:cxn>
                <a:cxn ang="0">
                  <a:pos x="1842" y="305"/>
                </a:cxn>
                <a:cxn ang="0">
                  <a:pos x="1758" y="317"/>
                </a:cxn>
                <a:cxn ang="0">
                  <a:pos x="1597" y="263"/>
                </a:cxn>
                <a:cxn ang="0">
                  <a:pos x="1507" y="257"/>
                </a:cxn>
                <a:cxn ang="0">
                  <a:pos x="1399" y="311"/>
                </a:cxn>
                <a:cxn ang="0">
                  <a:pos x="1334" y="353"/>
                </a:cxn>
                <a:cxn ang="0">
                  <a:pos x="1310" y="359"/>
                </a:cxn>
                <a:cxn ang="0">
                  <a:pos x="1214" y="371"/>
                </a:cxn>
                <a:cxn ang="0">
                  <a:pos x="1160" y="365"/>
                </a:cxn>
                <a:cxn ang="0">
                  <a:pos x="1053" y="371"/>
                </a:cxn>
                <a:cxn ang="0">
                  <a:pos x="957" y="383"/>
                </a:cxn>
                <a:cxn ang="0">
                  <a:pos x="921" y="401"/>
                </a:cxn>
                <a:cxn ang="0">
                  <a:pos x="819" y="419"/>
                </a:cxn>
                <a:cxn ang="0">
                  <a:pos x="778" y="419"/>
                </a:cxn>
                <a:cxn ang="0">
                  <a:pos x="664" y="437"/>
                </a:cxn>
                <a:cxn ang="0">
                  <a:pos x="598" y="473"/>
                </a:cxn>
                <a:cxn ang="0">
                  <a:pos x="503" y="467"/>
                </a:cxn>
                <a:cxn ang="0">
                  <a:pos x="431" y="491"/>
                </a:cxn>
                <a:cxn ang="0">
                  <a:pos x="413" y="539"/>
                </a:cxn>
                <a:cxn ang="0">
                  <a:pos x="347" y="569"/>
                </a:cxn>
                <a:cxn ang="0">
                  <a:pos x="222" y="599"/>
                </a:cxn>
                <a:cxn ang="0">
                  <a:pos x="138" y="647"/>
                </a:cxn>
                <a:cxn ang="0">
                  <a:pos x="108" y="659"/>
                </a:cxn>
                <a:cxn ang="0">
                  <a:pos x="0" y="671"/>
                </a:cxn>
                <a:cxn ang="0">
                  <a:pos x="84" y="695"/>
                </a:cxn>
                <a:cxn ang="0">
                  <a:pos x="263" y="653"/>
                </a:cxn>
                <a:cxn ang="0">
                  <a:pos x="473" y="569"/>
                </a:cxn>
                <a:cxn ang="0">
                  <a:pos x="568" y="521"/>
                </a:cxn>
                <a:cxn ang="0">
                  <a:pos x="646" y="515"/>
                </a:cxn>
                <a:cxn ang="0">
                  <a:pos x="873" y="461"/>
                </a:cxn>
                <a:cxn ang="0">
                  <a:pos x="1148" y="425"/>
                </a:cxn>
                <a:cxn ang="0">
                  <a:pos x="1292" y="461"/>
                </a:cxn>
                <a:cxn ang="0">
                  <a:pos x="1417" y="533"/>
                </a:cxn>
                <a:cxn ang="0">
                  <a:pos x="1435" y="617"/>
                </a:cxn>
                <a:cxn ang="0">
                  <a:pos x="1376" y="653"/>
                </a:cxn>
                <a:cxn ang="0">
                  <a:pos x="1226" y="701"/>
                </a:cxn>
                <a:cxn ang="0">
                  <a:pos x="1112" y="755"/>
                </a:cxn>
                <a:cxn ang="0">
                  <a:pos x="1065" y="809"/>
                </a:cxn>
                <a:cxn ang="0">
                  <a:pos x="1077" y="869"/>
                </a:cxn>
                <a:cxn ang="0">
                  <a:pos x="1106" y="881"/>
                </a:cxn>
                <a:cxn ang="0">
                  <a:pos x="1208" y="869"/>
                </a:cxn>
                <a:cxn ang="0">
                  <a:pos x="1388" y="857"/>
                </a:cxn>
                <a:cxn ang="0">
                  <a:pos x="1441" y="851"/>
                </a:cxn>
                <a:cxn ang="0">
                  <a:pos x="1483" y="833"/>
                </a:cxn>
                <a:cxn ang="0">
                  <a:pos x="1675" y="743"/>
                </a:cxn>
                <a:cxn ang="0">
                  <a:pos x="1806" y="689"/>
                </a:cxn>
                <a:cxn ang="0">
                  <a:pos x="1884" y="581"/>
                </a:cxn>
                <a:cxn ang="0">
                  <a:pos x="2039" y="389"/>
                </a:cxn>
                <a:cxn ang="0">
                  <a:pos x="2207" y="269"/>
                </a:cxn>
                <a:cxn ang="0">
                  <a:pos x="2249" y="239"/>
                </a:cxn>
                <a:cxn ang="0">
                  <a:pos x="2392" y="0"/>
                </a:cxn>
                <a:cxn ang="0">
                  <a:pos x="2302" y="36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510988" name="Freeform 12"/>
            <p:cNvSpPr>
              <a:spLocks/>
            </p:cNvSpPr>
            <p:nvPr userDrawn="1"/>
          </p:nvSpPr>
          <p:spPr bwMode="hidden">
            <a:xfrm>
              <a:off x="3839" y="1854"/>
              <a:ext cx="577" cy="258"/>
            </a:xfrm>
            <a:custGeom>
              <a:avLst/>
              <a:gdLst/>
              <a:ahLst/>
              <a:cxnLst>
                <a:cxn ang="0">
                  <a:pos x="30" y="245"/>
                </a:cxn>
                <a:cxn ang="0">
                  <a:pos x="18" y="251"/>
                </a:cxn>
                <a:cxn ang="0">
                  <a:pos x="6" y="257"/>
                </a:cxn>
                <a:cxn ang="0">
                  <a:pos x="0" y="257"/>
                </a:cxn>
                <a:cxn ang="0">
                  <a:pos x="305" y="113"/>
                </a:cxn>
                <a:cxn ang="0">
                  <a:pos x="520" y="0"/>
                </a:cxn>
                <a:cxn ang="0">
                  <a:pos x="526" y="6"/>
                </a:cxn>
                <a:cxn ang="0">
                  <a:pos x="544" y="18"/>
                </a:cxn>
                <a:cxn ang="0">
                  <a:pos x="550" y="24"/>
                </a:cxn>
                <a:cxn ang="0">
                  <a:pos x="550" y="36"/>
                </a:cxn>
                <a:cxn ang="0">
                  <a:pos x="544" y="42"/>
                </a:cxn>
                <a:cxn ang="0">
                  <a:pos x="526" y="54"/>
                </a:cxn>
                <a:cxn ang="0">
                  <a:pos x="514" y="60"/>
                </a:cxn>
                <a:cxn ang="0">
                  <a:pos x="502" y="66"/>
                </a:cxn>
                <a:cxn ang="0">
                  <a:pos x="448" y="84"/>
                </a:cxn>
                <a:cxn ang="0">
                  <a:pos x="382" y="113"/>
                </a:cxn>
                <a:cxn ang="0">
                  <a:pos x="305" y="143"/>
                </a:cxn>
                <a:cxn ang="0">
                  <a:pos x="227" y="173"/>
                </a:cxn>
                <a:cxn ang="0">
                  <a:pos x="149" y="203"/>
                </a:cxn>
                <a:cxn ang="0">
                  <a:pos x="83" y="227"/>
                </a:cxn>
                <a:cxn ang="0">
                  <a:pos x="30" y="245"/>
                </a:cxn>
                <a:cxn ang="0">
                  <a:pos x="30" y="245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510989" name="Freeform 13"/>
            <p:cNvSpPr>
              <a:spLocks/>
            </p:cNvSpPr>
            <p:nvPr userDrawn="1"/>
          </p:nvSpPr>
          <p:spPr bwMode="hidden">
            <a:xfrm>
              <a:off x="5327" y="1642"/>
              <a:ext cx="5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510990" name="Freeform 14"/>
            <p:cNvSpPr>
              <a:spLocks/>
            </p:cNvSpPr>
            <p:nvPr userDrawn="1"/>
          </p:nvSpPr>
          <p:spPr bwMode="hidden">
            <a:xfrm>
              <a:off x="3839" y="1728"/>
              <a:ext cx="716" cy="383"/>
            </a:xfrm>
            <a:custGeom>
              <a:avLst/>
              <a:gdLst/>
              <a:ahLst/>
              <a:cxnLst>
                <a:cxn ang="0">
                  <a:pos x="659" y="6"/>
                </a:cxn>
                <a:cxn ang="0">
                  <a:pos x="588" y="42"/>
                </a:cxn>
                <a:cxn ang="0">
                  <a:pos x="515" y="84"/>
                </a:cxn>
                <a:cxn ang="0">
                  <a:pos x="509" y="90"/>
                </a:cxn>
                <a:cxn ang="0">
                  <a:pos x="485" y="102"/>
                </a:cxn>
                <a:cxn ang="0">
                  <a:pos x="455" y="120"/>
                </a:cxn>
                <a:cxn ang="0">
                  <a:pos x="425" y="138"/>
                </a:cxn>
                <a:cxn ang="0">
                  <a:pos x="371" y="168"/>
                </a:cxn>
                <a:cxn ang="0">
                  <a:pos x="306" y="198"/>
                </a:cxn>
                <a:cxn ang="0">
                  <a:pos x="186" y="251"/>
                </a:cxn>
                <a:cxn ang="0">
                  <a:pos x="131" y="269"/>
                </a:cxn>
                <a:cxn ang="0">
                  <a:pos x="89" y="287"/>
                </a:cxn>
                <a:cxn ang="0">
                  <a:pos x="53" y="305"/>
                </a:cxn>
                <a:cxn ang="0">
                  <a:pos x="36" y="311"/>
                </a:cxn>
                <a:cxn ang="0">
                  <a:pos x="12" y="329"/>
                </a:cxn>
                <a:cxn ang="0">
                  <a:pos x="0" y="353"/>
                </a:cxn>
                <a:cxn ang="0">
                  <a:pos x="0" y="371"/>
                </a:cxn>
                <a:cxn ang="0">
                  <a:pos x="0" y="383"/>
                </a:cxn>
                <a:cxn ang="0">
                  <a:pos x="0" y="383"/>
                </a:cxn>
                <a:cxn ang="0">
                  <a:pos x="12" y="371"/>
                </a:cxn>
                <a:cxn ang="0">
                  <a:pos x="30" y="353"/>
                </a:cxn>
                <a:cxn ang="0">
                  <a:pos x="53" y="335"/>
                </a:cxn>
                <a:cxn ang="0">
                  <a:pos x="77" y="317"/>
                </a:cxn>
                <a:cxn ang="0">
                  <a:pos x="101" y="311"/>
                </a:cxn>
                <a:cxn ang="0">
                  <a:pos x="131" y="299"/>
                </a:cxn>
                <a:cxn ang="0">
                  <a:pos x="204" y="269"/>
                </a:cxn>
                <a:cxn ang="0">
                  <a:pos x="240" y="251"/>
                </a:cxn>
                <a:cxn ang="0">
                  <a:pos x="270" y="239"/>
                </a:cxn>
                <a:cxn ang="0">
                  <a:pos x="294" y="228"/>
                </a:cxn>
                <a:cxn ang="0">
                  <a:pos x="312" y="222"/>
                </a:cxn>
                <a:cxn ang="0">
                  <a:pos x="330" y="210"/>
                </a:cxn>
                <a:cxn ang="0">
                  <a:pos x="365" y="186"/>
                </a:cxn>
                <a:cxn ang="0">
                  <a:pos x="419" y="156"/>
                </a:cxn>
                <a:cxn ang="0">
                  <a:pos x="473" y="120"/>
                </a:cxn>
                <a:cxn ang="0">
                  <a:pos x="527" y="90"/>
                </a:cxn>
                <a:cxn ang="0">
                  <a:pos x="576" y="60"/>
                </a:cxn>
                <a:cxn ang="0">
                  <a:pos x="612" y="42"/>
                </a:cxn>
                <a:cxn ang="0">
                  <a:pos x="629" y="36"/>
                </a:cxn>
                <a:cxn ang="0">
                  <a:pos x="647" y="30"/>
                </a:cxn>
                <a:cxn ang="0">
                  <a:pos x="677" y="18"/>
                </a:cxn>
                <a:cxn ang="0">
                  <a:pos x="701" y="6"/>
                </a:cxn>
                <a:cxn ang="0">
                  <a:pos x="713" y="0"/>
                </a:cxn>
                <a:cxn ang="0">
                  <a:pos x="713" y="0"/>
                </a:cxn>
                <a:cxn ang="0">
                  <a:pos x="659" y="6"/>
                </a:cxn>
                <a:cxn ang="0">
                  <a:pos x="716" y="63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510991" name="Freeform 15"/>
            <p:cNvSpPr>
              <a:spLocks/>
            </p:cNvSpPr>
            <p:nvPr userDrawn="1"/>
          </p:nvSpPr>
          <p:spPr bwMode="hidden">
            <a:xfrm>
              <a:off x="3453" y="2271"/>
              <a:ext cx="318" cy="225"/>
            </a:xfrm>
            <a:custGeom>
              <a:avLst/>
              <a:gdLst/>
              <a:ahLst/>
              <a:cxnLst>
                <a:cxn ang="0">
                  <a:pos x="6" y="225"/>
                </a:cxn>
                <a:cxn ang="0">
                  <a:pos x="0" y="195"/>
                </a:cxn>
                <a:cxn ang="0">
                  <a:pos x="315" y="0"/>
                </a:cxn>
                <a:cxn ang="0">
                  <a:pos x="303" y="27"/>
                </a:cxn>
                <a:cxn ang="0">
                  <a:pos x="318" y="42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510992" name="Freeform 16"/>
            <p:cNvSpPr>
              <a:spLocks/>
            </p:cNvSpPr>
            <p:nvPr userDrawn="1"/>
          </p:nvSpPr>
          <p:spPr bwMode="hidden">
            <a:xfrm>
              <a:off x="0" y="2658"/>
              <a:ext cx="2595" cy="933"/>
            </a:xfrm>
            <a:custGeom>
              <a:avLst/>
              <a:gdLst/>
              <a:ahLst/>
              <a:cxnLst>
                <a:cxn ang="0">
                  <a:pos x="1050" y="657"/>
                </a:cxn>
                <a:cxn ang="0">
                  <a:pos x="1581" y="690"/>
                </a:cxn>
                <a:cxn ang="0">
                  <a:pos x="1671" y="723"/>
                </a:cxn>
                <a:cxn ang="0">
                  <a:pos x="1176" y="621"/>
                </a:cxn>
                <a:cxn ang="0">
                  <a:pos x="1854" y="567"/>
                </a:cxn>
                <a:cxn ang="0">
                  <a:pos x="1869" y="612"/>
                </a:cxn>
                <a:cxn ang="0">
                  <a:pos x="2103" y="861"/>
                </a:cxn>
                <a:cxn ang="0">
                  <a:pos x="1883" y="520"/>
                </a:cxn>
                <a:cxn ang="0">
                  <a:pos x="1842" y="490"/>
                </a:cxn>
                <a:cxn ang="0">
                  <a:pos x="1770" y="466"/>
                </a:cxn>
                <a:cxn ang="0">
                  <a:pos x="1740" y="448"/>
                </a:cxn>
                <a:cxn ang="0">
                  <a:pos x="1758" y="436"/>
                </a:cxn>
                <a:cxn ang="0">
                  <a:pos x="1830" y="430"/>
                </a:cxn>
                <a:cxn ang="0">
                  <a:pos x="1877" y="424"/>
                </a:cxn>
                <a:cxn ang="0">
                  <a:pos x="1955" y="394"/>
                </a:cxn>
                <a:cxn ang="0">
                  <a:pos x="2052" y="396"/>
                </a:cxn>
                <a:cxn ang="0">
                  <a:pos x="2253" y="732"/>
                </a:cxn>
                <a:cxn ang="0">
                  <a:pos x="2415" y="933"/>
                </a:cxn>
                <a:cxn ang="0">
                  <a:pos x="2397" y="828"/>
                </a:cxn>
                <a:cxn ang="0">
                  <a:pos x="2088" y="400"/>
                </a:cxn>
                <a:cxn ang="0">
                  <a:pos x="2046" y="346"/>
                </a:cxn>
                <a:cxn ang="0">
                  <a:pos x="1997" y="304"/>
                </a:cxn>
                <a:cxn ang="0">
                  <a:pos x="1967" y="286"/>
                </a:cxn>
                <a:cxn ang="0">
                  <a:pos x="1973" y="286"/>
                </a:cxn>
                <a:cxn ang="0">
                  <a:pos x="2009" y="286"/>
                </a:cxn>
                <a:cxn ang="0">
                  <a:pos x="2082" y="322"/>
                </a:cxn>
                <a:cxn ang="0">
                  <a:pos x="2199" y="384"/>
                </a:cxn>
                <a:cxn ang="0">
                  <a:pos x="2394" y="448"/>
                </a:cxn>
                <a:cxn ang="0">
                  <a:pos x="2595" y="516"/>
                </a:cxn>
                <a:cxn ang="0">
                  <a:pos x="2388" y="424"/>
                </a:cxn>
                <a:cxn ang="0">
                  <a:pos x="2219" y="340"/>
                </a:cxn>
                <a:cxn ang="0">
                  <a:pos x="2052" y="280"/>
                </a:cxn>
                <a:cxn ang="0">
                  <a:pos x="1955" y="262"/>
                </a:cxn>
                <a:cxn ang="0">
                  <a:pos x="1877" y="274"/>
                </a:cxn>
                <a:cxn ang="0">
                  <a:pos x="1752" y="274"/>
                </a:cxn>
                <a:cxn ang="0">
                  <a:pos x="1661" y="292"/>
                </a:cxn>
                <a:cxn ang="0">
                  <a:pos x="1607" y="316"/>
                </a:cxn>
                <a:cxn ang="0">
                  <a:pos x="1589" y="322"/>
                </a:cxn>
                <a:cxn ang="0">
                  <a:pos x="1409" y="358"/>
                </a:cxn>
                <a:cxn ang="0">
                  <a:pos x="1152" y="442"/>
                </a:cxn>
                <a:cxn ang="0">
                  <a:pos x="966" y="460"/>
                </a:cxn>
                <a:cxn ang="0">
                  <a:pos x="870" y="442"/>
                </a:cxn>
                <a:cxn ang="0">
                  <a:pos x="828" y="430"/>
                </a:cxn>
                <a:cxn ang="0">
                  <a:pos x="743" y="388"/>
                </a:cxn>
                <a:cxn ang="0">
                  <a:pos x="636" y="334"/>
                </a:cxn>
                <a:cxn ang="0">
                  <a:pos x="467" y="256"/>
                </a:cxn>
                <a:cxn ang="0">
                  <a:pos x="0" y="0"/>
                </a:cxn>
                <a:cxn ang="0">
                  <a:pos x="585" y="390"/>
                </a:cxn>
                <a:cxn ang="0">
                  <a:pos x="849" y="543"/>
                </a:cxn>
                <a:cxn ang="0">
                  <a:pos x="897" y="621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510993" name="Freeform 17"/>
            <p:cNvSpPr>
              <a:spLocks/>
            </p:cNvSpPr>
            <p:nvPr userDrawn="1"/>
          </p:nvSpPr>
          <p:spPr bwMode="hidden">
            <a:xfrm>
              <a:off x="0" y="2994"/>
              <a:ext cx="2723" cy="1091"/>
            </a:xfrm>
            <a:custGeom>
              <a:avLst/>
              <a:gdLst/>
              <a:ahLst/>
              <a:cxnLst>
                <a:cxn ang="0">
                  <a:pos x="2370" y="72"/>
                </a:cxn>
                <a:cxn ang="0">
                  <a:pos x="2597" y="198"/>
                </a:cxn>
                <a:cxn ang="0">
                  <a:pos x="2639" y="276"/>
                </a:cxn>
                <a:cxn ang="0">
                  <a:pos x="2453" y="264"/>
                </a:cxn>
                <a:cxn ang="0">
                  <a:pos x="2297" y="204"/>
                </a:cxn>
                <a:cxn ang="0">
                  <a:pos x="2112" y="66"/>
                </a:cxn>
                <a:cxn ang="0">
                  <a:pos x="2088" y="72"/>
                </a:cxn>
                <a:cxn ang="0">
                  <a:pos x="2106" y="114"/>
                </a:cxn>
                <a:cxn ang="0">
                  <a:pos x="2412" y="552"/>
                </a:cxn>
                <a:cxn ang="0">
                  <a:pos x="2279" y="564"/>
                </a:cxn>
                <a:cxn ang="0">
                  <a:pos x="2189" y="492"/>
                </a:cxn>
                <a:cxn ang="0">
                  <a:pos x="2058" y="330"/>
                </a:cxn>
                <a:cxn ang="0">
                  <a:pos x="1991" y="234"/>
                </a:cxn>
                <a:cxn ang="0">
                  <a:pos x="1949" y="174"/>
                </a:cxn>
                <a:cxn ang="0">
                  <a:pos x="1824" y="132"/>
                </a:cxn>
                <a:cxn ang="0">
                  <a:pos x="1794" y="144"/>
                </a:cxn>
                <a:cxn ang="0">
                  <a:pos x="1895" y="222"/>
                </a:cxn>
                <a:cxn ang="0">
                  <a:pos x="1943" y="366"/>
                </a:cxn>
                <a:cxn ang="0">
                  <a:pos x="2064" y="630"/>
                </a:cxn>
                <a:cxn ang="0">
                  <a:pos x="2052" y="695"/>
                </a:cxn>
                <a:cxn ang="0">
                  <a:pos x="1955" y="683"/>
                </a:cxn>
                <a:cxn ang="0">
                  <a:pos x="1913" y="636"/>
                </a:cxn>
                <a:cxn ang="0">
                  <a:pos x="1703" y="312"/>
                </a:cxn>
                <a:cxn ang="0">
                  <a:pos x="1637" y="276"/>
                </a:cxn>
                <a:cxn ang="0">
                  <a:pos x="1643" y="318"/>
                </a:cxn>
                <a:cxn ang="0">
                  <a:pos x="1673" y="408"/>
                </a:cxn>
                <a:cxn ang="0">
                  <a:pos x="1716" y="779"/>
                </a:cxn>
                <a:cxn ang="0">
                  <a:pos x="1691" y="737"/>
                </a:cxn>
                <a:cxn ang="0">
                  <a:pos x="1613" y="582"/>
                </a:cxn>
                <a:cxn ang="0">
                  <a:pos x="1494" y="480"/>
                </a:cxn>
                <a:cxn ang="0">
                  <a:pos x="1248" y="528"/>
                </a:cxn>
                <a:cxn ang="0">
                  <a:pos x="996" y="630"/>
                </a:cxn>
                <a:cxn ang="0">
                  <a:pos x="714" y="534"/>
                </a:cxn>
                <a:cxn ang="0">
                  <a:pos x="198" y="288"/>
                </a:cxn>
                <a:cxn ang="0">
                  <a:pos x="0" y="460"/>
                </a:cxn>
                <a:cxn ang="0">
                  <a:pos x="288" y="570"/>
                </a:cxn>
                <a:cxn ang="0">
                  <a:pos x="461" y="654"/>
                </a:cxn>
                <a:cxn ang="0">
                  <a:pos x="725" y="755"/>
                </a:cxn>
                <a:cxn ang="0">
                  <a:pos x="966" y="791"/>
                </a:cxn>
                <a:cxn ang="0">
                  <a:pos x="1176" y="779"/>
                </a:cxn>
                <a:cxn ang="0">
                  <a:pos x="1278" y="791"/>
                </a:cxn>
                <a:cxn ang="0">
                  <a:pos x="1404" y="845"/>
                </a:cxn>
                <a:cxn ang="0">
                  <a:pos x="1416" y="887"/>
                </a:cxn>
                <a:cxn ang="0">
                  <a:pos x="1361" y="923"/>
                </a:cxn>
                <a:cxn ang="0">
                  <a:pos x="1385" y="1007"/>
                </a:cxn>
                <a:cxn ang="0">
                  <a:pos x="1494" y="1085"/>
                </a:cxn>
                <a:cxn ang="0">
                  <a:pos x="1697" y="1043"/>
                </a:cxn>
                <a:cxn ang="0">
                  <a:pos x="1812" y="989"/>
                </a:cxn>
                <a:cxn ang="0">
                  <a:pos x="1973" y="917"/>
                </a:cxn>
                <a:cxn ang="0">
                  <a:pos x="2201" y="899"/>
                </a:cxn>
                <a:cxn ang="0">
                  <a:pos x="2364" y="863"/>
                </a:cxn>
                <a:cxn ang="0">
                  <a:pos x="2400" y="743"/>
                </a:cxn>
                <a:cxn ang="0">
                  <a:pos x="2471" y="701"/>
                </a:cxn>
                <a:cxn ang="0">
                  <a:pos x="2621" y="504"/>
                </a:cxn>
                <a:cxn ang="0">
                  <a:pos x="2693" y="374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</p:grpSp>
      <p:sp>
        <p:nvSpPr>
          <p:cNvPr id="510994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510995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0996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0997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n-lt"/>
              </a:defRPr>
            </a:lvl1pPr>
          </a:lstStyle>
          <a:p>
            <a:pPr>
              <a:defRPr/>
            </a:pPr>
            <a:fld id="{AE189A38-9098-44C3-BFCF-7A0CFBCEB7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1099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ctrTitle"/>
          </p:nvPr>
        </p:nvSpPr>
        <p:spPr>
          <a:xfrm>
            <a:off x="395536" y="2695808"/>
            <a:ext cx="8496944" cy="2101344"/>
          </a:xfrm>
        </p:spPr>
        <p:txBody>
          <a:bodyPr/>
          <a:lstStyle/>
          <a:p>
            <a:pPr eaLnBrk="1" hangingPunct="1"/>
            <a:r>
              <a:rPr lang="ru-RU" sz="4000" dirty="0">
                <a:latin typeface="Palatino Linotype" pitchFamily="18" charset="0"/>
              </a:rPr>
              <a:t>Уровни личностных ресурсов противодействия профессиональному выгоранию</a:t>
            </a:r>
            <a:endParaRPr lang="ru-RU" sz="4000" b="1" dirty="0">
              <a:latin typeface="Palatino Linotype" pitchFamily="18" charset="0"/>
            </a:endParaRPr>
          </a:p>
        </p:txBody>
      </p:sp>
      <p:pic>
        <p:nvPicPr>
          <p:cNvPr id="14338" name="Рисунок 2" descr="p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0" y="428625"/>
            <a:ext cx="57150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Box 5"/>
          <p:cNvSpPr txBox="1">
            <a:spLocks noChangeArrowheads="1"/>
          </p:cNvSpPr>
          <p:nvPr/>
        </p:nvSpPr>
        <p:spPr bwMode="auto">
          <a:xfrm>
            <a:off x="4788024" y="5157192"/>
            <a:ext cx="410445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latin typeface="Palatino Linotype" pitchFamily="18" charset="0"/>
              </a:rPr>
              <a:t>Подготовила:</a:t>
            </a:r>
          </a:p>
          <a:p>
            <a:r>
              <a:rPr lang="ru-RU" b="1" dirty="0">
                <a:latin typeface="Palatino Linotype" pitchFamily="18" charset="0"/>
              </a:rPr>
              <a:t>Дворниченко Н.В.,</a:t>
            </a:r>
          </a:p>
          <a:p>
            <a:r>
              <a:rPr lang="ru-RU" b="1" dirty="0">
                <a:latin typeface="Palatino Linotype" pitchFamily="18" charset="0"/>
              </a:rPr>
              <a:t>педагог-психолог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8A8E7B-F57D-987E-0E4D-C7594F6E1687}"/>
              </a:ext>
            </a:extLst>
          </p:cNvPr>
          <p:cNvSpPr txBox="1"/>
          <p:nvPr/>
        </p:nvSpPr>
        <p:spPr>
          <a:xfrm>
            <a:off x="467544" y="332656"/>
            <a:ext cx="8424936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ГОСУДАРСТВЕННОЕ БЮДЖЕТНОЕ ОБРАЗОВАТЕЛЬНОЕ УЧРЕЖДЕНИЕ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ДОПОЛНИТЕЛЬНОГО ПРОФЕССИОНАЛЬНОГО ОБРАЗОВАНИЯ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ЛУГАНСКОЙ НАРОДНОЙ РЕСПУБЛИКИ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«ЛУГАНСКИЙ ИНСТИТУТ РАЗВИТИЯ ОБРАЗОВАНИЯ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(ГБОУ ДПО ЛНР «ЛИРО»)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4313" y="214313"/>
            <a:ext cx="8715375" cy="5929312"/>
          </a:xfrm>
        </p:spPr>
        <p:txBody>
          <a:bodyPr>
            <a:normAutofit/>
          </a:bodyPr>
          <a:lstStyle/>
          <a:p>
            <a:pPr marL="45720" indent="0" algn="ctr">
              <a:buFontTx/>
              <a:buNone/>
              <a:defRPr/>
            </a:pPr>
            <a:r>
              <a:rPr lang="ru-RU" sz="26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 уровня личностных ресурсов противодействия «выгоранию»: </a:t>
            </a:r>
          </a:p>
          <a:p>
            <a:pPr marL="45720" indent="0" algn="ctr">
              <a:buFontTx/>
              <a:buNone/>
              <a:defRPr/>
            </a:pPr>
            <a:endParaRPr lang="ru-RU" sz="9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FontTx/>
              <a:buNone/>
              <a:defRPr/>
            </a:pPr>
            <a:r>
              <a:rPr lang="ru-RU" sz="20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1.Физиологический уровень: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НС, пол, возраст, состояние здоровья, способы реагирования организма на стресс. </a:t>
            </a:r>
          </a:p>
          <a:p>
            <a:pPr marL="45720" indent="0" algn="just">
              <a:buFontTx/>
              <a:buNone/>
              <a:defRPr/>
            </a:pPr>
            <a:r>
              <a:rPr lang="ru-RU" sz="20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Психологический уровень</a:t>
            </a:r>
            <a:r>
              <a:rPr lang="ru-RU" sz="2000" b="1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осознание и принятие своих чувств и эмоций, потребностей и желаний, овладение социально приемлемыми формами проявления чувств и др.</a:t>
            </a:r>
          </a:p>
          <a:p>
            <a:pPr marL="45720" indent="0" algn="just">
              <a:buFontTx/>
              <a:buNone/>
              <a:defRPr/>
            </a:pPr>
            <a:r>
              <a:rPr lang="ru-RU" sz="20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Социальный уровень: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роли, позиции и установки, отношение к другим людям.</a:t>
            </a:r>
          </a:p>
          <a:p>
            <a:pPr marL="45720" indent="0">
              <a:buFontTx/>
              <a:buNone/>
              <a:defRPr/>
            </a:pP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Духовный уровень: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надежда; рациональная вера; душевная сила.</a:t>
            </a:r>
          </a:p>
          <a:p>
            <a:pPr marL="45720" indent="0">
              <a:buFontTx/>
              <a:buNone/>
              <a:defRPr/>
            </a:pPr>
            <a:endParaRPr lang="ru-RU" sz="2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2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2647" y="4071942"/>
            <a:ext cx="3443381" cy="2624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rganization Chart 7"/>
          <p:cNvGrpSpPr>
            <a:grpSpLocks/>
          </p:cNvGrpSpPr>
          <p:nvPr/>
        </p:nvGrpSpPr>
        <p:grpSpPr bwMode="auto">
          <a:xfrm>
            <a:off x="712788" y="785813"/>
            <a:ext cx="7664450" cy="4357687"/>
            <a:chOff x="521" y="1094"/>
            <a:chExt cx="4810" cy="1837"/>
          </a:xfrm>
        </p:grpSpPr>
        <p:cxnSp>
          <p:nvCxnSpPr>
            <p:cNvPr id="11267" name="_s52228"/>
            <p:cNvCxnSpPr>
              <a:cxnSpLocks noChangeShapeType="1"/>
              <a:stCxn id="11271" idx="0"/>
              <a:endCxn id="11269" idx="2"/>
            </p:cNvCxnSpPr>
            <p:nvPr/>
          </p:nvCxnSpPr>
          <p:spPr bwMode="auto">
            <a:xfrm rot="16200000" flipV="1">
              <a:off x="3311" y="1343"/>
              <a:ext cx="687" cy="1400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540000"/>
              </a:solidFill>
              <a:miter lim="800000"/>
              <a:headEnd/>
              <a:tailEnd/>
            </a:ln>
          </p:spPr>
        </p:cxnSp>
        <p:cxnSp>
          <p:nvCxnSpPr>
            <p:cNvPr id="11268" name="_s52229"/>
            <p:cNvCxnSpPr>
              <a:cxnSpLocks noChangeShapeType="1"/>
              <a:stCxn id="11270" idx="0"/>
              <a:endCxn id="11269" idx="2"/>
            </p:cNvCxnSpPr>
            <p:nvPr/>
          </p:nvCxnSpPr>
          <p:spPr bwMode="auto">
            <a:xfrm rot="5400000" flipH="1" flipV="1">
              <a:off x="1915" y="1347"/>
              <a:ext cx="687" cy="1393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540000"/>
              </a:solidFill>
              <a:miter lim="800000"/>
              <a:headEnd/>
              <a:tailEnd/>
            </a:ln>
          </p:spPr>
        </p:cxnSp>
        <p:sp>
          <p:nvSpPr>
            <p:cNvPr id="11269" name="_s52230"/>
            <p:cNvSpPr>
              <a:spLocks noChangeArrowheads="1"/>
            </p:cNvSpPr>
            <p:nvPr/>
          </p:nvSpPr>
          <p:spPr bwMode="auto">
            <a:xfrm>
              <a:off x="878" y="1094"/>
              <a:ext cx="4154" cy="60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9F67F"/>
                </a:gs>
                <a:gs pos="100000">
                  <a:srgbClr val="FFCC00"/>
                </a:gs>
              </a:gsLst>
              <a:lin ang="5400000" scaled="1"/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ru-RU" sz="2400" b="1" dirty="0">
                  <a:solidFill>
                    <a:srgbClr val="000000"/>
                  </a:solidFill>
                  <a:cs typeface="Arial" charset="0"/>
                </a:rPr>
                <a:t>Факторы,</a:t>
              </a:r>
            </a:p>
            <a:p>
              <a:pPr algn="ctr" eaLnBrk="1" hangingPunct="1"/>
              <a:r>
                <a:rPr lang="ru-RU" sz="2400" b="1" dirty="0">
                  <a:solidFill>
                    <a:srgbClr val="000000"/>
                  </a:solidFill>
                  <a:cs typeface="Arial" charset="0"/>
                </a:rPr>
                <a:t> вызывающие эмоциональное утомление</a:t>
              </a:r>
            </a:p>
          </p:txBody>
        </p:sp>
        <p:sp>
          <p:nvSpPr>
            <p:cNvPr id="11270" name="_s52231"/>
            <p:cNvSpPr>
              <a:spLocks noChangeArrowheads="1"/>
            </p:cNvSpPr>
            <p:nvPr/>
          </p:nvSpPr>
          <p:spPr bwMode="auto">
            <a:xfrm>
              <a:off x="521" y="2387"/>
              <a:ext cx="2082" cy="54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9933"/>
                </a:gs>
                <a:gs pos="100000">
                  <a:srgbClr val="FF6600"/>
                </a:gs>
              </a:gsLst>
              <a:lin ang="5400000" scaled="1"/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ru-RU" sz="2400" b="1">
                  <a:solidFill>
                    <a:srgbClr val="000000"/>
                  </a:solidFill>
                  <a:cs typeface="Arial" charset="0"/>
                </a:rPr>
                <a:t>внешние</a:t>
              </a:r>
            </a:p>
          </p:txBody>
        </p:sp>
        <p:sp>
          <p:nvSpPr>
            <p:cNvPr id="11271" name="_s52232"/>
            <p:cNvSpPr>
              <a:spLocks noChangeArrowheads="1"/>
            </p:cNvSpPr>
            <p:nvPr/>
          </p:nvSpPr>
          <p:spPr bwMode="auto">
            <a:xfrm>
              <a:off x="3379" y="2387"/>
              <a:ext cx="1952" cy="54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9933"/>
                </a:gs>
                <a:gs pos="100000">
                  <a:srgbClr val="FF6600"/>
                </a:gs>
              </a:gsLst>
              <a:lin ang="5400000" scaled="1"/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ru-RU" sz="2400" b="1">
                  <a:solidFill>
                    <a:srgbClr val="000000"/>
                  </a:solidFill>
                  <a:cs typeface="Arial" charset="0"/>
                </a:rPr>
                <a:t>внутренние</a:t>
              </a:r>
            </a:p>
          </p:txBody>
        </p:sp>
      </p:grpSp>
    </p:spTree>
  </p:cSld>
  <p:clrMapOvr>
    <a:masterClrMapping/>
  </p:clrMapOvr>
  <p:transition spd="med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Diagram 7"/>
          <p:cNvGrpSpPr>
            <a:grpSpLocks/>
          </p:cNvGrpSpPr>
          <p:nvPr/>
        </p:nvGrpSpPr>
        <p:grpSpPr bwMode="auto">
          <a:xfrm>
            <a:off x="142845" y="404815"/>
            <a:ext cx="8858312" cy="6167457"/>
            <a:chOff x="371" y="1081"/>
            <a:chExt cx="5064" cy="3719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5" name="_s53252"/>
            <p:cNvSpPr>
              <a:spLocks noChangeShapeType="1"/>
            </p:cNvSpPr>
            <p:nvPr/>
          </p:nvSpPr>
          <p:spPr bwMode="auto">
            <a:xfrm flipH="1" flipV="1">
              <a:off x="2220" y="2688"/>
              <a:ext cx="320" cy="104"/>
            </a:xfrm>
            <a:prstGeom prst="line">
              <a:avLst/>
            </a:prstGeom>
            <a:noFill/>
            <a:ln w="28575">
              <a:solidFill>
                <a:srgbClr val="540000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6" name="_s53253"/>
            <p:cNvSpPr>
              <a:spLocks noChangeArrowheads="1"/>
            </p:cNvSpPr>
            <p:nvPr/>
          </p:nvSpPr>
          <p:spPr bwMode="auto">
            <a:xfrm>
              <a:off x="408" y="1897"/>
              <a:ext cx="1860" cy="1497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/>
            <a:lstStyle/>
            <a:p>
              <a:pPr algn="ctr" eaLnBrk="1" hangingPunct="1">
                <a:defRPr/>
              </a:pPr>
              <a:endParaRPr lang="ru-RU" sz="2000" b="1" dirty="0">
                <a:solidFill>
                  <a:srgbClr val="000000"/>
                </a:solidFill>
                <a:cs typeface="Arial" charset="0"/>
              </a:endParaRPr>
            </a:p>
            <a:p>
              <a:pPr algn="ctr" eaLnBrk="1" hangingPunct="1">
                <a:defRPr/>
              </a:pPr>
              <a:r>
                <a:rPr lang="ru-RU" sz="1800" b="1" u="sng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Большое количество</a:t>
              </a:r>
            </a:p>
            <a:p>
              <a:pPr algn="ctr" eaLnBrk="1" hangingPunct="1">
                <a:defRPr/>
              </a:pPr>
              <a:r>
                <a:rPr lang="ru-RU" sz="1800" b="1" u="sng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детей/работы</a:t>
              </a:r>
            </a:p>
            <a:p>
              <a:pPr algn="ctr" eaLnBrk="1" hangingPunct="1">
                <a:defRPr/>
              </a:pPr>
              <a:endParaRPr lang="en-US" sz="18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>
                <a:defRPr/>
              </a:pPr>
              <a:r>
                <a:rPr lang="ru-RU" sz="1800" b="1" u="sng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ответственность</a:t>
              </a:r>
            </a:p>
          </p:txBody>
        </p:sp>
        <p:sp>
          <p:nvSpPr>
            <p:cNvPr id="7" name="_s53254"/>
            <p:cNvSpPr>
              <a:spLocks noChangeShapeType="1"/>
            </p:cNvSpPr>
            <p:nvPr/>
          </p:nvSpPr>
          <p:spPr bwMode="auto">
            <a:xfrm flipH="1">
              <a:off x="2177" y="3757"/>
              <a:ext cx="198" cy="273"/>
            </a:xfrm>
            <a:prstGeom prst="line">
              <a:avLst/>
            </a:prstGeom>
            <a:noFill/>
            <a:ln w="28575">
              <a:solidFill>
                <a:srgbClr val="540000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8" name="_s53255"/>
            <p:cNvSpPr>
              <a:spLocks noChangeArrowheads="1"/>
            </p:cNvSpPr>
            <p:nvPr/>
          </p:nvSpPr>
          <p:spPr bwMode="auto">
            <a:xfrm>
              <a:off x="371" y="3526"/>
              <a:ext cx="1860" cy="1270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1" hangingPunct="1">
                <a:defRPr/>
              </a:pPr>
              <a:r>
                <a:rPr lang="ru-RU" sz="1800" b="1" u="sng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Неблагополучный </a:t>
              </a:r>
            </a:p>
            <a:p>
              <a:pPr algn="ctr" eaLnBrk="1" hangingPunct="1">
                <a:defRPr/>
              </a:pPr>
              <a:r>
                <a:rPr lang="ru-RU" sz="1800" b="1" u="sng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климат в коллективе </a:t>
              </a:r>
            </a:p>
          </p:txBody>
        </p:sp>
        <p:sp>
          <p:nvSpPr>
            <p:cNvPr id="9" name="_s53256"/>
            <p:cNvSpPr>
              <a:spLocks noChangeShapeType="1"/>
            </p:cNvSpPr>
            <p:nvPr/>
          </p:nvSpPr>
          <p:spPr bwMode="auto">
            <a:xfrm>
              <a:off x="3447" y="3712"/>
              <a:ext cx="199" cy="273"/>
            </a:xfrm>
            <a:prstGeom prst="line">
              <a:avLst/>
            </a:prstGeom>
            <a:noFill/>
            <a:ln w="28575">
              <a:solidFill>
                <a:srgbClr val="540000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0" name="_s53257"/>
            <p:cNvSpPr>
              <a:spLocks noChangeArrowheads="1"/>
            </p:cNvSpPr>
            <p:nvPr/>
          </p:nvSpPr>
          <p:spPr bwMode="auto">
            <a:xfrm>
              <a:off x="3538" y="3530"/>
              <a:ext cx="1897" cy="1270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1" hangingPunct="1">
                <a:defRPr/>
              </a:pPr>
              <a:r>
                <a:rPr lang="ru-RU" sz="1600" b="1" u="sng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Работа с </a:t>
              </a:r>
            </a:p>
            <a:p>
              <a:pPr algn="ctr" eaLnBrk="1" hangingPunct="1">
                <a:defRPr/>
              </a:pPr>
              <a:r>
                <a:rPr lang="ru-RU" sz="1600" b="1" u="sng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«трудными детьми</a:t>
              </a:r>
              <a:r>
                <a:rPr lang="ru-RU" sz="16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»</a:t>
              </a:r>
            </a:p>
            <a:p>
              <a:pPr algn="ctr" eaLnBrk="1" hangingPunct="1">
                <a:defRPr/>
              </a:pPr>
              <a:endParaRPr lang="ru-RU" sz="2000" b="1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" name="_s53258"/>
            <p:cNvSpPr>
              <a:spLocks noChangeShapeType="1"/>
            </p:cNvSpPr>
            <p:nvPr/>
          </p:nvSpPr>
          <p:spPr bwMode="auto">
            <a:xfrm flipV="1">
              <a:off x="3172" y="2687"/>
              <a:ext cx="321" cy="105"/>
            </a:xfrm>
            <a:prstGeom prst="line">
              <a:avLst/>
            </a:prstGeom>
            <a:noFill/>
            <a:ln w="28575">
              <a:solidFill>
                <a:srgbClr val="540000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2" name="_s53259"/>
            <p:cNvSpPr>
              <a:spLocks noChangeArrowheads="1"/>
            </p:cNvSpPr>
            <p:nvPr/>
          </p:nvSpPr>
          <p:spPr bwMode="auto">
            <a:xfrm>
              <a:off x="3493" y="1897"/>
              <a:ext cx="1814" cy="1497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1" hangingPunct="1">
                <a:defRPr/>
              </a:pPr>
              <a:r>
                <a:rPr lang="ru-RU" sz="2000" b="1" u="sng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Многочисленные</a:t>
              </a:r>
            </a:p>
            <a:p>
              <a:pPr algn="ctr" eaLnBrk="1" hangingPunct="1">
                <a:defRPr/>
              </a:pPr>
              <a:r>
                <a:rPr lang="ru-RU" sz="2000" b="1" u="sng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проверки</a:t>
              </a:r>
            </a:p>
          </p:txBody>
        </p:sp>
        <p:sp>
          <p:nvSpPr>
            <p:cNvPr id="13" name="_s53260"/>
            <p:cNvSpPr>
              <a:spLocks noChangeShapeType="1"/>
            </p:cNvSpPr>
            <p:nvPr/>
          </p:nvSpPr>
          <p:spPr bwMode="auto">
            <a:xfrm flipV="1">
              <a:off x="2856" y="2225"/>
              <a:ext cx="0" cy="337"/>
            </a:xfrm>
            <a:prstGeom prst="line">
              <a:avLst/>
            </a:prstGeom>
            <a:noFill/>
            <a:ln w="28575">
              <a:solidFill>
                <a:srgbClr val="540000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4" name="_s53261"/>
            <p:cNvSpPr>
              <a:spLocks noChangeArrowheads="1"/>
            </p:cNvSpPr>
            <p:nvPr/>
          </p:nvSpPr>
          <p:spPr bwMode="auto">
            <a:xfrm>
              <a:off x="1860" y="1081"/>
              <a:ext cx="1996" cy="131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1" hangingPunct="1">
                <a:defRPr/>
              </a:pPr>
              <a:r>
                <a:rPr lang="ru-RU" sz="2000" b="1" u="sng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Интенсивное общение</a:t>
              </a:r>
            </a:p>
          </p:txBody>
        </p:sp>
        <p:sp>
          <p:nvSpPr>
            <p:cNvPr id="15" name="_s53262"/>
            <p:cNvSpPr>
              <a:spLocks noChangeArrowheads="1"/>
            </p:cNvSpPr>
            <p:nvPr/>
          </p:nvSpPr>
          <p:spPr bwMode="auto">
            <a:xfrm>
              <a:off x="2132" y="2623"/>
              <a:ext cx="1497" cy="1452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1" hangingPunct="1">
                <a:defRPr/>
              </a:pPr>
              <a:r>
                <a:rPr lang="ru-RU" sz="2400" b="1" u="sng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ВНЕШНИЕ</a:t>
              </a:r>
            </a:p>
          </p:txBody>
        </p:sp>
      </p:grpSp>
      <p:sp>
        <p:nvSpPr>
          <p:cNvPr id="12291" name="Line 23"/>
          <p:cNvSpPr>
            <a:spLocks noChangeShapeType="1"/>
          </p:cNvSpPr>
          <p:nvPr/>
        </p:nvSpPr>
        <p:spPr bwMode="auto">
          <a:xfrm>
            <a:off x="1857375" y="3071813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Diagram 7"/>
          <p:cNvGrpSpPr>
            <a:grpSpLocks/>
          </p:cNvGrpSpPr>
          <p:nvPr/>
        </p:nvGrpSpPr>
        <p:grpSpPr bwMode="auto">
          <a:xfrm>
            <a:off x="0" y="214313"/>
            <a:ext cx="9001125" cy="6500812"/>
            <a:chOff x="271" y="764"/>
            <a:chExt cx="5221" cy="3764"/>
          </a:xfrm>
        </p:grpSpPr>
        <p:sp>
          <p:nvSpPr>
            <p:cNvPr id="13315" name="_s54276"/>
            <p:cNvSpPr>
              <a:spLocks noChangeShapeType="1"/>
            </p:cNvSpPr>
            <p:nvPr/>
          </p:nvSpPr>
          <p:spPr bwMode="auto">
            <a:xfrm flipH="1">
              <a:off x="1769" y="2623"/>
              <a:ext cx="337" cy="1"/>
            </a:xfrm>
            <a:prstGeom prst="line">
              <a:avLst/>
            </a:prstGeom>
            <a:noFill/>
            <a:ln w="28575">
              <a:solidFill>
                <a:srgbClr val="54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5" name="_s54277"/>
            <p:cNvSpPr>
              <a:spLocks noChangeArrowheads="1"/>
            </p:cNvSpPr>
            <p:nvPr/>
          </p:nvSpPr>
          <p:spPr bwMode="auto">
            <a:xfrm>
              <a:off x="271" y="2079"/>
              <a:ext cx="1498" cy="1222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1" hangingPunct="1">
                <a:defRPr/>
              </a:pPr>
              <a:r>
                <a:rPr lang="ru-RU" sz="1800" b="1" u="sng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Недостаток </a:t>
              </a:r>
            </a:p>
            <a:p>
              <a:pPr algn="ctr" eaLnBrk="1" hangingPunct="1">
                <a:defRPr/>
              </a:pPr>
              <a:r>
                <a:rPr lang="ru-RU" sz="1800" b="1" u="sng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коммуникативных </a:t>
              </a:r>
            </a:p>
            <a:p>
              <a:pPr algn="ctr" eaLnBrk="1" hangingPunct="1">
                <a:defRPr/>
              </a:pPr>
              <a:r>
                <a:rPr lang="ru-RU" sz="1800" b="1" u="sng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способностей</a:t>
              </a:r>
            </a:p>
          </p:txBody>
        </p:sp>
        <p:sp>
          <p:nvSpPr>
            <p:cNvPr id="13317" name="_s54278"/>
            <p:cNvSpPr>
              <a:spLocks noChangeShapeType="1"/>
            </p:cNvSpPr>
            <p:nvPr/>
          </p:nvSpPr>
          <p:spPr bwMode="auto">
            <a:xfrm>
              <a:off x="2858" y="3213"/>
              <a:ext cx="1" cy="337"/>
            </a:xfrm>
            <a:prstGeom prst="line">
              <a:avLst/>
            </a:prstGeom>
            <a:noFill/>
            <a:ln w="28575">
              <a:solidFill>
                <a:srgbClr val="54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7" name="_s54279"/>
            <p:cNvSpPr>
              <a:spLocks noChangeArrowheads="1"/>
            </p:cNvSpPr>
            <p:nvPr/>
          </p:nvSpPr>
          <p:spPr bwMode="auto">
            <a:xfrm>
              <a:off x="1638" y="3485"/>
              <a:ext cx="2564" cy="1043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1" hangingPunct="1">
                <a:defRPr/>
              </a:pPr>
              <a:r>
                <a:rPr lang="ru-RU" sz="1800" b="1" u="sng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Отсутствие </a:t>
              </a:r>
            </a:p>
            <a:p>
              <a:pPr algn="ctr" eaLnBrk="1" hangingPunct="1">
                <a:defRPr/>
              </a:pPr>
              <a:r>
                <a:rPr lang="ru-RU" sz="1800" b="1" u="sng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удовлетворенности работой</a:t>
              </a:r>
            </a:p>
          </p:txBody>
        </p:sp>
        <p:sp>
          <p:nvSpPr>
            <p:cNvPr id="13319" name="_s54280"/>
            <p:cNvSpPr>
              <a:spLocks noChangeShapeType="1"/>
            </p:cNvSpPr>
            <p:nvPr/>
          </p:nvSpPr>
          <p:spPr bwMode="auto">
            <a:xfrm>
              <a:off x="3629" y="2623"/>
              <a:ext cx="337" cy="1"/>
            </a:xfrm>
            <a:prstGeom prst="line">
              <a:avLst/>
            </a:prstGeom>
            <a:noFill/>
            <a:ln w="28575">
              <a:solidFill>
                <a:srgbClr val="54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9" name="_s54281"/>
            <p:cNvSpPr>
              <a:spLocks noChangeArrowheads="1"/>
            </p:cNvSpPr>
            <p:nvPr/>
          </p:nvSpPr>
          <p:spPr bwMode="auto">
            <a:xfrm>
              <a:off x="3936" y="1994"/>
              <a:ext cx="1556" cy="1224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1" hangingPunct="1">
                <a:defRPr/>
              </a:pPr>
              <a:r>
                <a:rPr lang="ru-RU" sz="1800" b="1" u="sng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Несформированность</a:t>
              </a:r>
              <a:r>
                <a:rPr lang="ru-RU" sz="1800" b="1" u="sng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 eaLnBrk="1" hangingPunct="1">
                <a:defRPr/>
              </a:pPr>
              <a:r>
                <a:rPr lang="ru-RU" sz="1800" b="1" u="sng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навыка </a:t>
              </a:r>
            </a:p>
            <a:p>
              <a:pPr algn="ctr" eaLnBrk="1" hangingPunct="1">
                <a:defRPr/>
              </a:pPr>
              <a:r>
                <a:rPr lang="ru-RU" sz="1800" b="1" u="sng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саморегуляции</a:t>
              </a:r>
              <a:endParaRPr lang="ru-RU" sz="18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21" name="_s54282"/>
            <p:cNvSpPr>
              <a:spLocks noChangeShapeType="1"/>
            </p:cNvSpPr>
            <p:nvPr/>
          </p:nvSpPr>
          <p:spPr bwMode="auto">
            <a:xfrm flipV="1">
              <a:off x="2858" y="1716"/>
              <a:ext cx="1" cy="337"/>
            </a:xfrm>
            <a:prstGeom prst="line">
              <a:avLst/>
            </a:prstGeom>
            <a:noFill/>
            <a:ln w="28575">
              <a:solidFill>
                <a:srgbClr val="54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11" name="_s54283"/>
            <p:cNvSpPr>
              <a:spLocks noChangeArrowheads="1"/>
            </p:cNvSpPr>
            <p:nvPr/>
          </p:nvSpPr>
          <p:spPr bwMode="auto">
            <a:xfrm>
              <a:off x="1071" y="764"/>
              <a:ext cx="3632" cy="1134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1" hangingPunct="1">
                <a:defRPr/>
              </a:pPr>
              <a:r>
                <a:rPr lang="ru-RU" sz="1800" b="1" u="sng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Личностные качества:</a:t>
              </a:r>
            </a:p>
            <a:p>
              <a:pPr algn="ctr" eaLnBrk="1" hangingPunct="1">
                <a:defRPr/>
              </a:pPr>
              <a:r>
                <a:rPr lang="ru-RU" sz="1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чрезмерная эмоциональная сдержанность или</a:t>
              </a:r>
            </a:p>
            <a:p>
              <a:pPr algn="ctr" eaLnBrk="1" hangingPunct="1">
                <a:defRPr/>
              </a:pPr>
              <a:r>
                <a:rPr lang="ru-RU" sz="1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слишком выраженная склонность к соучастию </a:t>
              </a:r>
            </a:p>
            <a:p>
              <a:pPr algn="ctr" eaLnBrk="1" hangingPunct="1">
                <a:defRPr/>
              </a:pPr>
              <a:r>
                <a:rPr lang="ru-RU" sz="1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и сопереживанию</a:t>
              </a:r>
            </a:p>
          </p:txBody>
        </p:sp>
        <p:sp>
          <p:nvSpPr>
            <p:cNvPr id="12" name="_s54284"/>
            <p:cNvSpPr>
              <a:spLocks noChangeArrowheads="1"/>
            </p:cNvSpPr>
            <p:nvPr/>
          </p:nvSpPr>
          <p:spPr bwMode="auto">
            <a:xfrm>
              <a:off x="2087" y="2079"/>
              <a:ext cx="1542" cy="1222"/>
            </a:xfrm>
            <a:prstGeom prst="ellipse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1" hangingPunct="1">
                <a:defRPr/>
              </a:pPr>
              <a:r>
                <a:rPr lang="ru-RU" sz="2400" b="1" u="sng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ВНУТРЕННИЕ</a:t>
              </a:r>
            </a:p>
          </p:txBody>
        </p:sp>
      </p:grpSp>
    </p:spTree>
  </p:cSld>
  <p:clrMapOvr>
    <a:masterClrMapping/>
  </p:clrMapOvr>
  <p:transition spd="med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214313" y="1143000"/>
            <a:ext cx="8572500" cy="5214938"/>
            <a:chOff x="2205" y="1838"/>
            <a:chExt cx="7216" cy="4077"/>
          </a:xfrm>
        </p:grpSpPr>
        <p:sp>
          <p:nvSpPr>
            <p:cNvPr id="21518" name="AutoShape 27"/>
            <p:cNvSpPr>
              <a:spLocks noChangeAspect="1" noChangeArrowheads="1" noTextEdit="1"/>
            </p:cNvSpPr>
            <p:nvPr/>
          </p:nvSpPr>
          <p:spPr bwMode="auto">
            <a:xfrm>
              <a:off x="2205" y="4219"/>
              <a:ext cx="7216" cy="1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19" name="Rectangle 26"/>
            <p:cNvSpPr>
              <a:spLocks noChangeArrowheads="1"/>
            </p:cNvSpPr>
            <p:nvPr/>
          </p:nvSpPr>
          <p:spPr bwMode="auto">
            <a:xfrm>
              <a:off x="2447" y="1838"/>
              <a:ext cx="6974" cy="47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/>
              <a:r>
                <a:rPr lang="ru-RU" sz="2400" b="1" u="sng">
                  <a:latin typeface="Times New Roman" pitchFamily="18" charset="0"/>
                  <a:cs typeface="Times New Roman" pitchFamily="18" charset="0"/>
                </a:rPr>
                <a:t>Факторы профессионального выгорания</a:t>
              </a:r>
              <a:endParaRPr lang="ru-RU" sz="2400" u="sng">
                <a:cs typeface="Arial" charset="0"/>
              </a:endParaRPr>
            </a:p>
          </p:txBody>
        </p:sp>
        <p:sp>
          <p:nvSpPr>
            <p:cNvPr id="21520" name="Oval 25"/>
            <p:cNvSpPr>
              <a:spLocks noChangeArrowheads="1"/>
            </p:cNvSpPr>
            <p:nvPr/>
          </p:nvSpPr>
          <p:spPr bwMode="auto">
            <a:xfrm>
              <a:off x="2551" y="2590"/>
              <a:ext cx="1270" cy="1254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21" name="Oval 24"/>
            <p:cNvSpPr>
              <a:spLocks noChangeArrowheads="1"/>
            </p:cNvSpPr>
            <p:nvPr/>
          </p:nvSpPr>
          <p:spPr bwMode="auto">
            <a:xfrm>
              <a:off x="4387" y="2590"/>
              <a:ext cx="1269" cy="1254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22" name="Oval 23"/>
            <p:cNvSpPr>
              <a:spLocks noChangeArrowheads="1"/>
            </p:cNvSpPr>
            <p:nvPr/>
          </p:nvSpPr>
          <p:spPr bwMode="auto">
            <a:xfrm>
              <a:off x="6222" y="2590"/>
              <a:ext cx="1271" cy="1254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23" name="Oval 22"/>
            <p:cNvSpPr>
              <a:spLocks noChangeArrowheads="1"/>
            </p:cNvSpPr>
            <p:nvPr/>
          </p:nvSpPr>
          <p:spPr bwMode="auto">
            <a:xfrm>
              <a:off x="8057" y="2590"/>
              <a:ext cx="1271" cy="1254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24" name="Line 21"/>
            <p:cNvSpPr>
              <a:spLocks noChangeShapeType="1"/>
            </p:cNvSpPr>
            <p:nvPr/>
          </p:nvSpPr>
          <p:spPr bwMode="auto">
            <a:xfrm>
              <a:off x="3116" y="2312"/>
              <a:ext cx="1" cy="27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25" name="Line 20"/>
            <p:cNvSpPr>
              <a:spLocks noChangeShapeType="1"/>
            </p:cNvSpPr>
            <p:nvPr/>
          </p:nvSpPr>
          <p:spPr bwMode="auto">
            <a:xfrm>
              <a:off x="4951" y="2311"/>
              <a:ext cx="1" cy="27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26" name="Line 19"/>
            <p:cNvSpPr>
              <a:spLocks noChangeShapeType="1"/>
            </p:cNvSpPr>
            <p:nvPr/>
          </p:nvSpPr>
          <p:spPr bwMode="auto">
            <a:xfrm>
              <a:off x="6787" y="2311"/>
              <a:ext cx="1" cy="27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27" name="Line 18"/>
            <p:cNvSpPr>
              <a:spLocks noChangeShapeType="1"/>
            </p:cNvSpPr>
            <p:nvPr/>
          </p:nvSpPr>
          <p:spPr bwMode="auto">
            <a:xfrm>
              <a:off x="8622" y="2311"/>
              <a:ext cx="1" cy="27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28" name="Rectangle 17"/>
            <p:cNvSpPr>
              <a:spLocks noChangeArrowheads="1"/>
            </p:cNvSpPr>
            <p:nvPr/>
          </p:nvSpPr>
          <p:spPr bwMode="auto">
            <a:xfrm>
              <a:off x="2834" y="2869"/>
              <a:ext cx="706" cy="6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29" name="Rectangle 16"/>
            <p:cNvSpPr>
              <a:spLocks noChangeArrowheads="1"/>
            </p:cNvSpPr>
            <p:nvPr/>
          </p:nvSpPr>
          <p:spPr bwMode="auto">
            <a:xfrm>
              <a:off x="4669" y="3008"/>
              <a:ext cx="565" cy="55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30" name="Rectangle 15"/>
            <p:cNvSpPr>
              <a:spLocks noChangeArrowheads="1"/>
            </p:cNvSpPr>
            <p:nvPr/>
          </p:nvSpPr>
          <p:spPr bwMode="auto">
            <a:xfrm>
              <a:off x="6504" y="3147"/>
              <a:ext cx="424" cy="4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31" name="Rectangle 14"/>
            <p:cNvSpPr>
              <a:spLocks noChangeArrowheads="1"/>
            </p:cNvSpPr>
            <p:nvPr/>
          </p:nvSpPr>
          <p:spPr bwMode="auto">
            <a:xfrm>
              <a:off x="8340" y="3426"/>
              <a:ext cx="140" cy="13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32" name="Oval 13"/>
            <p:cNvSpPr>
              <a:spLocks noChangeArrowheads="1"/>
            </p:cNvSpPr>
            <p:nvPr/>
          </p:nvSpPr>
          <p:spPr bwMode="auto">
            <a:xfrm>
              <a:off x="5093" y="2729"/>
              <a:ext cx="282" cy="280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33" name="Oval 12"/>
            <p:cNvSpPr>
              <a:spLocks noChangeArrowheads="1"/>
            </p:cNvSpPr>
            <p:nvPr/>
          </p:nvSpPr>
          <p:spPr bwMode="auto">
            <a:xfrm>
              <a:off x="8481" y="2868"/>
              <a:ext cx="706" cy="698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34" name="Oval 11"/>
            <p:cNvSpPr>
              <a:spLocks noChangeArrowheads="1"/>
            </p:cNvSpPr>
            <p:nvPr/>
          </p:nvSpPr>
          <p:spPr bwMode="auto">
            <a:xfrm>
              <a:off x="6787" y="2729"/>
              <a:ext cx="566" cy="557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35" name="Line 10"/>
            <p:cNvSpPr>
              <a:spLocks noChangeShapeType="1"/>
            </p:cNvSpPr>
            <p:nvPr/>
          </p:nvSpPr>
          <p:spPr bwMode="auto">
            <a:xfrm>
              <a:off x="3822" y="3008"/>
              <a:ext cx="56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36" name="Line 9"/>
            <p:cNvSpPr>
              <a:spLocks noChangeShapeType="1"/>
            </p:cNvSpPr>
            <p:nvPr/>
          </p:nvSpPr>
          <p:spPr bwMode="auto">
            <a:xfrm>
              <a:off x="5657" y="3008"/>
              <a:ext cx="56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37" name="Line 8"/>
            <p:cNvSpPr>
              <a:spLocks noChangeShapeType="1"/>
            </p:cNvSpPr>
            <p:nvPr/>
          </p:nvSpPr>
          <p:spPr bwMode="auto">
            <a:xfrm>
              <a:off x="7493" y="3008"/>
              <a:ext cx="56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38" name="Line 7"/>
            <p:cNvSpPr>
              <a:spLocks noChangeShapeType="1"/>
            </p:cNvSpPr>
            <p:nvPr/>
          </p:nvSpPr>
          <p:spPr bwMode="auto">
            <a:xfrm flipH="1">
              <a:off x="3822" y="3287"/>
              <a:ext cx="56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39" name="Line 6"/>
            <p:cNvSpPr>
              <a:spLocks noChangeShapeType="1"/>
            </p:cNvSpPr>
            <p:nvPr/>
          </p:nvSpPr>
          <p:spPr bwMode="auto">
            <a:xfrm flipH="1">
              <a:off x="5657" y="3287"/>
              <a:ext cx="56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40" name="Line 5"/>
            <p:cNvSpPr>
              <a:spLocks noChangeShapeType="1"/>
            </p:cNvSpPr>
            <p:nvPr/>
          </p:nvSpPr>
          <p:spPr bwMode="auto">
            <a:xfrm flipH="1">
              <a:off x="7493" y="3287"/>
              <a:ext cx="56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1507" name="Oval 3"/>
          <p:cNvSpPr>
            <a:spLocks noChangeArrowheads="1"/>
          </p:cNvSpPr>
          <p:nvPr/>
        </p:nvSpPr>
        <p:spPr bwMode="auto">
          <a:xfrm rot="209823">
            <a:off x="1295400" y="4722813"/>
            <a:ext cx="277813" cy="3429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08" name="Rectangle 2"/>
          <p:cNvSpPr>
            <a:spLocks noChangeArrowheads="1"/>
          </p:cNvSpPr>
          <p:nvPr/>
        </p:nvSpPr>
        <p:spPr bwMode="auto">
          <a:xfrm>
            <a:off x="1285875" y="5143500"/>
            <a:ext cx="285750" cy="2857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09" name="Oval 1"/>
          <p:cNvSpPr>
            <a:spLocks noChangeArrowheads="1"/>
          </p:cNvSpPr>
          <p:nvPr/>
        </p:nvSpPr>
        <p:spPr bwMode="auto">
          <a:xfrm>
            <a:off x="1285875" y="5572125"/>
            <a:ext cx="282575" cy="279400"/>
          </a:xfrm>
          <a:prstGeom prst="ellipse">
            <a:avLst/>
          </a:prstGeom>
          <a:solidFill>
            <a:srgbClr val="96969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10" name="Rectangle 28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ru-RU" sz="1800">
              <a:cs typeface="Arial" charset="0"/>
            </a:endParaRPr>
          </a:p>
        </p:txBody>
      </p:sp>
      <p:sp>
        <p:nvSpPr>
          <p:cNvPr id="21511" name="Rectangle 30"/>
          <p:cNvSpPr>
            <a:spLocks noChangeArrowheads="1"/>
          </p:cNvSpPr>
          <p:nvPr/>
        </p:nvSpPr>
        <p:spPr bwMode="auto">
          <a:xfrm>
            <a:off x="0" y="3786188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ru-RU" b="1">
                <a:latin typeface="Calibri" pitchFamily="34" charset="0"/>
                <a:cs typeface="Times New Roman" pitchFamily="18" charset="0"/>
              </a:rPr>
              <a:t>  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«вовлеченность»             1 фаза выгорания                2 фазы выгорания              3 фазы выгорания</a:t>
            </a:r>
          </a:p>
        </p:txBody>
      </p:sp>
      <p:sp>
        <p:nvSpPr>
          <p:cNvPr id="21512" name="Rectangle 31"/>
          <p:cNvSpPr>
            <a:spLocks noChangeArrowheads="1"/>
          </p:cNvSpPr>
          <p:nvPr/>
        </p:nvSpPr>
        <p:spPr bwMode="auto">
          <a:xfrm>
            <a:off x="0" y="2057400"/>
            <a:ext cx="9144000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539750" algn="l"/>
                <a:tab pos="6119813" algn="r"/>
              </a:tabLst>
            </a:pPr>
            <a:br>
              <a:rPr lang="ru-RU" sz="1800">
                <a:cs typeface="Arial" charset="0"/>
              </a:rPr>
            </a:br>
            <a:endParaRPr lang="ru-RU" sz="1800">
              <a:cs typeface="Arial" charset="0"/>
            </a:endParaRPr>
          </a:p>
          <a:p>
            <a:pPr>
              <a:tabLst>
                <a:tab pos="539750" algn="l"/>
                <a:tab pos="6119813" algn="r"/>
              </a:tabLst>
            </a:pPr>
            <a:r>
              <a:rPr lang="ru-RU" sz="1400">
                <a:latin typeface="Calibri" pitchFamily="34" charset="0"/>
                <a:cs typeface="Times New Roman" pitchFamily="18" charset="0"/>
              </a:rPr>
              <a:t>		                                                                           </a:t>
            </a:r>
            <a:endParaRPr lang="ru-RU" sz="1100">
              <a:cs typeface="Arial" charset="0"/>
            </a:endParaRPr>
          </a:p>
          <a:p>
            <a:pPr>
              <a:tabLst>
                <a:tab pos="539750" algn="l"/>
                <a:tab pos="6119813" algn="r"/>
              </a:tabLst>
            </a:pPr>
            <a:endParaRPr lang="ru-RU" sz="1800">
              <a:cs typeface="Arial" charset="0"/>
            </a:endParaRPr>
          </a:p>
        </p:txBody>
      </p:sp>
      <p:sp>
        <p:nvSpPr>
          <p:cNvPr id="21513" name="Rectangle 32"/>
          <p:cNvSpPr>
            <a:spLocks noChangeArrowheads="1"/>
          </p:cNvSpPr>
          <p:nvPr/>
        </p:nvSpPr>
        <p:spPr bwMode="auto">
          <a:xfrm>
            <a:off x="214313" y="5929313"/>
            <a:ext cx="8715375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49263" eaLnBrk="1" hangingPunct="1"/>
            <a:endParaRPr lang="ru-RU" sz="1100">
              <a:latin typeface="Calibri" pitchFamily="34" charset="0"/>
              <a:cs typeface="Times New Roman" pitchFamily="18" charset="0"/>
            </a:endParaRPr>
          </a:p>
          <a:p>
            <a:pPr indent="449263"/>
            <a:r>
              <a:rPr lang="ru-RU" sz="1100">
                <a:latin typeface="Calibri" pitchFamily="34" charset="0"/>
                <a:cs typeface="Times New Roman" pitchFamily="18" charset="0"/>
              </a:rPr>
              <a:t>                 </a:t>
            </a:r>
            <a:endParaRPr lang="ru-RU" sz="1100">
              <a:cs typeface="Arial" charset="0"/>
            </a:endParaRPr>
          </a:p>
          <a:p>
            <a:pPr indent="449263"/>
            <a:r>
              <a:rPr lang="ru-RU" sz="1100">
                <a:latin typeface="Calibri" pitchFamily="34" charset="0"/>
                <a:cs typeface="Times New Roman" pitchFamily="18" charset="0"/>
              </a:rPr>
              <a:t> </a:t>
            </a:r>
            <a:endParaRPr lang="ru-RU" sz="1100">
              <a:cs typeface="Arial" charset="0"/>
            </a:endParaRPr>
          </a:p>
          <a:p>
            <a:pPr indent="449263"/>
            <a:endParaRPr lang="ru-RU" sz="1800">
              <a:cs typeface="Arial" charset="0"/>
            </a:endParaRPr>
          </a:p>
        </p:txBody>
      </p:sp>
      <p:sp>
        <p:nvSpPr>
          <p:cNvPr id="21514" name="Rectangle 33"/>
          <p:cNvSpPr>
            <a:spLocks noChangeArrowheads="1"/>
          </p:cNvSpPr>
          <p:nvPr/>
        </p:nvSpPr>
        <p:spPr bwMode="auto">
          <a:xfrm>
            <a:off x="357188" y="3643313"/>
            <a:ext cx="85010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eaLnBrk="1" hangingPunct="1">
              <a:tabLst>
                <a:tab pos="630238" algn="l"/>
              </a:tabLst>
            </a:pPr>
            <a:r>
              <a:rPr lang="ru-RU" sz="1100">
                <a:latin typeface="Calibri" pitchFamily="34" charset="0"/>
                <a:cs typeface="Times New Roman" pitchFamily="18" charset="0"/>
              </a:rPr>
              <a:t>	  </a:t>
            </a:r>
            <a:endParaRPr lang="ru-RU" sz="1100">
              <a:cs typeface="Arial" charset="0"/>
            </a:endParaRPr>
          </a:p>
          <a:p>
            <a:pPr indent="450850">
              <a:tabLst>
                <a:tab pos="630238" algn="l"/>
              </a:tabLst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	</a:t>
            </a:r>
            <a:endParaRPr lang="ru-RU" sz="1100">
              <a:cs typeface="Arial" charset="0"/>
            </a:endParaRPr>
          </a:p>
          <a:p>
            <a:pPr indent="450850">
              <a:tabLst>
                <a:tab pos="630238" algn="l"/>
              </a:tabLst>
            </a:pPr>
            <a:r>
              <a:rPr lang="ru-RU" sz="1100">
                <a:latin typeface="Calibri" pitchFamily="34" charset="0"/>
                <a:cs typeface="Times New Roman" pitchFamily="18" charset="0"/>
              </a:rPr>
              <a:t>                                                                                    </a:t>
            </a:r>
            <a:endParaRPr lang="ru-RU" sz="1100">
              <a:cs typeface="Arial" charset="0"/>
            </a:endParaRPr>
          </a:p>
          <a:p>
            <a:pPr indent="450850">
              <a:tabLst>
                <a:tab pos="630238" algn="l"/>
              </a:tabLst>
            </a:pPr>
            <a:endParaRPr lang="ru-RU" sz="1800">
              <a:cs typeface="Arial" charset="0"/>
            </a:endParaRPr>
          </a:p>
        </p:txBody>
      </p:sp>
      <p:sp>
        <p:nvSpPr>
          <p:cNvPr id="21515" name="Прямоугольник 35"/>
          <p:cNvSpPr>
            <a:spLocks noChangeArrowheads="1"/>
          </p:cNvSpPr>
          <p:nvPr/>
        </p:nvSpPr>
        <p:spPr bwMode="auto">
          <a:xfrm>
            <a:off x="142875" y="214313"/>
            <a:ext cx="86439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630238" algn="l"/>
              </a:tabLst>
            </a:pPr>
            <a:r>
              <a:rPr lang="ru-RU" b="1" u="sng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Процесс профессионального выгорания</a:t>
            </a:r>
          </a:p>
        </p:txBody>
      </p:sp>
      <p:sp>
        <p:nvSpPr>
          <p:cNvPr id="21516" name="Прямоугольник 37"/>
          <p:cNvSpPr>
            <a:spLocks noChangeArrowheads="1"/>
          </p:cNvSpPr>
          <p:nvPr/>
        </p:nvSpPr>
        <p:spPr bwMode="auto">
          <a:xfrm>
            <a:off x="214313" y="5786438"/>
            <a:ext cx="864393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800" b="1" i="1" u="sng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Горизонтальными стрелками показана возможность перехода личности  от «вовлеченности» </a:t>
            </a:r>
            <a:r>
              <a:rPr lang="en-US" sz="2000" b="1" i="1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 выгоранию и наоборот</a:t>
            </a:r>
          </a:p>
        </p:txBody>
      </p:sp>
      <p:sp>
        <p:nvSpPr>
          <p:cNvPr id="21517" name="Прямоугольник 35"/>
          <p:cNvSpPr>
            <a:spLocks noChangeArrowheads="1"/>
          </p:cNvSpPr>
          <p:nvPr/>
        </p:nvSpPr>
        <p:spPr bwMode="auto">
          <a:xfrm>
            <a:off x="1785938" y="4286250"/>
            <a:ext cx="7072312" cy="16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800">
              <a:latin typeface="Calibri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1800">
                <a:latin typeface="Times New Roman" pitchFamily="18" charset="0"/>
                <a:cs typeface="Times New Roman" pitchFamily="18" charset="0"/>
              </a:rPr>
              <a:t>личность</a:t>
            </a:r>
            <a:r>
              <a:rPr lang="ru-RU" sz="1800">
                <a:latin typeface="Calibri" pitchFamily="34" charset="0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180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1800">
                <a:latin typeface="Times New Roman" pitchFamily="18" charset="0"/>
                <a:cs typeface="Times New Roman" pitchFamily="18" charset="0"/>
              </a:rPr>
              <a:t>личностные ресурсы</a:t>
            </a:r>
            <a:r>
              <a:rPr lang="ru-RU" sz="1800">
                <a:latin typeface="Calibri" pitchFamily="34" charset="0"/>
                <a:cs typeface="Times New Roman" pitchFamily="18" charset="0"/>
              </a:rPr>
              <a:t>  </a:t>
            </a:r>
            <a:r>
              <a:rPr lang="ru-RU" sz="1800">
                <a:latin typeface="Times New Roman" pitchFamily="18" charset="0"/>
                <a:cs typeface="Times New Roman" pitchFamily="18" charset="0"/>
              </a:rPr>
              <a:t>преодоления выгорания</a:t>
            </a:r>
            <a:r>
              <a:rPr lang="ru-RU" sz="1800">
                <a:latin typeface="Calibri" pitchFamily="34" charset="0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1800">
                <a:latin typeface="Times New Roman" pitchFamily="18" charset="0"/>
                <a:cs typeface="Times New Roman" pitchFamily="18" charset="0"/>
              </a:rPr>
              <a:t>симптомы выгорания</a:t>
            </a:r>
            <a:endParaRPr lang="en-US" sz="18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D4AD30-BD67-DEA9-1C5B-30B053F88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Практическая часть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0428E0-ACC6-879D-472B-B3AD6B0AB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6600" b="1" dirty="0"/>
              <a:t>«Быть или не быть - вот в чем вопрос»</a:t>
            </a:r>
          </a:p>
          <a:p>
            <a:pPr marL="0" indent="0" algn="ctr">
              <a:buNone/>
            </a:pP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77A4A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/>
                <a:ea typeface="+mj-ea"/>
                <a:cs typeface="+mj-cs"/>
              </a:rPr>
              <a:t>Практикум «Формирование внутренних установок стрессоустойчивости»</a:t>
            </a:r>
            <a:b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77A4A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/>
                <a:ea typeface="+mj-ea"/>
                <a:cs typeface="+mj-cs"/>
              </a:rPr>
            </a:br>
            <a:endParaRPr lang="ru-RU" sz="6600" b="1" dirty="0"/>
          </a:p>
        </p:txBody>
      </p:sp>
    </p:spTree>
    <p:extLst>
      <p:ext uri="{BB962C8B-B14F-4D97-AF65-F5344CB8AC3E}">
        <p14:creationId xmlns:p14="http://schemas.microsoft.com/office/powerpoint/2010/main" val="616440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3680D8-91FF-4312-63E6-F588A1232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ЧЕКЛИСТ выгорания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3823D5-FF30-43B8-19D5-E3603508DA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/>
              <a:t>1.Вы постоянно чувствуете себя уставшим</a:t>
            </a:r>
          </a:p>
          <a:p>
            <a:r>
              <a:rPr lang="ru-RU" sz="2400" dirty="0"/>
              <a:t>2.Не можете сконцентрироваться</a:t>
            </a:r>
          </a:p>
          <a:p>
            <a:r>
              <a:rPr lang="ru-RU" sz="2400" dirty="0"/>
              <a:t>3.Стали хуже работать</a:t>
            </a:r>
          </a:p>
          <a:p>
            <a:r>
              <a:rPr lang="ru-RU" sz="2400" dirty="0"/>
              <a:t>4. Все время чем-то заняты, но нет ощущения пользы от сделанного</a:t>
            </a:r>
          </a:p>
          <a:p>
            <a:r>
              <a:rPr lang="ru-RU" sz="2400" dirty="0"/>
              <a:t>5. Вы постоянно чем-то недовольны, легко раздражаетесь</a:t>
            </a:r>
          </a:p>
          <a:p>
            <a:r>
              <a:rPr lang="ru-RU" sz="2400" dirty="0"/>
              <a:t>6.Вам сложно начать что-то делать</a:t>
            </a:r>
          </a:p>
          <a:p>
            <a:r>
              <a:rPr lang="ru-RU" sz="2400" dirty="0"/>
              <a:t>7.Вы перестали заботиться о себе, ухудшилось здоровье.</a:t>
            </a:r>
          </a:p>
          <a:p>
            <a:r>
              <a:rPr lang="ru-RU" sz="2400" dirty="0"/>
              <a:t>8. Хуже питаетесь, стали чаще употреблять алкоголь.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2760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Психологическая игра «АССОЦИАЦИИ»</a:t>
            </a:r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BA1F09-6E37-34DC-4D3A-CD3160554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412" y="1564345"/>
            <a:ext cx="2780928" cy="27809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8611F6-1C7F-AA10-4A44-BCF90506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008" y="4538040"/>
            <a:ext cx="2492896" cy="24928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89A895-954C-5ED9-324E-75804315E5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1199" y="4438963"/>
            <a:ext cx="2734937" cy="26910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78DFAF-F8A6-F937-1C3C-F678CEE352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0" y="4406628"/>
            <a:ext cx="2780928" cy="271047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4659479-13EB-41F1-6FD5-7D8110CB70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1514" y="1564345"/>
            <a:ext cx="2148390" cy="26765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82A2BD8-6C68-BBC8-66B1-60F2746A07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904" y="1488096"/>
            <a:ext cx="2148390" cy="284807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CCB02A-90A2-442A-0D4C-CA7C914FD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88640"/>
            <a:ext cx="8147248" cy="432048"/>
          </a:xfrm>
        </p:spPr>
        <p:txBody>
          <a:bodyPr/>
          <a:lstStyle/>
          <a:p>
            <a:r>
              <a:rPr lang="ru-RU" dirty="0"/>
              <a:t>Физиологический уровень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A01207-25C4-B5A2-C1B5-7416C47D9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680" y="548680"/>
            <a:ext cx="8363272" cy="2880320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Физиологический уровень является базовым, к нему относится то, что биологически заложено. Это тип нервной системы (слабость, силу, устойчивость, и др.), пол, возраст, состояние здоровья, способы реагирования организма на стресс.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10EB0E-7FA2-36B3-FB55-B453CA1D7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3140968"/>
            <a:ext cx="7497333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64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F170659-BADF-6A7F-AD23-13676B059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052736"/>
            <a:ext cx="8219256" cy="5043264"/>
          </a:xfrm>
        </p:spPr>
        <p:txBody>
          <a:bodyPr/>
          <a:lstStyle/>
          <a:p>
            <a:r>
              <a:rPr lang="ru-RU" dirty="0"/>
              <a:t>Сон, </a:t>
            </a:r>
          </a:p>
          <a:p>
            <a:r>
              <a:rPr lang="ru-RU" dirty="0"/>
              <a:t>вкусная еда, </a:t>
            </a:r>
          </a:p>
          <a:p>
            <a:r>
              <a:rPr lang="ru-RU" dirty="0"/>
              <a:t>массаж, </a:t>
            </a:r>
          </a:p>
          <a:p>
            <a:r>
              <a:rPr lang="ru-RU" dirty="0"/>
              <a:t>своевременное лечение, </a:t>
            </a:r>
          </a:p>
          <a:p>
            <a:r>
              <a:rPr lang="ru-RU" dirty="0"/>
              <a:t>сексуальная удовлетворенность</a:t>
            </a:r>
          </a:p>
          <a:p>
            <a:r>
              <a:rPr lang="ru-RU" dirty="0"/>
              <a:t>баня, общение с природой, </a:t>
            </a:r>
          </a:p>
          <a:p>
            <a:r>
              <a:rPr lang="ru-RU" dirty="0"/>
              <a:t>общение со стихиями, </a:t>
            </a:r>
          </a:p>
          <a:p>
            <a:r>
              <a:rPr lang="ru-RU" dirty="0"/>
              <a:t>общение с животными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6104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052735"/>
            <a:ext cx="8534152" cy="5662389"/>
          </a:xfrm>
        </p:spPr>
        <p:txBody>
          <a:bodyPr>
            <a:normAutofit/>
          </a:bodyPr>
          <a:lstStyle/>
          <a:p>
            <a:pPr marL="0" indent="450850" algn="just">
              <a:lnSpc>
                <a:spcPct val="120000"/>
              </a:lnSpc>
              <a:spcBef>
                <a:spcPts val="600"/>
              </a:spcBef>
              <a:buFontTx/>
              <a:buNone/>
              <a:defRPr/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Термин </a:t>
            </a:r>
            <a:r>
              <a:rPr lang="ru-RU" sz="2300" b="1" i="1" u="sng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«эмоциональное сгорание</a:t>
            </a:r>
            <a:r>
              <a:rPr lang="ru-RU" sz="2300" b="1" u="sng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300" dirty="0">
                <a:effectLst/>
                <a:latin typeface="Times New Roman" pitchFamily="18" charset="0"/>
                <a:cs typeface="Times New Roman" pitchFamily="18" charset="0"/>
              </a:rPr>
              <a:t> был введен </a:t>
            </a:r>
            <a:r>
              <a:rPr lang="ru-RU" sz="2300" b="1" u="sng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Дж. </a:t>
            </a:r>
            <a:r>
              <a:rPr lang="ru-RU" sz="2300" b="1" u="sng" dirty="0" err="1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Фрейденбергом</a:t>
            </a:r>
            <a:r>
              <a:rPr lang="ru-RU" sz="2300" dirty="0">
                <a:effectLst/>
                <a:latin typeface="Times New Roman" pitchFamily="18" charset="0"/>
                <a:cs typeface="Times New Roman" pitchFamily="18" charset="0"/>
              </a:rPr>
              <a:t> для характеристики психического состояния здоровых людей, находящихся в интенсивном общении с пациентами в эмоционально нагруженной атмосфере при оказании профессиональной помощи. Данное состояние было названо «</a:t>
            </a:r>
            <a:r>
              <a:rPr lang="ru-RU" sz="2300" b="1" i="1" u="sng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болезнью </a:t>
            </a:r>
            <a:r>
              <a:rPr lang="en-US" sz="2300" b="1" i="1" u="sng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i="1" u="sng" dirty="0" err="1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сверхуспеха</a:t>
            </a:r>
            <a:r>
              <a:rPr lang="ru-RU" sz="2300" dirty="0">
                <a:effectLst/>
                <a:latin typeface="Times New Roman" pitchFamily="18" charset="0"/>
                <a:cs typeface="Times New Roman" pitchFamily="18" charset="0"/>
              </a:rPr>
              <a:t>». </a:t>
            </a:r>
            <a:endParaRPr lang="en-US" sz="2300" dirty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450850" algn="just">
              <a:lnSpc>
                <a:spcPct val="120000"/>
              </a:lnSpc>
              <a:spcBef>
                <a:spcPts val="600"/>
              </a:spcBef>
              <a:buFontTx/>
              <a:buNone/>
              <a:defRPr/>
            </a:pPr>
            <a:r>
              <a:rPr lang="ru-RU" sz="2300" dirty="0">
                <a:effectLst/>
                <a:latin typeface="Times New Roman" pitchFamily="18" charset="0"/>
                <a:cs typeface="Times New Roman" pitchFamily="18" charset="0"/>
              </a:rPr>
              <a:t>В 10-м пересмотре Международной классификации болезней проблемы производственного стресса</a:t>
            </a:r>
            <a:r>
              <a:rPr lang="en-US" sz="23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>
                <a:effectLst/>
                <a:latin typeface="Times New Roman" pitchFamily="18" charset="0"/>
                <a:cs typeface="Times New Roman" pitchFamily="18" charset="0"/>
              </a:rPr>
              <a:t>в рамках синдрома  выгорания, выделены под рубрикой Z.73.0 («</a:t>
            </a:r>
            <a:r>
              <a:rPr lang="ru-RU" sz="2300" b="1" i="1" u="sng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Проблемы,  связанные  с  трудностями  управления  своей  жизнью</a:t>
            </a:r>
            <a:r>
              <a:rPr lang="ru-RU" sz="23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300" dirty="0">
                <a:effectLst/>
                <a:latin typeface="Times New Roman" pitchFamily="18" charset="0"/>
                <a:cs typeface="Times New Roman" pitchFamily="18" charset="0"/>
              </a:rPr>
              <a:t>).</a:t>
            </a:r>
            <a:endParaRPr lang="en-US" sz="2300" dirty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450850" algn="just">
              <a:lnSpc>
                <a:spcPct val="110000"/>
              </a:lnSpc>
              <a:spcBef>
                <a:spcPts val="600"/>
              </a:spcBef>
              <a:buFontTx/>
              <a:buNone/>
              <a:defRPr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450850">
              <a:lnSpc>
                <a:spcPct val="110000"/>
              </a:lnSpc>
              <a:spcBef>
                <a:spcPts val="600"/>
              </a:spcBef>
              <a:buFontTx/>
              <a:buNone/>
              <a:defRPr/>
            </a:pPr>
            <a:endParaRPr lang="ru-RU" sz="3000" dirty="0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C28AABC-A735-B3CD-746B-C859CA984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Дыхательные техники</a:t>
            </a:r>
          </a:p>
          <a:p>
            <a:endParaRPr lang="ru-RU" dirty="0"/>
          </a:p>
          <a:p>
            <a:r>
              <a:rPr lang="ru-RU" dirty="0"/>
              <a:t>«Один к двум» или «Один к полутора».</a:t>
            </a:r>
          </a:p>
          <a:p>
            <a:r>
              <a:rPr lang="ru-RU" dirty="0"/>
              <a:t>«Пушинка».</a:t>
            </a:r>
          </a:p>
          <a:p>
            <a:r>
              <a:rPr lang="ru-RU" dirty="0"/>
              <a:t>«Выдох с задержкой дыхания».</a:t>
            </a:r>
          </a:p>
          <a:p>
            <a:r>
              <a:rPr lang="ru-RU" dirty="0"/>
              <a:t>«Квадрат»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90103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171A889-10DD-6A61-8A20-CD00DB256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268760"/>
            <a:ext cx="8147248" cy="4827240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«Техники релаксации»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«Расслабление через напряжение».</a:t>
            </a:r>
          </a:p>
          <a:p>
            <a:r>
              <a:rPr lang="ru-RU" dirty="0"/>
              <a:t>«Ритмичные движения» (бусы, четки, ходьба).</a:t>
            </a:r>
          </a:p>
          <a:p>
            <a:r>
              <a:rPr lang="ru-RU" dirty="0"/>
              <a:t>«Последовательное расслабление групп мышц».</a:t>
            </a:r>
          </a:p>
          <a:p>
            <a:r>
              <a:rPr lang="ru-RU" dirty="0"/>
              <a:t>Комплекс упражнений мышечной релаксации </a:t>
            </a:r>
            <a:r>
              <a:rPr lang="ru-RU"/>
              <a:t>по Джекобсону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3032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D8C311-B5E7-4C51-EDB3-E818DBEFE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Психологический уровень</a:t>
            </a:r>
            <a:br>
              <a:rPr lang="ru-RU" dirty="0"/>
            </a:br>
            <a:r>
              <a:rPr lang="ru-RU" dirty="0"/>
              <a:t>(3 подгруппы)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8FD65A-8834-E630-25A8-604673FBF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417638"/>
            <a:ext cx="8147248" cy="4899248"/>
          </a:xfrm>
        </p:spPr>
        <p:txBody>
          <a:bodyPr/>
          <a:lstStyle/>
          <a:p>
            <a:r>
              <a:rPr lang="ru-RU" sz="2400" dirty="0">
                <a:solidFill>
                  <a:srgbClr val="FF0000"/>
                </a:solidFill>
              </a:rPr>
              <a:t>Эмоционально-волевой</a:t>
            </a:r>
            <a:r>
              <a:rPr lang="ru-RU" sz="2400" dirty="0"/>
              <a:t> - осознание и принятие своих чувств и эмоций, потребностей и желаний, овладение социально приемлемыми формами проявлениями чувств, контроль динамики переживания, устранение застреваний.</a:t>
            </a:r>
          </a:p>
          <a:p>
            <a:r>
              <a:rPr lang="ru-RU" sz="2400" dirty="0">
                <a:solidFill>
                  <a:srgbClr val="FF0000"/>
                </a:solidFill>
              </a:rPr>
              <a:t>Когнитивное противодействие </a:t>
            </a:r>
            <a:r>
              <a:rPr lang="ru-RU" sz="2400" dirty="0"/>
              <a:t>- понимание причин стресса, осмысление ситуации, психологическая компетентность, гибкость мышления, самооценка, поиск поддержки. </a:t>
            </a:r>
            <a:r>
              <a:rPr lang="ru-RU" sz="2400" dirty="0" err="1"/>
              <a:t>Самоподкрепления</a:t>
            </a:r>
            <a:r>
              <a:rPr lang="ru-RU" sz="2400" dirty="0"/>
              <a:t>.</a:t>
            </a:r>
          </a:p>
          <a:p>
            <a:r>
              <a:rPr lang="ru-RU" sz="2400" dirty="0">
                <a:solidFill>
                  <a:srgbClr val="FF0000"/>
                </a:solidFill>
              </a:rPr>
              <a:t>Поведенческое противодействие </a:t>
            </a:r>
            <a:r>
              <a:rPr lang="ru-RU" sz="2400" dirty="0"/>
              <a:t>- активность и гибкость поведения, перестройка поведения, активизация поведения и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2776770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519CF8-ACF2-B220-677C-A1203DCAD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Учимся позитивно мыслить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F5C538-0173-5540-016B-CDE96DF8C0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Упражнение «Придумай жизненный девиз»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Очень популярны такие утверждения: </a:t>
            </a:r>
          </a:p>
          <a:p>
            <a:pPr marL="0" indent="0">
              <a:buNone/>
            </a:pPr>
            <a:r>
              <a:rPr lang="ru-RU" dirty="0"/>
              <a:t>«Все что ни делается – делается к лучшему», </a:t>
            </a:r>
          </a:p>
          <a:p>
            <a:pPr marL="0" indent="0">
              <a:buNone/>
            </a:pPr>
            <a:r>
              <a:rPr lang="ru-RU" dirty="0"/>
              <a:t>«Решаем проблемы по мере их поступления». </a:t>
            </a:r>
          </a:p>
          <a:p>
            <a:pPr marL="0" indent="0">
              <a:buNone/>
            </a:pPr>
            <a:r>
              <a:rPr lang="ru-RU" dirty="0"/>
              <a:t>Придумайте свое утверждение или воспользуйтесь этими и при случае повторяйте его.</a:t>
            </a:r>
          </a:p>
        </p:txBody>
      </p:sp>
    </p:spTree>
    <p:extLst>
      <p:ext uri="{BB962C8B-B14F-4D97-AF65-F5344CB8AC3E}">
        <p14:creationId xmlns:p14="http://schemas.microsoft.com/office/powerpoint/2010/main" val="40514424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D85622-D0C0-3DDD-69B5-DEF4C89F4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Учимся позитивно мыслить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B426A6-99C6-F2A9-14D4-CB63503D8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Упражнение «Оправдай ситуацию»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Любая ситуация может быть рассмотрена с разных точек зрения, от лица разных ее участников. Попробуйте посмотреть на ситуацию глазами разных людей.</a:t>
            </a:r>
          </a:p>
        </p:txBody>
      </p:sp>
    </p:spTree>
    <p:extLst>
      <p:ext uri="{BB962C8B-B14F-4D97-AF65-F5344CB8AC3E}">
        <p14:creationId xmlns:p14="http://schemas.microsoft.com/office/powerpoint/2010/main" val="19254651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32C0FE-4784-56DC-40B9-A7EBEC62D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Учимся позитивно мыслить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C48D66-65CE-B579-0C99-35C7C9AC2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Упражнение «Даю установку на забывание отрицательных эмоций»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sz="2800" dirty="0"/>
              <a:t>Самое главное, уметь освобождать себя от отрицательных мыслей, эмоций и чувств. Это как в притче про раскаленные угольки (отрицательные мысли, эмоции). Кому плохо от того, что вы их держите? Только вам. Освободитесь от них. Появится свободное место для лучшего.</a:t>
            </a:r>
          </a:p>
        </p:txBody>
      </p:sp>
    </p:spTree>
    <p:extLst>
      <p:ext uri="{BB962C8B-B14F-4D97-AF65-F5344CB8AC3E}">
        <p14:creationId xmlns:p14="http://schemas.microsoft.com/office/powerpoint/2010/main" val="26747408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E2E963-3A94-8B22-2591-77CBDFCFB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Учимся реагировать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E70A5B-E510-C93D-4020-0B21C6D48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Упражнение «Отсроченное реагирование на негативное воздействие»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sz="2800" dirty="0"/>
              <a:t>При негативной ситуации возьмите за привычку «отсроченное реагирование» - это позволит не сделать глупых поступков и избавит от проблем импульсивного решения. Можно, например, досчитать до 5-10, а потом дать себе возможность высказаться. Слова уже не будут столь негативными или же вообще вы посмотрите на ситуацию другими глазами.</a:t>
            </a:r>
          </a:p>
        </p:txBody>
      </p:sp>
    </p:spTree>
    <p:extLst>
      <p:ext uri="{BB962C8B-B14F-4D97-AF65-F5344CB8AC3E}">
        <p14:creationId xmlns:p14="http://schemas.microsoft.com/office/powerpoint/2010/main" val="29898241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38595B-78CE-28F8-C3E3-342FA2423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Учимся реагировать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12FCEB-BE67-42E3-021A-526E82B50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/>
          <a:lstStyle/>
          <a:p>
            <a:r>
              <a:rPr lang="ru-RU" b="1" dirty="0"/>
              <a:t>Упражнение «Найди свою отдушину»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sz="2400" dirty="0"/>
              <a:t>Нельзя все держать в себе. Промолчать в конфликтной ситуации – мудрый поступок, но оставить все в себе – это зажечь тот самый «уголек» и начать копить негативные переживания. Найти отдушину, это найти свой способ выпускать негатив из себя. Способов уйма: можно заняться НЕЛЮБИМЫМ делом, «побить» подушку, покричать песню, и т.д. – это активные способы. А есть и менее активные – заняться рефлексией (не путать с самоедством), медитацией, составить аффирмацию, заняться творчеством. Найдите свою отдушину!</a:t>
            </a:r>
          </a:p>
        </p:txBody>
      </p:sp>
    </p:spTree>
    <p:extLst>
      <p:ext uri="{BB962C8B-B14F-4D97-AF65-F5344CB8AC3E}">
        <p14:creationId xmlns:p14="http://schemas.microsoft.com/office/powerpoint/2010/main" val="20118726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B902BB-B870-F072-768C-89A6D87C3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Учимся  правильно действовать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0A83A6-BC68-3E7C-D041-4003B0BA7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600200"/>
            <a:ext cx="8147248" cy="4983162"/>
          </a:xfrm>
        </p:spPr>
        <p:txBody>
          <a:bodyPr/>
          <a:lstStyle/>
          <a:p>
            <a:r>
              <a:rPr lang="ru-RU" b="1" dirty="0"/>
              <a:t>Упражнение «Найди приятные моменты и уделяй им больше внимания»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sz="2800" dirty="0"/>
              <a:t>В любом деле есть приятные моменты и не очень. Так обозначьте для себя, что больше всего вам нравится в том деле, которым вы занимаетесь, чтоб чередовать ПППН. Неприятные моменты становятся почти незаметными и быстропроходящими, потому что вас ждет опять много приятных моментов.</a:t>
            </a:r>
          </a:p>
        </p:txBody>
      </p:sp>
    </p:spTree>
    <p:extLst>
      <p:ext uri="{BB962C8B-B14F-4D97-AF65-F5344CB8AC3E}">
        <p14:creationId xmlns:p14="http://schemas.microsoft.com/office/powerpoint/2010/main" val="40511834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1F677F-D10C-4965-DA72-8ABFB26BA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Учимся  правильно действовать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30ACC1-5F15-BB47-1C7D-578D32F64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/>
          <a:lstStyle/>
          <a:p>
            <a:r>
              <a:rPr lang="ru-RU" b="1" dirty="0"/>
              <a:t>Упражнение «У меня проблема»</a:t>
            </a:r>
          </a:p>
          <a:p>
            <a:pPr marL="0" indent="0">
              <a:buNone/>
            </a:pPr>
            <a:r>
              <a:rPr lang="ru-RU" sz="2400" dirty="0"/>
              <a:t>Это упражнение на сотрудничество. Хорошо когда на рабочем месте есть такой человек, с которым можно поделиться собственными переживаниями и получить дельный совет. Иногда достаточно просто поделиться. А иногда, неожиданный совет поможет по новому взглянуть на вещи. Даже просто молчаливая помощь друга может послужить началом выхода из «тупиковой ситуации». Если такого человека нет, не беда. Вы у себя есть всегда. Напишите себе письмо, выразив все свои чувства и переживания, вы даже сами можете посоветовать себе, и ваш совет может удивить вас самих своей простотой, оригинальностью и действенностью.</a:t>
            </a:r>
          </a:p>
        </p:txBody>
      </p:sp>
    </p:spTree>
    <p:extLst>
      <p:ext uri="{BB962C8B-B14F-4D97-AF65-F5344CB8AC3E}">
        <p14:creationId xmlns:p14="http://schemas.microsoft.com/office/powerpoint/2010/main" val="4289772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50" y="285750"/>
            <a:ext cx="8289925" cy="6116638"/>
          </a:xfrm>
        </p:spPr>
        <p:txBody>
          <a:bodyPr>
            <a:normAutofit fontScale="92500"/>
          </a:bodyPr>
          <a:lstStyle/>
          <a:p>
            <a:pPr marL="0" indent="450850" algn="just">
              <a:lnSpc>
                <a:spcPct val="150000"/>
              </a:lnSpc>
              <a:spcBef>
                <a:spcPts val="0"/>
              </a:spcBef>
              <a:buFontTx/>
              <a:buNone/>
              <a:defRPr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В работах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отечественных авторов используются разные варианты перевода английского термина «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burnout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»: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600" b="1" i="1" dirty="0">
                <a:latin typeface="Times New Roman" pitchFamily="18" charset="0"/>
                <a:cs typeface="Times New Roman" pitchFamily="18" charset="0"/>
              </a:rPr>
              <a:t>эмоциональное </a:t>
            </a: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i="1" dirty="0">
                <a:latin typeface="Times New Roman" pitchFamily="18" charset="0"/>
                <a:cs typeface="Times New Roman" pitchFamily="18" charset="0"/>
              </a:rPr>
              <a:t>сгорание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» (Т.С.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Яценко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, 1989; Т.В.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Форманюк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, 1994), 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600" b="1" i="1" dirty="0">
                <a:latin typeface="Times New Roman" pitchFamily="18" charset="0"/>
                <a:cs typeface="Times New Roman" pitchFamily="18" charset="0"/>
              </a:rPr>
              <a:t>эмоциональное </a:t>
            </a: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i="1" dirty="0">
                <a:latin typeface="Times New Roman" pitchFamily="18" charset="0"/>
                <a:cs typeface="Times New Roman" pitchFamily="18" charset="0"/>
              </a:rPr>
              <a:t>выгорание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» (В.В. Бойко, 1996);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600" b="1" i="1" dirty="0">
                <a:latin typeface="Times New Roman" pitchFamily="18" charset="0"/>
                <a:cs typeface="Times New Roman" pitchFamily="18" charset="0"/>
              </a:rPr>
              <a:t>эмоциональное </a:t>
            </a: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i="1" dirty="0">
                <a:latin typeface="Times New Roman" pitchFamily="18" charset="0"/>
                <a:cs typeface="Times New Roman" pitchFamily="18" charset="0"/>
              </a:rPr>
              <a:t>перегорание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» (В.Д. Вид, Е.И. Лозинская, 1998). </a:t>
            </a:r>
          </a:p>
          <a:p>
            <a:pPr marL="0" indent="450850">
              <a:lnSpc>
                <a:spcPct val="150000"/>
              </a:lnSpc>
              <a:spcBef>
                <a:spcPts val="0"/>
              </a:spcBef>
              <a:buFontTx/>
              <a:buNone/>
              <a:defRPr/>
            </a:pPr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marL="0" indent="450850">
              <a:lnSpc>
                <a:spcPct val="150000"/>
              </a:lnSpc>
              <a:spcBef>
                <a:spcPts val="0"/>
              </a:spcBef>
              <a:buFontTx/>
              <a:buNone/>
              <a:defRPr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Употребляются также термины: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600" b="1" i="1" dirty="0">
                <a:latin typeface="Times New Roman" pitchFamily="18" charset="0"/>
                <a:cs typeface="Times New Roman" pitchFamily="18" charset="0"/>
              </a:rPr>
              <a:t>психическое </a:t>
            </a: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i="1" dirty="0">
                <a:latin typeface="Times New Roman" pitchFamily="18" charset="0"/>
                <a:cs typeface="Times New Roman" pitchFamily="18" charset="0"/>
              </a:rPr>
              <a:t>выгорание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» (Н.Е. Водопьянова, 2000);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600" b="1" i="1" dirty="0">
                <a:latin typeface="Times New Roman" pitchFamily="18" charset="0"/>
                <a:cs typeface="Times New Roman" pitchFamily="18" charset="0"/>
              </a:rPr>
              <a:t>профессиональное </a:t>
            </a: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i="1" dirty="0">
                <a:latin typeface="Times New Roman" pitchFamily="18" charset="0"/>
                <a:cs typeface="Times New Roman" pitchFamily="18" charset="0"/>
              </a:rPr>
              <a:t>выгорание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» (Т.Н.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Ронгинская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, 2002).</a:t>
            </a:r>
            <a:endParaRPr lang="ru-RU" sz="2600" dirty="0"/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C406DB-4617-A5AE-BDED-646A166DF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Учимся  правильно действовать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0985B7-DA24-D0A1-D065-AC8705AFFA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Упражнение «Отдых бывает разный»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Для того чтобы отдохнут, не обязательно требуется сон, достаточно сменить вид деятельности:</a:t>
            </a:r>
          </a:p>
          <a:p>
            <a:pPr marL="0" indent="0">
              <a:buNone/>
            </a:pPr>
            <a:r>
              <a:rPr lang="ru-RU" dirty="0"/>
              <a:t>переключение внимания, сенсорные анализаторы, маяк, движение, тактильные упражнения,  растяжки</a:t>
            </a:r>
          </a:p>
        </p:txBody>
      </p:sp>
    </p:spTree>
    <p:extLst>
      <p:ext uri="{BB962C8B-B14F-4D97-AF65-F5344CB8AC3E}">
        <p14:creationId xmlns:p14="http://schemas.microsoft.com/office/powerpoint/2010/main" val="22826941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DF7F34-88EF-BB5B-5536-3EDFDE2F2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Учимся реагировать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8866C7-43CB-8252-0554-6B09A96BFA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/>
          <a:lstStyle/>
          <a:p>
            <a:r>
              <a:rPr lang="ru-RU" b="1" dirty="0"/>
              <a:t>Упражнение «Работа над ошибками»</a:t>
            </a:r>
          </a:p>
          <a:p>
            <a:endParaRPr lang="ru-RU" b="1" dirty="0"/>
          </a:p>
          <a:p>
            <a:r>
              <a:rPr lang="ru-RU" dirty="0"/>
              <a:t> Обязательная часть. Чтоб не наступить второй раз на грабли, нужно эти самые «грабли» поставить в другое место, или проложить свой путь по-иному. Поразмышляйте, где именно вы допустили оплошность, вовремя не смогли предвидеть ошибку? А как можно было бы поступить по- другому? </a:t>
            </a:r>
          </a:p>
        </p:txBody>
      </p:sp>
    </p:spTree>
    <p:extLst>
      <p:ext uri="{BB962C8B-B14F-4D97-AF65-F5344CB8AC3E}">
        <p14:creationId xmlns:p14="http://schemas.microsoft.com/office/powerpoint/2010/main" val="14119028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88902B-FC23-44BA-D7DE-5A19963E0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Социальный уровень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D7196B-CB61-E7BF-16B8-A8F26FC03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Социальный уровень: социальные роли позиции и установки, отношение к другим людям. Например на положительном полюсе - ролевая определенность, высокий статус, а на отрицательном -- ролевая неопределенность, низкий статус.</a:t>
            </a:r>
          </a:p>
        </p:txBody>
      </p:sp>
    </p:spTree>
    <p:extLst>
      <p:ext uri="{BB962C8B-B14F-4D97-AF65-F5344CB8AC3E}">
        <p14:creationId xmlns:p14="http://schemas.microsoft.com/office/powerpoint/2010/main" val="10118280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EAD4C31-DDC4-BB66-DB61-6615D03CCD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Свой круг, </a:t>
            </a:r>
          </a:p>
          <a:p>
            <a:r>
              <a:rPr lang="ru-RU" dirty="0"/>
              <a:t>дружеское общение, </a:t>
            </a:r>
          </a:p>
          <a:p>
            <a:r>
              <a:rPr lang="ru-RU" dirty="0"/>
              <a:t>общение по интересам, </a:t>
            </a:r>
          </a:p>
          <a:p>
            <a:r>
              <a:rPr lang="ru-RU" dirty="0"/>
              <a:t>самореализация, </a:t>
            </a:r>
          </a:p>
          <a:p>
            <a:r>
              <a:rPr lang="ru-RU" dirty="0"/>
              <a:t>саморазвитие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69421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37A833-2240-BD8A-A7BD-17BE32256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Учимся следовать правилам. Аксиомы.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D4F7AE-57FE-C366-4B5D-C98F2515B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2492896"/>
            <a:ext cx="7931224" cy="3603104"/>
          </a:xfrm>
        </p:spPr>
        <p:txBody>
          <a:bodyPr/>
          <a:lstStyle/>
          <a:p>
            <a:r>
              <a:rPr lang="ru-RU" b="1" dirty="0"/>
              <a:t>Правило «На самом деле правил нет, есть самоуважение, педагогическая честь и человеческое достоинство»</a:t>
            </a:r>
          </a:p>
        </p:txBody>
      </p:sp>
    </p:spTree>
    <p:extLst>
      <p:ext uri="{BB962C8B-B14F-4D97-AF65-F5344CB8AC3E}">
        <p14:creationId xmlns:p14="http://schemas.microsoft.com/office/powerpoint/2010/main" val="32086800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772547-7057-99D4-9D68-0ECAEC5B1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Учимся следовать правилам. Аксиомы.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53FF20-A85B-21A5-D8ED-356AD1189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2924944"/>
            <a:ext cx="7859216" cy="3171056"/>
          </a:xfrm>
        </p:spPr>
        <p:txBody>
          <a:bodyPr/>
          <a:lstStyle/>
          <a:p>
            <a:r>
              <a:rPr lang="ru-RU" b="1" dirty="0"/>
              <a:t>Правило «Принимай другого таким, каков он есть»</a:t>
            </a:r>
          </a:p>
        </p:txBody>
      </p:sp>
    </p:spTree>
    <p:extLst>
      <p:ext uri="{BB962C8B-B14F-4D97-AF65-F5344CB8AC3E}">
        <p14:creationId xmlns:p14="http://schemas.microsoft.com/office/powerpoint/2010/main" val="37500507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256A09-2DE7-6A58-D8DA-FC16BA55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Учимся следовать правилам. Аксиомы.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23F588-4161-EAFF-5451-2454A39C8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2132856"/>
            <a:ext cx="7715200" cy="3168352"/>
          </a:xfrm>
        </p:spPr>
        <p:txBody>
          <a:bodyPr/>
          <a:lstStyle/>
          <a:p>
            <a:r>
              <a:rPr lang="ru-RU" b="1" dirty="0"/>
              <a:t>Правило «Ставим небольшие поэтапные цели»</a:t>
            </a:r>
          </a:p>
        </p:txBody>
      </p:sp>
    </p:spTree>
    <p:extLst>
      <p:ext uri="{BB962C8B-B14F-4D97-AF65-F5344CB8AC3E}">
        <p14:creationId xmlns:p14="http://schemas.microsoft.com/office/powerpoint/2010/main" val="1326786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EEF62-8737-E0D4-338D-40E293F53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46F410-FC6A-E01E-DC5B-A20B36899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Учимся следовать правилам. Аксиомы.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1F9249-957E-0401-E763-09EE7337F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680" y="2780928"/>
            <a:ext cx="6995120" cy="2520280"/>
          </a:xfrm>
        </p:spPr>
        <p:txBody>
          <a:bodyPr/>
          <a:lstStyle/>
          <a:p>
            <a:r>
              <a:rPr lang="ru-RU" b="1" dirty="0"/>
              <a:t>Правило «Похвали себя сам»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923429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6DEB89-09D8-0BB5-8CFD-4C6A7014A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Определите границы вашей личной ответственности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E7C8BC-A796-CCA8-1EBF-830B6F81E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r>
              <a:rPr lang="ru-RU" dirty="0"/>
              <a:t>Определите границы вашего влияния / на что вы можете повлиять, на что не можете</a:t>
            </a:r>
          </a:p>
          <a:p>
            <a:endParaRPr lang="ru-RU" dirty="0"/>
          </a:p>
          <a:p>
            <a:r>
              <a:rPr lang="ru-RU" dirty="0"/>
              <a:t>Вы не можете повлиять на погоду, на поведение других, на политику,…..</a:t>
            </a:r>
          </a:p>
        </p:txBody>
      </p:sp>
    </p:spTree>
    <p:extLst>
      <p:ext uri="{BB962C8B-B14F-4D97-AF65-F5344CB8AC3E}">
        <p14:creationId xmlns:p14="http://schemas.microsoft.com/office/powerpoint/2010/main" val="27269229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7B906E-F940-7DAD-358E-C14FAB70B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Эмоциональный интеллект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051AFE-739A-BBC4-1732-3875A7719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600200"/>
            <a:ext cx="8363272" cy="5141168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/>
              <a:t> Гнев не менее важен, чем счастье, а грусть иногда полезнее радости. Не совсем правильно делить чувства на хорошие и плохие.  </a:t>
            </a:r>
          </a:p>
          <a:p>
            <a:r>
              <a:rPr lang="ru-RU" sz="2800" dirty="0"/>
              <a:t>Плохим, а скорее неприемлемым, может быть только способ их выражения. </a:t>
            </a:r>
          </a:p>
          <a:p>
            <a:r>
              <a:rPr lang="ru-RU" sz="2800" dirty="0"/>
              <a:t> Все, что мы чувствуем, сообщает ценную информацию о происходящем.  </a:t>
            </a:r>
          </a:p>
          <a:p>
            <a:r>
              <a:rPr lang="ru-RU" sz="2800" dirty="0"/>
              <a:t> Негативные чувства помогают достичь баланса и оценить переживания.  </a:t>
            </a:r>
          </a:p>
          <a:p>
            <a:r>
              <a:rPr lang="ru-RU" sz="2800" dirty="0"/>
              <a:t> Следует избегать крайности: Не следует сильно огорчаться и сильно радоваться.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3943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313" y="214313"/>
            <a:ext cx="8537575" cy="6072187"/>
          </a:xfrm>
        </p:spPr>
        <p:txBody>
          <a:bodyPr>
            <a:normAutofit fontScale="92500" lnSpcReduction="10000"/>
          </a:bodyPr>
          <a:lstStyle/>
          <a:p>
            <a:pPr marL="0" indent="354013" algn="just">
              <a:lnSpc>
                <a:spcPct val="110000"/>
              </a:lnSpc>
              <a:spcBef>
                <a:spcPts val="600"/>
              </a:spcBef>
              <a:buFontTx/>
              <a:buNone/>
              <a:defRPr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Основным фактором, способствующим сгоранию, является </a:t>
            </a:r>
            <a:r>
              <a:rPr lang="ru-RU" sz="2200" b="1" i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интернальность</a:t>
            </a:r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готовность брать на себя ответственность за все происходящее. </a:t>
            </a:r>
          </a:p>
          <a:p>
            <a:pPr marL="0" indent="354013" algn="just">
              <a:buFontTx/>
              <a:buNone/>
              <a:defRPr/>
            </a:pPr>
            <a:endParaRPr lang="ru-RU" sz="8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354013" algn="just">
              <a:buFontTx/>
              <a:buNone/>
              <a:defRPr/>
            </a:pPr>
            <a:r>
              <a:rPr lang="ru-RU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Экстернальность</a:t>
            </a:r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– умения перекладывать ответственность на внешние обстоятельства. </a:t>
            </a:r>
          </a:p>
          <a:p>
            <a:pPr marL="0" indent="354013" algn="just">
              <a:buFontTx/>
              <a:buNone/>
              <a:defRPr/>
            </a:pPr>
            <a:endParaRPr lang="ru-RU" sz="1000" dirty="0">
              <a:latin typeface="Times New Roman" pitchFamily="18" charset="0"/>
              <a:cs typeface="Times New Roman" pitchFamily="18" charset="0"/>
            </a:endParaRPr>
          </a:p>
          <a:p>
            <a:pPr marL="0" indent="354013" algn="just">
              <a:lnSpc>
                <a:spcPct val="150000"/>
              </a:lnSpc>
              <a:spcBef>
                <a:spcPts val="0"/>
              </a:spcBef>
              <a:buFontTx/>
              <a:buNone/>
              <a:defRPr/>
            </a:pPr>
            <a:r>
              <a:rPr lang="ru-RU" sz="22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Эмоциональному сгоранию способствуют следующие личностные установки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715963" indent="-265113">
              <a:lnSpc>
                <a:spcPct val="150000"/>
              </a:lnSpc>
              <a:spcBef>
                <a:spcPts val="0"/>
              </a:spcBef>
              <a:tabLst>
                <a:tab pos="719138" algn="l"/>
              </a:tabLst>
              <a:defRPr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мне нельзя ошибиться; </a:t>
            </a:r>
          </a:p>
          <a:p>
            <a:pPr marL="715963" indent="-265113">
              <a:lnSpc>
                <a:spcPct val="150000"/>
              </a:lnSpc>
              <a:spcBef>
                <a:spcPts val="0"/>
              </a:spcBef>
              <a:tabLst>
                <a:tab pos="719138" algn="l"/>
              </a:tabLst>
              <a:defRPr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я должен быть сдержанным; </a:t>
            </a:r>
          </a:p>
          <a:p>
            <a:pPr marL="715963" indent="-265113">
              <a:lnSpc>
                <a:spcPct val="150000"/>
              </a:lnSpc>
              <a:spcBef>
                <a:spcPts val="0"/>
              </a:spcBef>
              <a:tabLst>
                <a:tab pos="719138" algn="l"/>
              </a:tabLst>
              <a:defRPr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я не имею права быть предвзятым; </a:t>
            </a:r>
          </a:p>
          <a:p>
            <a:pPr marL="715963" indent="-265113">
              <a:lnSpc>
                <a:spcPct val="150000"/>
              </a:lnSpc>
              <a:spcBef>
                <a:spcPts val="0"/>
              </a:spcBef>
              <a:tabLst>
                <a:tab pos="719138" algn="l"/>
              </a:tabLst>
              <a:defRPr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я обязан во всем быть примером для подражания.  </a:t>
            </a:r>
          </a:p>
          <a:p>
            <a:pPr marL="0" indent="536575">
              <a:buFontTx/>
              <a:buNone/>
              <a:defRPr/>
            </a:pPr>
            <a:endParaRPr lang="ru-RU" sz="1000" dirty="0">
              <a:latin typeface="Times New Roman" pitchFamily="18" charset="0"/>
              <a:cs typeface="Times New Roman" pitchFamily="18" charset="0"/>
            </a:endParaRPr>
          </a:p>
          <a:p>
            <a:pPr marL="0" indent="354013">
              <a:buFontTx/>
              <a:buNone/>
              <a:defRPr/>
            </a:pPr>
            <a:r>
              <a:rPr lang="ru-RU" sz="22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Профессиональное выгорание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715963" indent="-265113"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составляющая профессиональной деформации; </a:t>
            </a:r>
          </a:p>
          <a:p>
            <a:pPr marL="715963" indent="-265113"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психологическая защита, состояние и стресс.</a:t>
            </a:r>
          </a:p>
          <a:p>
            <a:pPr marL="0" indent="450850" algn="just">
              <a:buFontTx/>
              <a:buNone/>
              <a:defRPr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04813"/>
            <a:ext cx="8893175" cy="523875"/>
          </a:xfrm>
        </p:spPr>
        <p:txBody>
          <a:bodyPr/>
          <a:lstStyle/>
          <a:p>
            <a:pPr eaLnBrk="1" hangingPunct="1"/>
            <a:r>
              <a:rPr lang="ru-RU" sz="2400" u="sng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ОСВАИВАЕМ   САМОРЕГУЛЯЦИЮ</a:t>
            </a:r>
          </a:p>
        </p:txBody>
      </p:sp>
      <p:sp>
        <p:nvSpPr>
          <p:cNvPr id="558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313" y="1000125"/>
            <a:ext cx="8786812" cy="5095875"/>
          </a:xfrm>
        </p:spPr>
        <p:txBody>
          <a:bodyPr/>
          <a:lstStyle/>
          <a:p>
            <a:pPr marL="84138" indent="7938" eaLnBrk="1" hangingPunct="1">
              <a:spcBef>
                <a:spcPts val="600"/>
              </a:spcBef>
              <a:buFontTx/>
              <a:buNone/>
              <a:defRPr/>
            </a:pPr>
            <a:r>
              <a:rPr lang="ru-RU" sz="2400" b="1" u="sng" dirty="0" err="1">
                <a:solidFill>
                  <a:schemeClr val="folHlink"/>
                </a:solidFill>
                <a:effectLst/>
                <a:latin typeface="Times New Roman" pitchFamily="18" charset="0"/>
                <a:cs typeface="Times New Roman" pitchFamily="18" charset="0"/>
              </a:rPr>
              <a:t>Саморегуляция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–  </a:t>
            </a:r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это   управление своим  </a:t>
            </a:r>
            <a:r>
              <a:rPr lang="ru-RU" sz="2400" dirty="0" err="1">
                <a:effectLst/>
                <a:latin typeface="Times New Roman" pitchFamily="18" charset="0"/>
                <a:cs typeface="Times New Roman" pitchFamily="18" charset="0"/>
              </a:rPr>
              <a:t>психоэмоциональным</a:t>
            </a:r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 состоянием,  которое   достигается путем  воздействия   человека   на самого   себя    с  помощью   слов, мысленных   образов,   управления мышечным   тонусом  и  дыханием.</a:t>
            </a:r>
          </a:p>
          <a:p>
            <a:pPr marL="447675" indent="-363538" algn="ctr" eaLnBrk="1" hangingPunct="1">
              <a:buFontTx/>
              <a:buNone/>
              <a:defRPr/>
            </a:pPr>
            <a:r>
              <a:rPr lang="ru-RU" sz="2400" b="1" u="sng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ЭФФЕКТЫ   САМОРЕГУЛЯЦИИ:</a:t>
            </a:r>
          </a:p>
          <a:p>
            <a:pPr marL="447675" indent="-363538" algn="ctr" eaLnBrk="1" hangingPunct="1">
              <a:buFontTx/>
              <a:buNone/>
              <a:defRPr/>
            </a:pPr>
            <a:endParaRPr lang="ru-RU" sz="8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47675" indent="-363538" eaLnBrk="1" hangingPunct="1">
              <a:defRPr/>
            </a:pPr>
            <a:r>
              <a:rPr lang="ru-RU" sz="2400" b="1" i="1" dirty="0">
                <a:solidFill>
                  <a:schemeClr val="folHlink"/>
                </a:solidFill>
                <a:effectLst/>
                <a:latin typeface="Times New Roman" pitchFamily="18" charset="0"/>
                <a:cs typeface="Times New Roman" pitchFamily="18" charset="0"/>
              </a:rPr>
              <a:t>эффект успокоения</a:t>
            </a:r>
            <a:r>
              <a:rPr lang="ru-RU" sz="24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(устранение эмоциональной напряженности);</a:t>
            </a:r>
          </a:p>
          <a:p>
            <a:pPr marL="447675" indent="-363538" eaLnBrk="1" hangingPunct="1">
              <a:defRPr/>
            </a:pPr>
            <a:r>
              <a:rPr lang="ru-RU" sz="2400" b="1" i="1" dirty="0">
                <a:solidFill>
                  <a:schemeClr val="folHlink"/>
                </a:solidFill>
                <a:effectLst/>
                <a:latin typeface="Times New Roman" pitchFamily="18" charset="0"/>
                <a:cs typeface="Times New Roman" pitchFamily="18" charset="0"/>
              </a:rPr>
              <a:t>эффект восстановления</a:t>
            </a:r>
            <a:r>
              <a:rPr lang="ru-RU" sz="24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(ослабление проявлений утомления);</a:t>
            </a:r>
          </a:p>
          <a:p>
            <a:pPr marL="447675" indent="-363538" eaLnBrk="1" hangingPunct="1">
              <a:defRPr/>
            </a:pPr>
            <a:r>
              <a:rPr lang="ru-RU" sz="2400" b="1" i="1" dirty="0">
                <a:solidFill>
                  <a:schemeClr val="folHlink"/>
                </a:solidFill>
                <a:effectLst/>
                <a:latin typeface="Times New Roman" pitchFamily="18" charset="0"/>
                <a:cs typeface="Times New Roman" pitchFamily="18" charset="0"/>
              </a:rPr>
              <a:t>эффект активизации</a:t>
            </a:r>
            <a:r>
              <a:rPr lang="ru-RU" sz="24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(повышение психофизиологической реактивности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2400" dirty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84138" indent="7938" eaLnBrk="1" hangingPunct="1">
              <a:buFontTx/>
              <a:buNone/>
              <a:defRPr/>
            </a:pPr>
            <a:endParaRPr lang="ru-RU" sz="3600" b="1" dirty="0"/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739775"/>
          </a:xfrm>
        </p:spPr>
        <p:txBody>
          <a:bodyPr/>
          <a:lstStyle/>
          <a:p>
            <a:pPr eaLnBrk="1" hangingPunct="1">
              <a:defRPr/>
            </a:pPr>
            <a:br>
              <a:rPr lang="ru-RU" sz="3200" b="0" dirty="0"/>
            </a:br>
            <a:r>
              <a:rPr lang="ru-RU" sz="2800" u="sng" dirty="0">
                <a:solidFill>
                  <a:srgbClr val="C00000"/>
                </a:solidFill>
                <a:effectLst/>
                <a:latin typeface="Times New Roman" pitchFamily="18" charset="0"/>
              </a:rPr>
              <a:t>СПОСОБЫ САМОРЕГУЛЯЦИИ:</a:t>
            </a:r>
            <a:br>
              <a:rPr lang="ru-RU" sz="2800" u="sng" dirty="0">
                <a:solidFill>
                  <a:srgbClr val="C00000"/>
                </a:solidFill>
                <a:effectLst/>
                <a:latin typeface="Times New Roman" pitchFamily="18" charset="0"/>
              </a:rPr>
            </a:br>
            <a:endParaRPr lang="ru-RU" sz="2800" u="sng" dirty="0">
              <a:solidFill>
                <a:srgbClr val="C0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071563"/>
            <a:ext cx="8607425" cy="5597525"/>
          </a:xfrm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ru-RU" sz="2400">
                <a:effectLst/>
                <a:latin typeface="Times New Roman" pitchFamily="18" charset="0"/>
                <a:cs typeface="Times New Roman" pitchFamily="18" charset="0"/>
              </a:rPr>
              <a:t>смех, улыбка, юмор; размышления о приятном;</a:t>
            </a:r>
          </a:p>
          <a:p>
            <a:pPr eaLnBrk="1" hangingPunct="1">
              <a:spcBef>
                <a:spcPts val="600"/>
              </a:spcBef>
            </a:pPr>
            <a:r>
              <a:rPr lang="ru-RU" sz="2400">
                <a:effectLst/>
                <a:latin typeface="Times New Roman" pitchFamily="18" charset="0"/>
                <a:cs typeface="Times New Roman" pitchFamily="18" charset="0"/>
              </a:rPr>
              <a:t>различные движения типа потягивания, расслабления мышц; наблюдение за пейзажем за окном;</a:t>
            </a:r>
          </a:p>
          <a:p>
            <a:pPr eaLnBrk="1" hangingPunct="1">
              <a:spcBef>
                <a:spcPts val="600"/>
              </a:spcBef>
            </a:pPr>
            <a:r>
              <a:rPr lang="ru-RU" sz="2400">
                <a:effectLst/>
                <a:latin typeface="Times New Roman" pitchFamily="18" charset="0"/>
                <a:cs typeface="Times New Roman" pitchFamily="18" charset="0"/>
              </a:rPr>
              <a:t>рассматривание цветов в помещении, фотографий, других приятных для человека вещей;</a:t>
            </a:r>
          </a:p>
          <a:p>
            <a:pPr eaLnBrk="1" hangingPunct="1">
              <a:spcBef>
                <a:spcPts val="600"/>
              </a:spcBef>
            </a:pPr>
            <a:r>
              <a:rPr lang="ru-RU" sz="2400">
                <a:effectLst/>
                <a:latin typeface="Times New Roman" pitchFamily="18" charset="0"/>
                <a:cs typeface="Times New Roman" pitchFamily="18" charset="0"/>
              </a:rPr>
              <a:t>мысленное обращение к высшим силам (Богу, Вселенной, великой идее);</a:t>
            </a:r>
          </a:p>
          <a:p>
            <a:pPr eaLnBrk="1" hangingPunct="1">
              <a:spcBef>
                <a:spcPts val="600"/>
              </a:spcBef>
            </a:pPr>
            <a:r>
              <a:rPr lang="ru-RU" sz="2400">
                <a:effectLst/>
                <a:latin typeface="Times New Roman" pitchFamily="18" charset="0"/>
                <a:cs typeface="Times New Roman" pitchFamily="18" charset="0"/>
              </a:rPr>
              <a:t>«купание» (реальное или мысленное) в солнечных лучах;</a:t>
            </a:r>
          </a:p>
          <a:p>
            <a:pPr eaLnBrk="1" hangingPunct="1">
              <a:spcBef>
                <a:spcPts val="600"/>
              </a:spcBef>
            </a:pPr>
            <a:r>
              <a:rPr lang="ru-RU" sz="2400">
                <a:effectLst/>
                <a:latin typeface="Times New Roman" pitchFamily="18" charset="0"/>
                <a:cs typeface="Times New Roman" pitchFamily="18" charset="0"/>
              </a:rPr>
              <a:t>вдыхание свежего воздуха; чтение стихов;</a:t>
            </a:r>
          </a:p>
          <a:p>
            <a:pPr eaLnBrk="1" hangingPunct="1">
              <a:spcBef>
                <a:spcPts val="600"/>
              </a:spcBef>
            </a:pPr>
            <a:r>
              <a:rPr lang="ru-RU" sz="2400">
                <a:effectLst/>
                <a:latin typeface="Times New Roman" pitchFamily="18" charset="0"/>
                <a:cs typeface="Times New Roman" pitchFamily="18" charset="0"/>
              </a:rPr>
              <a:t>высказывание похвалы, комплиментов кому-либо просто так.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FCA33C-2E45-F3F1-454F-AE93DFACD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Духовный уровень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73638C-2537-AF80-2B8A-F5CF99FBA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7638"/>
            <a:ext cx="8363272" cy="4678362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/>
              <a:t>К этому уровню мы относим три психологических ресурса.</a:t>
            </a:r>
          </a:p>
          <a:p>
            <a:r>
              <a:rPr lang="ru-RU" sz="2400" dirty="0">
                <a:solidFill>
                  <a:srgbClr val="FF0000"/>
                </a:solidFill>
              </a:rPr>
              <a:t>Надежда </a:t>
            </a:r>
            <a:r>
              <a:rPr lang="ru-RU" sz="2400" dirty="0"/>
              <a:t>- психологическая категория, способствующая жизни и росту. Надеяться - значит не отчаиваться и ждать и готовиться встретиться с тем, что может появиться на свет.</a:t>
            </a:r>
          </a:p>
          <a:p>
            <a:r>
              <a:rPr lang="ru-RU" sz="2400" dirty="0">
                <a:solidFill>
                  <a:srgbClr val="FF0000"/>
                </a:solidFill>
              </a:rPr>
              <a:t>Рациональная вера </a:t>
            </a:r>
            <a:r>
              <a:rPr lang="ru-RU" sz="2400" dirty="0"/>
              <a:t>- убежденность в том, что существует огромное число реальных возможностей, нужно вовремя обнаружить эти возможности.</a:t>
            </a:r>
          </a:p>
          <a:p>
            <a:r>
              <a:rPr lang="ru-RU" sz="2400" dirty="0">
                <a:solidFill>
                  <a:srgbClr val="FF0000"/>
                </a:solidFill>
              </a:rPr>
              <a:t>Душевная сила </a:t>
            </a:r>
            <a:r>
              <a:rPr lang="ru-RU" sz="2400" dirty="0"/>
              <a:t>- мужество. Спиноза под душевной силой понимал способность сказать “нет” тогда, когда весь мир хочет услышать “да”.</a:t>
            </a:r>
          </a:p>
        </p:txBody>
      </p:sp>
    </p:spTree>
    <p:extLst>
      <p:ext uri="{BB962C8B-B14F-4D97-AF65-F5344CB8AC3E}">
        <p14:creationId xmlns:p14="http://schemas.microsoft.com/office/powerpoint/2010/main" val="33134452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4EC95B-7474-AC67-D5DD-8CF8CD57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274638"/>
            <a:ext cx="6048672" cy="4162474"/>
          </a:xfrm>
        </p:spPr>
        <p:txBody>
          <a:bodyPr/>
          <a:lstStyle/>
          <a:p>
            <a:r>
              <a:rPr lang="ru-RU" dirty="0"/>
              <a:t>ТЕХНИКИ РАБОТЫ НАД ЛИЧНЫМИ  УСТАНОВКАМИ</a:t>
            </a:r>
          </a:p>
        </p:txBody>
      </p:sp>
    </p:spTree>
    <p:extLst>
      <p:ext uri="{BB962C8B-B14F-4D97-AF65-F5344CB8AC3E}">
        <p14:creationId xmlns:p14="http://schemas.microsoft.com/office/powerpoint/2010/main" val="31870291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3AB484-9265-55BC-3824-CA91EADDA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2050528"/>
          </a:xfrm>
        </p:spPr>
        <p:txBody>
          <a:bodyPr/>
          <a:lstStyle/>
          <a:p>
            <a:r>
              <a:rPr lang="ru-RU" dirty="0"/>
              <a:t>Психологическая игра</a:t>
            </a:r>
            <a:br>
              <a:rPr lang="ru-RU" dirty="0"/>
            </a:br>
            <a:r>
              <a:rPr lang="ru-RU" dirty="0"/>
              <a:t>«ЦВЕТНАЯ ВИТАМИНКА»</a:t>
            </a:r>
            <a:br>
              <a:rPr lang="ru-RU" dirty="0"/>
            </a:br>
            <a:r>
              <a:rPr lang="ru-RU" dirty="0"/>
              <a:t>(по </a:t>
            </a:r>
            <a:r>
              <a:rPr lang="ru-RU" dirty="0" err="1"/>
              <a:t>В.М.Бехтереву</a:t>
            </a:r>
            <a:r>
              <a:rPr lang="ru-RU" dirty="0"/>
              <a:t>)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5ACED4F-BD55-D498-CD8C-10986F9791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0623" y="2182968"/>
            <a:ext cx="1872725" cy="15250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9DB881-AEDC-F1AD-C45F-09BAF1381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28" y="2144704"/>
            <a:ext cx="1691680" cy="14918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D6E8ED-5CA7-CD96-158C-68990A90E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1642" y="2398481"/>
            <a:ext cx="1321321" cy="13213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E41C57-E8BC-45A3-D65F-A99B4FCEE6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216" y="2253163"/>
            <a:ext cx="1566412" cy="138465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528F877-1846-1FD7-AABB-54F72AF21B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3931930"/>
            <a:ext cx="1776696" cy="10645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6DD773F-2460-37EF-E729-71C8DA83AB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6924" y="3912509"/>
            <a:ext cx="1507381" cy="131975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9C6410C-EDAD-38B1-F84E-AA023CCE61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3813" y="3793117"/>
            <a:ext cx="2294831" cy="152504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9ED5BD7-070A-B4AF-03B2-0132877D9C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6256" y="3884710"/>
            <a:ext cx="1560880" cy="138193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EAC47D9-5719-1297-511D-FE215950D6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7904" y="5261069"/>
            <a:ext cx="2079483" cy="138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212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FDF31B-F295-3CF3-50CA-F39402637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634082"/>
          </a:xfrm>
        </p:spPr>
        <p:txBody>
          <a:bodyPr/>
          <a:lstStyle/>
          <a:p>
            <a:r>
              <a:rPr lang="ru-RU" dirty="0"/>
              <a:t>Интерпретация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4196E9-C1CB-2C9C-86B3-2D27D2847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08720"/>
            <a:ext cx="9036496" cy="5949280"/>
          </a:xfrm>
        </p:spPr>
        <p:txBody>
          <a:bodyPr/>
          <a:lstStyle/>
          <a:p>
            <a:r>
              <a:rPr lang="ru-RU" sz="1800" b="1" dirty="0">
                <a:solidFill>
                  <a:schemeClr val="bg1">
                    <a:lumMod val="50000"/>
                  </a:schemeClr>
                </a:solidFill>
              </a:rPr>
              <a:t>СИНЯЯ </a:t>
            </a:r>
            <a:r>
              <a:rPr lang="ru-RU" sz="1800" dirty="0"/>
              <a:t>– придает уравновешенность, спокойствие, верность традициям, доверие. Побочный эффект: отстраненность, уход в свой мир.</a:t>
            </a:r>
          </a:p>
          <a:p>
            <a:r>
              <a:rPr lang="ru-RU" sz="1800" b="1" dirty="0">
                <a:solidFill>
                  <a:srgbClr val="00B050"/>
                </a:solidFill>
              </a:rPr>
              <a:t>ЗЕЛЕНАЯ</a:t>
            </a:r>
            <a:r>
              <a:rPr lang="ru-RU" sz="1800" dirty="0"/>
              <a:t> – помогает ощутить власть, престиж, логику, постоянство, способствует увеличению самооценки. Побочный эффект: зацикленность на себе.</a:t>
            </a:r>
          </a:p>
          <a:p>
            <a:r>
              <a:rPr lang="ru-RU" sz="1800" b="1" dirty="0">
                <a:solidFill>
                  <a:srgbClr val="FF0000"/>
                </a:solidFill>
              </a:rPr>
              <a:t>КРАСНЫЙ</a:t>
            </a:r>
            <a:r>
              <a:rPr lang="ru-RU" sz="1800" dirty="0"/>
              <a:t> – формирует успешность, энергичность, уверенность, силу воли. Побочный эффект: импульсивность, раздражительность.</a:t>
            </a:r>
          </a:p>
          <a:p>
            <a:r>
              <a:rPr lang="ru-RU" sz="1800" b="1" dirty="0">
                <a:solidFill>
                  <a:srgbClr val="FFC000"/>
                </a:solidFill>
              </a:rPr>
              <a:t>ЖЕЛТЫЙ</a:t>
            </a:r>
            <a:r>
              <a:rPr lang="ru-RU" sz="1800" dirty="0"/>
              <a:t> – вселяет оптимистичность, новые идеи, удачливость, общительность, чувствительность. Побочные эффекты: несдержанность, нежелание видеть проблемы.</a:t>
            </a:r>
          </a:p>
          <a:p>
            <a:r>
              <a:rPr lang="ru-RU" sz="1800" b="1" dirty="0">
                <a:solidFill>
                  <a:srgbClr val="7030A0"/>
                </a:solidFill>
              </a:rPr>
              <a:t>ФИОЛЕТОВЫЙ</a:t>
            </a:r>
            <a:r>
              <a:rPr lang="ru-RU" sz="1800" dirty="0"/>
              <a:t> – формирует готовность к переменам, дает очарование, мечты, интуицию. Побочный эффект: эмоциональная незрелость.</a:t>
            </a:r>
          </a:p>
          <a:p>
            <a:r>
              <a:rPr lang="ru-RU" sz="1800" b="1" dirty="0">
                <a:solidFill>
                  <a:srgbClr val="990000"/>
                </a:solidFill>
              </a:rPr>
              <a:t>КОРИЧНЕВЫЙ</a:t>
            </a:r>
            <a:r>
              <a:rPr lang="ru-RU" sz="1800" dirty="0"/>
              <a:t> – помогает формировать уют, безопасную обстановку, комфорт, </a:t>
            </a:r>
            <a:r>
              <a:rPr lang="ru-RU" sz="1800" dirty="0" err="1"/>
              <a:t>достаток.Побочные</a:t>
            </a:r>
            <a:r>
              <a:rPr lang="ru-RU" sz="1800" dirty="0"/>
              <a:t> эффекты касаются злоупотребления удовольствием физического характера.</a:t>
            </a:r>
          </a:p>
          <a:p>
            <a:r>
              <a:rPr lang="ru-RU" sz="1800" b="1" dirty="0">
                <a:solidFill>
                  <a:srgbClr val="808080"/>
                </a:solidFill>
              </a:rPr>
              <a:t>СЕРЫЙ</a:t>
            </a:r>
            <a:r>
              <a:rPr lang="ru-RU" sz="1800" dirty="0"/>
              <a:t> – придает осторожность, покой. Побочный эффект: желание уединится, сомнительность.</a:t>
            </a:r>
          </a:p>
          <a:p>
            <a:r>
              <a:rPr lang="ru-RU" sz="1800" b="1" dirty="0"/>
              <a:t>ЧЕРНЫЙ</a:t>
            </a:r>
            <a:r>
              <a:rPr lang="ru-RU" sz="1800" dirty="0"/>
              <a:t> – формирует настойчивость, смелость, решительность. Побочный эффект: непримиримость, негативизм.</a:t>
            </a:r>
          </a:p>
          <a:p>
            <a:r>
              <a:rPr lang="ru-RU" sz="1800" dirty="0"/>
              <a:t>БЕЛЫЙ – помогает найти справедливость, веру, обрести чистоту помыслов. Побочных эффектов нет.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62950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>
            <a:off x="611560" y="188640"/>
            <a:ext cx="7772400" cy="648073"/>
          </a:xfrm>
        </p:spPr>
        <p:txBody>
          <a:bodyPr/>
          <a:lstStyle/>
          <a:p>
            <a:r>
              <a:rPr lang="ru-RU" dirty="0"/>
              <a:t>Колесо жизненного баланса</a:t>
            </a:r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6E2C3A-7D42-FA98-DB09-0676D1E90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949708"/>
            <a:ext cx="5688243" cy="5887332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6B346B-9D24-4E0A-CAAB-CD4F3961B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Матрица Эйзенхауэра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2A7945E-0307-4C05-9660-C02B8B0933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853" y="1600200"/>
            <a:ext cx="7810293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169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0A0829-C6EA-B5B9-5E02-8321046A2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Теория </a:t>
            </a:r>
            <a:r>
              <a:rPr lang="ru-RU" dirty="0" err="1"/>
              <a:t>Э.Берна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4ADA0D6-6E71-4C03-FF31-3145A35691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9771" y="1600200"/>
            <a:ext cx="6904458" cy="4495800"/>
          </a:xfrm>
        </p:spPr>
      </p:pic>
    </p:spTree>
    <p:extLst>
      <p:ext uri="{BB962C8B-B14F-4D97-AF65-F5344CB8AC3E}">
        <p14:creationId xmlns:p14="http://schemas.microsoft.com/office/powerpoint/2010/main" val="7758539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0D172F-D1C1-6EA2-40ED-7075B5D34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891480"/>
            <a:ext cx="7859216" cy="2309118"/>
          </a:xfrm>
        </p:spPr>
        <p:txBody>
          <a:bodyPr/>
          <a:lstStyle/>
          <a:p>
            <a:r>
              <a:rPr lang="ru-RU" dirty="0"/>
              <a:t>Треугольник </a:t>
            </a:r>
            <a:r>
              <a:rPr lang="ru-RU" dirty="0" err="1"/>
              <a:t>Карпмана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51A837A-22C6-F265-317A-4978633086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535732"/>
            <a:ext cx="8437884" cy="735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0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5" y="404813"/>
            <a:ext cx="8786813" cy="1023937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ЧТО  ТАКОЕ  СИНДРОМ </a:t>
            </a:r>
            <a:br>
              <a:rPr lang="ru-RU" sz="2400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ПРОФЕССИОНАЛЬНОГО  ВЫГОРАНИ</a:t>
            </a:r>
            <a:r>
              <a:rPr lang="ru-RU" sz="2800" i="1" u="sng" dirty="0">
                <a:solidFill>
                  <a:srgbClr val="C00000"/>
                </a:solidFill>
              </a:rPr>
              <a:t>Я?</a:t>
            </a:r>
          </a:p>
        </p:txBody>
      </p:sp>
      <p:sp>
        <p:nvSpPr>
          <p:cNvPr id="473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557338"/>
            <a:ext cx="8713788" cy="4967287"/>
          </a:xfrm>
        </p:spPr>
        <p:txBody>
          <a:bodyPr/>
          <a:lstStyle/>
          <a:p>
            <a:pPr marL="0" indent="0" algn="ctr" eaLnBrk="1" hangingPunct="1">
              <a:buFontTx/>
              <a:buNone/>
              <a:defRPr/>
            </a:pPr>
            <a:r>
              <a:rPr lang="ru-RU" b="1" i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</a:t>
            </a:r>
            <a:r>
              <a:rPr lang="ru-RU" sz="2800" b="1" i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Профессиональное   выгорание</a:t>
            </a:r>
            <a:r>
              <a:rPr lang="ru-RU" sz="2800" b="1" dirty="0"/>
              <a:t>   </a:t>
            </a:r>
            <a:r>
              <a:rPr lang="ru-RU" sz="28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– </a:t>
            </a:r>
          </a:p>
          <a:p>
            <a:pPr marL="0" indent="0" algn="just" eaLnBrk="1" hangingPunct="1">
              <a:buFontTx/>
              <a:buNone/>
              <a:defRPr/>
            </a:pPr>
            <a:r>
              <a:rPr lang="ru-RU" sz="2800" b="1" dirty="0">
                <a:effectLst/>
              </a:rPr>
              <a:t>это синдром, развивающийся на фоне хронического стресса и ведущий к истощению эмоционально-энергетических и личностных ресурсов работающего человека</a:t>
            </a:r>
            <a:r>
              <a:rPr lang="ru-RU" b="1" dirty="0">
                <a:effectLst/>
              </a:rPr>
              <a:t>. </a:t>
            </a:r>
          </a:p>
        </p:txBody>
      </p:sp>
      <p:pic>
        <p:nvPicPr>
          <p:cNvPr id="7172" name="Picture 4" descr="j0186495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4221163"/>
            <a:ext cx="30956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BAC9E0-53B7-AEA0-898F-179B4523A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274638"/>
            <a:ext cx="7056784" cy="4738538"/>
          </a:xfrm>
        </p:spPr>
        <p:txBody>
          <a:bodyPr/>
          <a:lstStyle/>
          <a:p>
            <a:r>
              <a:rPr lang="ru-RU" sz="6000" dirty="0"/>
              <a:t>Памятки-</a:t>
            </a:r>
            <a:r>
              <a:rPr lang="ru-RU" sz="6000" dirty="0" err="1"/>
              <a:t>напоминалочки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4291283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75" y="285750"/>
            <a:ext cx="8858250" cy="6429375"/>
          </a:xfrm>
        </p:spPr>
        <p:txBody>
          <a:bodyPr/>
          <a:lstStyle/>
          <a:p>
            <a:pPr marL="447675" lvl="1" indent="-268288" eaLnBrk="1" hangingPunct="1">
              <a:spcBef>
                <a:spcPts val="600"/>
              </a:spcBef>
              <a:buFontTx/>
              <a:buNone/>
              <a:tabLst>
                <a:tab pos="447675" algn="l"/>
              </a:tabLst>
              <a:defRPr/>
            </a:pPr>
            <a:r>
              <a:rPr lang="ru-RU" sz="2400" b="1" i="1" dirty="0">
                <a:solidFill>
                  <a:srgbClr val="C00000"/>
                </a:solidFill>
                <a:effectLst/>
                <a:latin typeface="Times New Roman" pitchFamily="18" charset="0"/>
              </a:rPr>
              <a:t>1.</a:t>
            </a:r>
            <a:r>
              <a:rPr lang="ru-RU" sz="2400" dirty="0">
                <a:solidFill>
                  <a:srgbClr val="C00000"/>
                </a:solidFill>
                <a:effectLst/>
                <a:latin typeface="Times New Roman" pitchFamily="18" charset="0"/>
              </a:rPr>
              <a:t> </a:t>
            </a:r>
            <a:r>
              <a:rPr lang="ru-RU" sz="2200" b="1" i="1" dirty="0">
                <a:solidFill>
                  <a:srgbClr val="C00000"/>
                </a:solidFill>
                <a:effectLst/>
                <a:latin typeface="Times New Roman" pitchFamily="18" charset="0"/>
              </a:rPr>
              <a:t>Будьте  внимательны  к  себе</a:t>
            </a:r>
            <a:r>
              <a:rPr lang="ru-RU" sz="2200" dirty="0">
                <a:effectLst/>
                <a:latin typeface="Times New Roman" pitchFamily="18" charset="0"/>
              </a:rPr>
              <a:t>:  это  поможет вам  своевременно  заметить  первые симптомы  усталости.  </a:t>
            </a:r>
          </a:p>
          <a:p>
            <a:pPr marL="447675" lvl="1" indent="-268288" eaLnBrk="1" hangingPunct="1">
              <a:spcBef>
                <a:spcPts val="600"/>
              </a:spcBef>
              <a:buFontTx/>
              <a:buNone/>
              <a:tabLst>
                <a:tab pos="447675" algn="l"/>
              </a:tabLst>
              <a:defRPr/>
            </a:pPr>
            <a:r>
              <a:rPr lang="ru-RU" sz="2200" b="1" i="1" dirty="0">
                <a:solidFill>
                  <a:srgbClr val="C00000"/>
                </a:solidFill>
                <a:effectLst/>
                <a:latin typeface="Times New Roman" pitchFamily="18" charset="0"/>
              </a:rPr>
              <a:t>2.</a:t>
            </a:r>
            <a:r>
              <a:rPr lang="ru-RU" sz="2200" dirty="0">
                <a:solidFill>
                  <a:srgbClr val="C00000"/>
                </a:solidFill>
                <a:effectLst/>
                <a:latin typeface="Times New Roman" pitchFamily="18" charset="0"/>
              </a:rPr>
              <a:t> </a:t>
            </a:r>
            <a:r>
              <a:rPr lang="ru-RU" sz="2200" b="1" i="1" dirty="0">
                <a:solidFill>
                  <a:srgbClr val="C00000"/>
                </a:solidFill>
                <a:effectLst/>
                <a:latin typeface="Times New Roman" pitchFamily="18" charset="0"/>
              </a:rPr>
              <a:t>Любите  себя  </a:t>
            </a:r>
            <a:r>
              <a:rPr lang="ru-RU" sz="2200" dirty="0">
                <a:effectLst/>
                <a:latin typeface="Times New Roman" pitchFamily="18" charset="0"/>
              </a:rPr>
              <a:t>или,  по  крайней  мере, старайтесь  себе  нравиться.   </a:t>
            </a:r>
          </a:p>
          <a:p>
            <a:pPr marL="447675" lvl="1" indent="-268288" eaLnBrk="1" hangingPunct="1">
              <a:spcBef>
                <a:spcPts val="600"/>
              </a:spcBef>
              <a:buFontTx/>
              <a:buAutoNum type="arabicPeriod" startAt="3"/>
              <a:tabLst>
                <a:tab pos="447675" algn="l"/>
              </a:tabLst>
              <a:defRPr/>
            </a:pPr>
            <a:r>
              <a:rPr lang="ru-RU" sz="2200" b="1" i="1" dirty="0">
                <a:solidFill>
                  <a:srgbClr val="C00000"/>
                </a:solidFill>
                <a:effectLst/>
                <a:latin typeface="Times New Roman" pitchFamily="18" charset="0"/>
              </a:rPr>
              <a:t>Подбирайте  дело  по  себе</a:t>
            </a:r>
            <a:r>
              <a:rPr lang="ru-RU" sz="2200" dirty="0">
                <a:effectLst/>
                <a:latin typeface="Times New Roman" pitchFamily="18" charset="0"/>
              </a:rPr>
              <a:t>:  сообразно  своим склонностям  и  возможностям.  Это  позволит вам  обрести  себя,  поверить  в  свои  силы.  </a:t>
            </a:r>
          </a:p>
          <a:p>
            <a:pPr marL="447675" lvl="1" indent="-268288" eaLnBrk="1" hangingPunct="1">
              <a:spcBef>
                <a:spcPts val="600"/>
              </a:spcBef>
              <a:buFontTx/>
              <a:buAutoNum type="arabicPeriod" startAt="3"/>
              <a:tabLst>
                <a:tab pos="447675" algn="l"/>
              </a:tabLst>
              <a:defRPr/>
            </a:pPr>
            <a:r>
              <a:rPr lang="ru-RU" sz="2200" b="1" i="1" dirty="0">
                <a:solidFill>
                  <a:srgbClr val="C00000"/>
                </a:solidFill>
                <a:effectLst/>
                <a:latin typeface="Times New Roman" pitchFamily="18" charset="0"/>
              </a:rPr>
              <a:t>Перестаньте  искать  в  работе  счастье  или спасение</a:t>
            </a:r>
            <a:r>
              <a:rPr lang="ru-RU" sz="2200" dirty="0">
                <a:effectLst/>
                <a:latin typeface="Times New Roman" pitchFamily="18" charset="0"/>
              </a:rPr>
              <a:t>.  Она - не убежище,  а деятельность,  которая  хороша  сама по себе.  </a:t>
            </a:r>
            <a:endParaRPr lang="en-US" sz="2200" dirty="0">
              <a:effectLst/>
              <a:latin typeface="Times New Roman" pitchFamily="18" charset="0"/>
            </a:endParaRPr>
          </a:p>
          <a:p>
            <a:pPr marL="447675" lvl="1" indent="-268288" eaLnBrk="1" hangingPunct="1">
              <a:spcBef>
                <a:spcPts val="600"/>
              </a:spcBef>
              <a:buFontTx/>
              <a:buAutoNum type="arabicPeriod" startAt="5"/>
              <a:defRPr/>
            </a:pPr>
            <a:r>
              <a:rPr lang="ru-RU" sz="2200" dirty="0">
                <a:solidFill>
                  <a:srgbClr val="C00000"/>
                </a:solidFill>
                <a:effectLst/>
                <a:latin typeface="Times New Roman" pitchFamily="18" charset="0"/>
              </a:rPr>
              <a:t> </a:t>
            </a:r>
            <a:r>
              <a:rPr lang="ru-RU" sz="2200" b="1" i="1" dirty="0">
                <a:solidFill>
                  <a:srgbClr val="C00000"/>
                </a:solidFill>
                <a:effectLst/>
                <a:latin typeface="Times New Roman" pitchFamily="18" charset="0"/>
              </a:rPr>
              <a:t>Перестаньте жить за других их жизнью</a:t>
            </a:r>
            <a:r>
              <a:rPr lang="ru-RU" sz="2200" dirty="0">
                <a:effectLst/>
                <a:latin typeface="Times New Roman" pitchFamily="18" charset="0"/>
              </a:rPr>
              <a:t>. Живите, пожалуйста, своей. Не вместо людей, а вместе с ними.   </a:t>
            </a:r>
          </a:p>
          <a:p>
            <a:pPr marL="447675" lvl="1" indent="-268288" eaLnBrk="1" hangingPunct="1">
              <a:spcBef>
                <a:spcPts val="600"/>
              </a:spcBef>
              <a:buFontTx/>
              <a:buAutoNum type="arabicPeriod" startAt="6"/>
              <a:defRPr/>
            </a:pPr>
            <a:r>
              <a:rPr lang="ru-RU" sz="2200" b="1" i="1" dirty="0">
                <a:solidFill>
                  <a:srgbClr val="C00000"/>
                </a:solidFill>
                <a:effectLst/>
                <a:latin typeface="Times New Roman" pitchFamily="18" charset="0"/>
              </a:rPr>
              <a:t>Находите время для себя</a:t>
            </a:r>
            <a:r>
              <a:rPr lang="ru-RU" sz="2200" dirty="0">
                <a:effectLst/>
                <a:latin typeface="Times New Roman" pitchFamily="18" charset="0"/>
              </a:rPr>
              <a:t>. Вы имеете право не только на рабочую, но и на частную жизнь.</a:t>
            </a:r>
          </a:p>
          <a:p>
            <a:pPr marL="447675" lvl="1" indent="-268288" eaLnBrk="1" hangingPunct="1">
              <a:spcBef>
                <a:spcPts val="600"/>
              </a:spcBef>
              <a:buFontTx/>
              <a:buAutoNum type="arabicPeriod" startAt="7"/>
              <a:defRPr/>
            </a:pPr>
            <a:r>
              <a:rPr lang="ru-RU" sz="2200" b="1" i="1" dirty="0">
                <a:solidFill>
                  <a:srgbClr val="C00000"/>
                </a:solidFill>
                <a:effectLst/>
                <a:latin typeface="Times New Roman" pitchFamily="18" charset="0"/>
              </a:rPr>
              <a:t>Учитесь  трезво  осмысливать  события каждого  дня</a:t>
            </a:r>
            <a:r>
              <a:rPr lang="ru-RU" sz="2200" dirty="0">
                <a:effectLst/>
                <a:latin typeface="Times New Roman" pitchFamily="18" charset="0"/>
              </a:rPr>
              <a:t>.  Можно  сделать  традицией вечерний  пересмотр  событий.   </a:t>
            </a:r>
          </a:p>
          <a:p>
            <a:pPr marL="447675" lvl="1" indent="-268288" eaLnBrk="1" hangingPunct="1">
              <a:spcBef>
                <a:spcPts val="600"/>
              </a:spcBef>
              <a:buFontTx/>
              <a:buNone/>
              <a:defRPr/>
            </a:pPr>
            <a:r>
              <a:rPr lang="ru-RU" sz="2200" b="1" i="1" dirty="0">
                <a:solidFill>
                  <a:srgbClr val="C00000"/>
                </a:solidFill>
                <a:effectLst/>
                <a:latin typeface="Times New Roman" pitchFamily="18" charset="0"/>
              </a:rPr>
              <a:t>8.  Если  вам  очень  хочется  кому-то помочь </a:t>
            </a:r>
            <a:r>
              <a:rPr lang="ru-RU" sz="2200" dirty="0">
                <a:effectLst/>
                <a:latin typeface="Times New Roman" pitchFamily="18" charset="0"/>
              </a:rPr>
              <a:t>или  сделать  за  него  его  работу,  задайте себе  вопрос:  Так  ли  уж  ему  это  нужно? А  может,  он  справится  сам? </a:t>
            </a:r>
          </a:p>
          <a:p>
            <a:pPr marL="447675" lvl="1" indent="-268288" eaLnBrk="1" hangingPunct="1">
              <a:lnSpc>
                <a:spcPct val="85000"/>
              </a:lnSpc>
              <a:spcBef>
                <a:spcPct val="0"/>
              </a:spcBef>
              <a:buFontTx/>
              <a:buAutoNum type="arabicPeriod" startAt="3"/>
              <a:tabLst>
                <a:tab pos="447675" algn="l"/>
              </a:tabLst>
              <a:defRPr/>
            </a:pPr>
            <a:endParaRPr lang="ru-RU" dirty="0">
              <a:solidFill>
                <a:schemeClr val="hlink"/>
              </a:solidFill>
              <a:effectLst/>
              <a:latin typeface="Times New Roman" pitchFamily="18" charset="0"/>
            </a:endParaRPr>
          </a:p>
          <a:p>
            <a:pPr marL="609600" indent="-609600" eaLnBrk="1" hangingPunct="1">
              <a:lnSpc>
                <a:spcPct val="80000"/>
              </a:lnSpc>
              <a:tabLst>
                <a:tab pos="541338" algn="l"/>
              </a:tabLst>
              <a:defRPr/>
            </a:pPr>
            <a:endParaRPr lang="ru-RU" sz="28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507412" cy="741362"/>
          </a:xfrm>
        </p:spPr>
        <p:txBody>
          <a:bodyPr/>
          <a:lstStyle/>
          <a:p>
            <a:r>
              <a:rPr lang="ru-RU" sz="2000" u="sng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ЧТО   НУЖНО  И  ЧЕГО  НЕ  НУЖНО  ДЕЛАТЬ </a:t>
            </a:r>
            <a:br>
              <a:rPr lang="ru-RU" sz="2000" u="sng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u="sng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ПРИ   ПРОФЕССИОНАЛЬНОМ  ВЫГОРАНИИ </a:t>
            </a:r>
          </a:p>
        </p:txBody>
      </p:sp>
      <p:sp>
        <p:nvSpPr>
          <p:cNvPr id="486403" name="Rectangle 3"/>
          <p:cNvSpPr>
            <a:spLocks noGrp="1" noChangeArrowheads="1"/>
          </p:cNvSpPr>
          <p:nvPr>
            <p:ph idx="1"/>
          </p:nvPr>
        </p:nvSpPr>
        <p:spPr>
          <a:xfrm>
            <a:off x="142875" y="928688"/>
            <a:ext cx="8858250" cy="5784850"/>
          </a:xfrm>
        </p:spPr>
        <p:txBody>
          <a:bodyPr rtlCol="0">
            <a:normAutofit fontScale="92500" lnSpcReduction="10000"/>
          </a:bodyPr>
          <a:lstStyle/>
          <a:p>
            <a:pPr marL="447675" indent="-447675" fontAlgn="auto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400" b="1" dirty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ru-RU" sz="2400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скрывайте свои чувства. Проявляйте ваши эмоции и давайте вашим друзьям обсуждать их вместе с вами. </a:t>
            </a:r>
          </a:p>
          <a:p>
            <a:pPr marL="457200" indent="-457200" fontAlgn="auto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Tx/>
              <a:buAutoNum type="arabicPeriod" startAt="2"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избегайте говорить о том, что случилось. Используйте каждую возможность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пересмотреть свой опыт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наедине с собой или вместе с другими. </a:t>
            </a:r>
          </a:p>
          <a:p>
            <a:pPr marL="457200" indent="-457200" fontAlgn="auto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Tx/>
              <a:buAutoNum type="arabicPeriod" startAt="2"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позволяйте вашему чувству стеснения останавливать вас, когда другие предоставляют вам шанс говорить или предлагают помощь.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447675" indent="-447675" fontAlgn="auto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Tx/>
              <a:buAutoNum type="arabicPeriod" startAt="4"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ожидайте,   что   тяжелые   состояния, характерные  для  сгорания,  уйдут  сами  по себе.  Если не предпринимать мер, они будут посещать вас в течение длительного времени. </a:t>
            </a:r>
          </a:p>
          <a:p>
            <a:pPr marL="447675" indent="-447675" fontAlgn="auto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Tx/>
              <a:buAutoNum type="arabicPeriod" startAt="5"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Выделяйте  достаточное  время  для  сна, отдыха,  размышлений.</a:t>
            </a:r>
          </a:p>
          <a:p>
            <a:pPr marL="447675" indent="-447675" fontAlgn="auto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Tx/>
              <a:buAutoNum type="arabicPeriod" startAt="6"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Проявляйте  ваши  желания  прямо,  ясно  и честно  говорите  о  них семье, друзьям и на работе. </a:t>
            </a:r>
          </a:p>
          <a:p>
            <a:pPr marL="447675" indent="-447675" fontAlgn="auto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Tx/>
              <a:buAutoNum type="arabicPeriod" startAt="7"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Постарайтесь    сохранять    нормальный распорядок  вашей  жизни,  насколько  это возможно. </a:t>
            </a: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u="sng">
                <a:solidFill>
                  <a:srgbClr val="C00000"/>
                </a:solidFill>
                <a:effectLst/>
                <a:latin typeface="Times New Roman" pitchFamily="18" charset="0"/>
              </a:rPr>
              <a:t>Мифы,  приводящие  к  сгоранию</a:t>
            </a:r>
          </a:p>
        </p:txBody>
      </p:sp>
      <p:sp>
        <p:nvSpPr>
          <p:cNvPr id="527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1268413"/>
            <a:ext cx="9036050" cy="4827587"/>
          </a:xfrm>
        </p:spPr>
        <p:txBody>
          <a:bodyPr/>
          <a:lstStyle/>
          <a:p>
            <a:pPr marL="0" indent="0" algn="ctr" eaLnBrk="1" hangingPunct="1">
              <a:buFontTx/>
              <a:buNone/>
              <a:defRPr/>
            </a:pPr>
            <a:r>
              <a:rPr lang="ru-RU" b="1" dirty="0"/>
              <a:t>Миф первый: </a:t>
            </a:r>
          </a:p>
          <a:p>
            <a:pPr marL="0" indent="0" algn="ctr" eaLnBrk="1" hangingPunct="1">
              <a:buFontTx/>
              <a:buNone/>
              <a:defRPr/>
            </a:pPr>
            <a:r>
              <a:rPr lang="ru-RU" b="1" i="1" dirty="0">
                <a:solidFill>
                  <a:schemeClr val="hlink"/>
                </a:solidFill>
                <a:effectLst/>
              </a:rPr>
              <a:t>"Жить надо для людей".</a:t>
            </a:r>
          </a:p>
          <a:p>
            <a:pPr marL="0" indent="0" algn="ctr" eaLnBrk="1" hangingPunct="1">
              <a:buFontTx/>
              <a:buNone/>
              <a:defRPr/>
            </a:pPr>
            <a:r>
              <a:rPr lang="ru-RU" b="1" dirty="0">
                <a:effectLst/>
              </a:rPr>
              <a:t>Миф второй: </a:t>
            </a:r>
          </a:p>
          <a:p>
            <a:pPr marL="0" indent="0" algn="ctr" eaLnBrk="1" hangingPunct="1">
              <a:buFontTx/>
              <a:buNone/>
              <a:defRPr/>
            </a:pPr>
            <a:r>
              <a:rPr lang="ru-RU" b="1" i="1" dirty="0">
                <a:solidFill>
                  <a:schemeClr val="hlink"/>
                </a:solidFill>
                <a:effectLst/>
              </a:rPr>
              <a:t>"Если не я, то кто же?"</a:t>
            </a:r>
          </a:p>
          <a:p>
            <a:pPr marL="0" indent="0" algn="ctr" eaLnBrk="1" hangingPunct="1">
              <a:buFontTx/>
              <a:buNone/>
              <a:defRPr/>
            </a:pPr>
            <a:r>
              <a:rPr lang="ru-RU" b="1" dirty="0">
                <a:effectLst/>
              </a:rPr>
              <a:t>Миф третий: </a:t>
            </a:r>
          </a:p>
          <a:p>
            <a:pPr marL="0" indent="0" algn="ctr" eaLnBrk="1" hangingPunct="1">
              <a:buFontTx/>
              <a:buNone/>
              <a:defRPr/>
            </a:pPr>
            <a:r>
              <a:rPr lang="ru-RU" b="1" i="1" dirty="0">
                <a:solidFill>
                  <a:schemeClr val="hlink"/>
                </a:solidFill>
                <a:effectLst/>
              </a:rPr>
              <a:t>"Я должен быть для всех хорошим". </a:t>
            </a:r>
          </a:p>
          <a:p>
            <a:pPr marL="0" indent="0" algn="ctr" eaLnBrk="1" hangingPunct="1">
              <a:buFontTx/>
              <a:buNone/>
              <a:defRPr/>
            </a:pPr>
            <a:r>
              <a:rPr lang="ru-RU" b="1" dirty="0">
                <a:effectLst/>
              </a:rPr>
              <a:t>Миф четвертый: </a:t>
            </a:r>
          </a:p>
          <a:p>
            <a:pPr marL="0" indent="0" algn="ctr" eaLnBrk="1" hangingPunct="1">
              <a:buFontTx/>
              <a:buNone/>
              <a:defRPr/>
            </a:pPr>
            <a:r>
              <a:rPr lang="ru-RU" b="1" i="1" dirty="0">
                <a:solidFill>
                  <a:schemeClr val="hlink"/>
                </a:solidFill>
                <a:effectLst/>
              </a:rPr>
              <a:t>"Работа превыше всего!"</a:t>
            </a:r>
          </a:p>
          <a:p>
            <a:pPr marL="0" indent="0" eaLnBrk="1" hangingPunct="1">
              <a:defRPr/>
            </a:pPr>
            <a:endParaRPr lang="ru-RU" b="1" i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8120D9-CEB5-2622-EE73-30EB9936E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Притча «Мудрость родителей»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69B9DD-BB24-0763-8139-5DE7F8329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256584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/>
              <a:t>Приходит к отцу молодая девушка и говорит:</a:t>
            </a:r>
          </a:p>
          <a:p>
            <a:pPr marL="0" indent="0">
              <a:buNone/>
            </a:pPr>
            <a:r>
              <a:rPr lang="ru-RU" sz="1600" dirty="0"/>
              <a:t>- Отец, я устала, у меня такая тяжелая и трудная жизнь, так много проблем, я все время плыву против течения, у меня нет больше сил… Что мне делать?</a:t>
            </a:r>
          </a:p>
          <a:p>
            <a:pPr marL="0" indent="0">
              <a:buNone/>
            </a:pPr>
            <a:r>
              <a:rPr lang="ru-RU" sz="1600" dirty="0"/>
              <a:t>- Вот смотри, - сказал отец и поставил на огонь три одинаковых кастрюли с водой, в одну кинул морковь, во вторую положил яйцо,  а в третью насыпал горсть зерен кофе. Через определенное время он достал морковь и яйцо с воды, а в чашку налил кофе с третьей кастрюли.</a:t>
            </a:r>
          </a:p>
          <a:p>
            <a:pPr marL="0" indent="0">
              <a:buNone/>
            </a:pPr>
            <a:r>
              <a:rPr lang="ru-RU" sz="1600" dirty="0"/>
              <a:t>- Что изменилось? – спросил он дочку.</a:t>
            </a:r>
          </a:p>
          <a:p>
            <a:pPr marL="0" indent="0">
              <a:buNone/>
            </a:pPr>
            <a:r>
              <a:rPr lang="ru-RU" sz="1600" dirty="0"/>
              <a:t>- Яйцо и морковь сварились, а зерна кофе растворились в воде, - ответила она.</a:t>
            </a:r>
          </a:p>
          <a:p>
            <a:pPr marL="0" indent="0">
              <a:buNone/>
            </a:pPr>
            <a:r>
              <a:rPr lang="ru-RU" sz="1600" dirty="0"/>
              <a:t>- Нет, дочка, это только поверхностный взгляд на вещи. Смотри: твердая морковь, побывав в кипятке, стала мягкой и податливой. Хрупкое и жидкое яйцо стало твердым. Внешне они почти не изменились, но перемена произошла внутренне под действием одинаковых обстоятельств – кипятка. Так и люди: сильные внешне могут расклеиться и стать слабыми, а хрупкие и нежные только закалятся и окрепнут…</a:t>
            </a:r>
          </a:p>
          <a:p>
            <a:pPr marL="0" indent="0">
              <a:buNone/>
            </a:pPr>
            <a:r>
              <a:rPr lang="ru-RU" sz="1600" dirty="0"/>
              <a:t>- А кофе? – спросила дочь.</a:t>
            </a:r>
          </a:p>
          <a:p>
            <a:pPr marL="0" indent="0">
              <a:buNone/>
            </a:pPr>
            <a:r>
              <a:rPr lang="ru-RU" sz="1600" dirty="0"/>
              <a:t>- О! Это самое интересное! Зерна кофе полностью растворились в новой  враждебной среде и изменили ее – превратив кипяток в прекрасный ароматный напиток. Есть особые люди, которые не меняются в силу обстоятельств – они меняют сами обстоятельства и превращают их в совершенно новые и прекрасные, получая пользу и знания в таких ситуациях.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14596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Прямоугольник 2"/>
          <p:cNvSpPr>
            <a:spLocks noChangeArrowheads="1"/>
          </p:cNvSpPr>
          <p:nvPr/>
        </p:nvSpPr>
        <p:spPr bwMode="auto">
          <a:xfrm>
            <a:off x="142875" y="142875"/>
            <a:ext cx="8858250" cy="59404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54013" indent="-354013" algn="ctr">
              <a:defRPr/>
            </a:pPr>
            <a:r>
              <a:rPr lang="ru-RU" sz="24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СПИСОК  ЛИТЕРАТУРЫ</a:t>
            </a:r>
          </a:p>
          <a:p>
            <a:pPr marL="354013" indent="-354013" algn="ctr">
              <a:defRPr/>
            </a:pPr>
            <a:endParaRPr lang="ru-RU" sz="8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4013" indent="-354013" algn="ctr">
              <a:defRPr/>
            </a:pPr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marL="354013" indent="-354013" algn="just">
              <a:buFontTx/>
              <a:buAutoNum type="arabicPeriod"/>
              <a:defRPr/>
            </a:pP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Баробанова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М.В. Изучение психологического содержания синдрома «эмоционального сгорания»: учебное пособие. - М.: Педагогика, 2005.</a:t>
            </a:r>
          </a:p>
          <a:p>
            <a:pPr marL="354013" indent="-354013" algn="just">
              <a:buFontTx/>
              <a:buAutoNum type="arabicPeriod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Боровикова С.А. Психологическое обеспечение профессиональной деятельности: учебное пособие. – М.: Просвещение, 2004.</a:t>
            </a:r>
          </a:p>
          <a:p>
            <a:pPr marL="354013" indent="-354013" algn="just">
              <a:buFontTx/>
              <a:buAutoNum type="arabicPeriod"/>
              <a:defRPr/>
            </a:pP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Вачков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И.В. Профилактика профессионального «выгорания»: Доклад. - М.: МПГУ, 2008.</a:t>
            </a:r>
          </a:p>
          <a:p>
            <a:pPr marL="354013" indent="-354013" algn="just">
              <a:buFontTx/>
              <a:buAutoNum type="arabicPeriod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Водопьянова Н.Е.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Старченко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Е.С. Синдром выгорания: диагностика и профилактика. – СПб, 2005.</a:t>
            </a:r>
          </a:p>
          <a:p>
            <a:pPr marL="354013" indent="-354013" algn="just">
              <a:buFontTx/>
              <a:buAutoNum type="arabicPeriod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Демина А. Д. Психологическая адаптация к умственному труду в условиях нервно-эмоционального напряжения: учебное пособие. – М.: Просвещение, 2006.</a:t>
            </a:r>
          </a:p>
          <a:p>
            <a:pPr marL="354013" indent="-354013" algn="just">
              <a:buFontTx/>
              <a:buAutoNum type="arabicPeriod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Леонова А.Б. Основные подходы к изучению профессионального стресса: учебное пособие. - Харьков, 2004.</a:t>
            </a:r>
          </a:p>
          <a:p>
            <a:pPr marL="354013" indent="-354013">
              <a:buFontTx/>
              <a:buAutoNum type="arabicPeriod"/>
              <a:defRPr/>
            </a:pP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Малкина-Пых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И.Г. Психология экстремальных ситуаций. Справочник практического психолога. – М., 2005.</a:t>
            </a:r>
          </a:p>
          <a:p>
            <a:pPr marL="354013" indent="-354013">
              <a:buFontTx/>
              <a:buAutoNum type="arabicPeriod"/>
              <a:defRPr/>
            </a:pP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Осухова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Н.Г. Сгоревшие на работе // Здоровье – 2003. - № 9.</a:t>
            </a:r>
          </a:p>
          <a:p>
            <a:pPr marL="354013" indent="-354013">
              <a:buFontTx/>
              <a:buAutoNum type="arabicPeriod"/>
              <a:defRPr/>
            </a:pP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Самоукина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Н.В. Карьера без стресса. – СПб., 2003.</a:t>
            </a: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702E44-EC7C-4B19-AFD3-0004E4674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2002234"/>
          </a:xfrm>
        </p:spPr>
        <p:txBody>
          <a:bodyPr/>
          <a:lstStyle/>
          <a:p>
            <a:r>
              <a:rPr lang="ru-RU" dirty="0"/>
              <a:t>Перечень вопросов для самоконтроля и проверки:</a:t>
            </a:r>
            <a:br>
              <a:rPr lang="ru-RU" dirty="0"/>
            </a:b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F44846-B24B-C25E-666D-7F0CB4F83C17}"/>
              </a:ext>
            </a:extLst>
          </p:cNvPr>
          <p:cNvSpPr txBox="1"/>
          <p:nvPr/>
        </p:nvSpPr>
        <p:spPr>
          <a:xfrm>
            <a:off x="611560" y="2276872"/>
            <a:ext cx="777686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  <a:p>
            <a:pPr marL="514350" indent="-514350">
              <a:buAutoNum type="arabicParenR"/>
            </a:pPr>
            <a:r>
              <a:rPr lang="ru-RU" b="1" dirty="0"/>
              <a:t>Сколько уровней личностных ресурсов противодействия «выгоранию»?</a:t>
            </a:r>
          </a:p>
          <a:p>
            <a:pPr marL="514350" indent="-514350">
              <a:buAutoNum type="arabicParenR"/>
            </a:pPr>
            <a:endParaRPr lang="ru-RU" b="1" dirty="0"/>
          </a:p>
          <a:p>
            <a:r>
              <a:rPr lang="ru-RU" dirty="0"/>
              <a:t>А. 5</a:t>
            </a:r>
          </a:p>
          <a:p>
            <a:r>
              <a:rPr lang="ru-RU" dirty="0"/>
              <a:t>Б. 4</a:t>
            </a:r>
          </a:p>
          <a:p>
            <a:r>
              <a:rPr lang="ru-RU" dirty="0"/>
              <a:t>В. 6</a:t>
            </a:r>
          </a:p>
        </p:txBody>
      </p:sp>
    </p:spTree>
    <p:extLst>
      <p:ext uri="{BB962C8B-B14F-4D97-AF65-F5344CB8AC3E}">
        <p14:creationId xmlns:p14="http://schemas.microsoft.com/office/powerpoint/2010/main" val="40095115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BF3222-7185-682E-F2CC-758CF5EA707B}"/>
              </a:ext>
            </a:extLst>
          </p:cNvPr>
          <p:cNvSpPr txBox="1"/>
          <p:nvPr/>
        </p:nvSpPr>
        <p:spPr>
          <a:xfrm>
            <a:off x="1259632" y="1988840"/>
            <a:ext cx="758152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2. На какие факторы, вызывающие эмоциональное утомление, влияет развитие личностных ресурсов противодействия  «выгорания»?</a:t>
            </a:r>
          </a:p>
          <a:p>
            <a:endParaRPr lang="ru-RU" b="1" dirty="0"/>
          </a:p>
          <a:p>
            <a:r>
              <a:rPr lang="ru-RU" dirty="0"/>
              <a:t>А. Внешние факторы</a:t>
            </a:r>
          </a:p>
          <a:p>
            <a:r>
              <a:rPr lang="ru-RU" dirty="0"/>
              <a:t>Б. Внутренние факторы</a:t>
            </a:r>
          </a:p>
          <a:p>
            <a:r>
              <a:rPr lang="ru-RU" dirty="0"/>
              <a:t>В. Оба ответа верны</a:t>
            </a:r>
          </a:p>
        </p:txBody>
      </p:sp>
    </p:spTree>
    <p:extLst>
      <p:ext uri="{BB962C8B-B14F-4D97-AF65-F5344CB8AC3E}">
        <p14:creationId xmlns:p14="http://schemas.microsoft.com/office/powerpoint/2010/main" val="15053611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04BC3C-1F7B-819C-C455-D53748788070}"/>
              </a:ext>
            </a:extLst>
          </p:cNvPr>
          <p:cNvSpPr txBox="1"/>
          <p:nvPr/>
        </p:nvSpPr>
        <p:spPr>
          <a:xfrm>
            <a:off x="827584" y="1012954"/>
            <a:ext cx="748883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3. Какие ресурсы из перечисленных не относятся к личностным ресурсам противодействия «выгоранию»??</a:t>
            </a:r>
          </a:p>
          <a:p>
            <a:endParaRPr lang="ru-RU" b="1" dirty="0"/>
          </a:p>
          <a:p>
            <a:r>
              <a:rPr lang="ru-RU" dirty="0"/>
              <a:t>А. Психологический уровень. Социальный уровень.</a:t>
            </a:r>
          </a:p>
          <a:p>
            <a:r>
              <a:rPr lang="ru-RU" dirty="0"/>
              <a:t>Б. Физиологический уровень. Духовный уровень.</a:t>
            </a:r>
          </a:p>
          <a:p>
            <a:r>
              <a:rPr lang="ru-RU" dirty="0"/>
              <a:t>В. Физический уровень. Эмоциональный уровень.</a:t>
            </a:r>
          </a:p>
        </p:txBody>
      </p:sp>
    </p:spTree>
    <p:extLst>
      <p:ext uri="{BB962C8B-B14F-4D97-AF65-F5344CB8AC3E}">
        <p14:creationId xmlns:p14="http://schemas.microsoft.com/office/powerpoint/2010/main" val="1762443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75" y="142875"/>
            <a:ext cx="8786813" cy="6500813"/>
          </a:xfrm>
        </p:spPr>
        <p:txBody>
          <a:bodyPr>
            <a:normAutofit/>
          </a:bodyPr>
          <a:lstStyle/>
          <a:p>
            <a:pPr marL="0" indent="449263" algn="just">
              <a:spcBef>
                <a:spcPct val="0"/>
              </a:spcBef>
              <a:buFontTx/>
              <a:buNone/>
              <a:defRPr/>
            </a:pPr>
            <a:r>
              <a:rPr lang="ru-RU" sz="2400" b="1" dirty="0">
                <a:solidFill>
                  <a:srgbClr val="C00000"/>
                </a:solidFill>
              </a:rPr>
              <a:t>Синдром эмоционального выгорания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/>
              <a:t>– это выработанный личностью механизм психологической защиты, в форме полного или частичного выключения эмоций в ответ на травмирующие действия. </a:t>
            </a:r>
            <a:endParaRPr lang="en-US" sz="2400" dirty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449263" algn="just">
              <a:spcBef>
                <a:spcPct val="0"/>
              </a:spcBef>
              <a:buFontTx/>
              <a:buNone/>
              <a:defRPr/>
            </a:pPr>
            <a:endParaRPr lang="ru-RU" sz="1800" b="1" i="1" u="sng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449263" algn="just">
              <a:spcBef>
                <a:spcPct val="0"/>
              </a:spcBef>
              <a:buFontTx/>
              <a:buNone/>
              <a:defRPr/>
            </a:pPr>
            <a:r>
              <a:rPr lang="ru-RU" sz="2000" b="1" i="1" u="sng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Стресс</a:t>
            </a:r>
            <a:r>
              <a:rPr lang="ru-RU" sz="2000" b="1" i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effectLst/>
                <a:latin typeface="Times New Roman" pitchFamily="18" charset="0"/>
                <a:cs typeface="Times New Roman" pitchFamily="18" charset="0"/>
              </a:rPr>
              <a:t>– это неспецифическая защитная реакция организма в ответ на психотравмирующие факторы разного свойства (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sz="2000" b="1" i="1" dirty="0" err="1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Селье</a:t>
            </a:r>
            <a:r>
              <a:rPr lang="ru-RU" sz="2000" dirty="0">
                <a:effectLst/>
                <a:latin typeface="Times New Roman" pitchFamily="18" charset="0"/>
                <a:cs typeface="Times New Roman" pitchFamily="18" charset="0"/>
              </a:rPr>
              <a:t>).</a:t>
            </a:r>
            <a:endParaRPr lang="en-US" sz="2000" dirty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449263" algn="just">
              <a:spcBef>
                <a:spcPct val="0"/>
              </a:spcBef>
              <a:buFontTx/>
              <a:buNone/>
              <a:defRPr/>
            </a:pPr>
            <a:endParaRPr lang="ru-RU" sz="1800" b="1" i="1" u="sng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449263" algn="just">
              <a:spcBef>
                <a:spcPct val="0"/>
              </a:spcBef>
              <a:buFontTx/>
              <a:buNone/>
              <a:defRPr/>
            </a:pPr>
            <a:r>
              <a:rPr lang="ru-RU" sz="2000" dirty="0">
                <a:effectLst/>
                <a:latin typeface="Times New Roman" pitchFamily="18" charset="0"/>
                <a:cs typeface="Times New Roman" pitchFamily="18" charset="0"/>
              </a:rPr>
              <a:t>Стресс развивается следующим образом: </a:t>
            </a:r>
          </a:p>
          <a:p>
            <a:pPr marL="0" indent="449263" algn="ctr">
              <a:spcBef>
                <a:spcPct val="0"/>
              </a:spcBef>
              <a:buFontTx/>
              <a:buNone/>
              <a:defRPr/>
            </a:pPr>
            <a:r>
              <a:rPr lang="ru-RU" sz="2000" b="1" i="1" dirty="0">
                <a:effectLst/>
                <a:latin typeface="Times New Roman" pitchFamily="18" charset="0"/>
                <a:cs typeface="Times New Roman" pitchFamily="18" charset="0"/>
              </a:rPr>
              <a:t>стрессор – накопления – реакция </a:t>
            </a:r>
            <a:r>
              <a:rPr lang="ru-RU" sz="2000" dirty="0">
                <a:effectLst/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Р.М. Грановская</a:t>
            </a:r>
            <a:r>
              <a:rPr lang="ru-RU" sz="2000" dirty="0">
                <a:effectLst/>
                <a:latin typeface="Times New Roman" pitchFamily="18" charset="0"/>
                <a:cs typeface="Times New Roman" pitchFamily="18" charset="0"/>
              </a:rPr>
              <a:t>). </a:t>
            </a:r>
          </a:p>
          <a:p>
            <a:pPr marL="0" indent="449263" algn="just">
              <a:spcBef>
                <a:spcPct val="0"/>
              </a:spcBef>
              <a:buFontTx/>
              <a:buNone/>
              <a:defRPr/>
            </a:pPr>
            <a:endParaRPr lang="ru-RU" sz="1800" b="1" i="1" u="sng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449263" algn="just">
              <a:spcBef>
                <a:spcPct val="0"/>
              </a:spcBef>
              <a:buFontTx/>
              <a:buNone/>
              <a:defRPr/>
            </a:pPr>
            <a:r>
              <a:rPr lang="ru-RU" sz="2000" b="1" i="1" u="sng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Фазы стресса</a:t>
            </a:r>
            <a:r>
              <a:rPr lang="ru-RU" sz="2000" b="1" i="1" dirty="0">
                <a:effectLst/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719138" indent="-269875" algn="just">
              <a:spcBef>
                <a:spcPct val="0"/>
              </a:spcBef>
              <a:defRPr/>
            </a:pPr>
            <a:r>
              <a:rPr lang="ru-RU" sz="2000" b="1" i="1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нервное (тревожное) напряжение </a:t>
            </a:r>
            <a:r>
              <a:rPr lang="ru-RU" sz="2000" dirty="0">
                <a:effectLst/>
                <a:latin typeface="Times New Roman" pitchFamily="18" charset="0"/>
                <a:cs typeface="Times New Roman" pitchFamily="18" charset="0"/>
              </a:rPr>
              <a:t>– его создают хроническая </a:t>
            </a:r>
            <a:r>
              <a:rPr lang="ru-RU" sz="2000" dirty="0" err="1">
                <a:effectLst/>
                <a:latin typeface="Times New Roman" pitchFamily="18" charset="0"/>
                <a:cs typeface="Times New Roman" pitchFamily="18" charset="0"/>
              </a:rPr>
              <a:t>психоэмоциональная</a:t>
            </a:r>
            <a:r>
              <a:rPr lang="ru-RU" sz="2000" dirty="0">
                <a:effectLst/>
                <a:latin typeface="Times New Roman" pitchFamily="18" charset="0"/>
                <a:cs typeface="Times New Roman" pitchFamily="18" charset="0"/>
              </a:rPr>
              <a:t> атмосфера, дестабилизирующая обстановка, повышенная ответственность, трудность контингента; </a:t>
            </a:r>
          </a:p>
          <a:p>
            <a:pPr marL="719138" indent="-269875" algn="just">
              <a:spcBef>
                <a:spcPct val="0"/>
              </a:spcBef>
              <a:defRPr/>
            </a:pPr>
            <a:r>
              <a:rPr lang="ru-RU" sz="2000" b="1" i="1" dirty="0" err="1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резистенция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(сопротивление)</a:t>
            </a:r>
            <a:r>
              <a:rPr lang="ru-RU" sz="2000" dirty="0">
                <a:effectLst/>
                <a:latin typeface="Times New Roman" pitchFamily="18" charset="0"/>
                <a:cs typeface="Times New Roman" pitchFamily="18" charset="0"/>
              </a:rPr>
              <a:t> - человек пытается более или менее успешно оградить себя от неприятных впечатлений; </a:t>
            </a:r>
          </a:p>
          <a:p>
            <a:pPr marL="719138" indent="-269875" algn="just">
              <a:spcBef>
                <a:spcPct val="0"/>
              </a:spcBef>
              <a:defRPr/>
            </a:pPr>
            <a:r>
              <a:rPr lang="ru-RU" sz="2000" b="1" i="1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истощение</a:t>
            </a:r>
            <a:r>
              <a:rPr lang="ru-RU" sz="2000" dirty="0">
                <a:effectLst/>
                <a:latin typeface="Times New Roman" pitchFamily="18" charset="0"/>
                <a:cs typeface="Times New Roman" pitchFamily="18" charset="0"/>
              </a:rPr>
              <a:t> – оскудение психических ресурсов, снижение эмоционального тонуса, наступающее вследствие того, что проявленное сопротивление оказалось неэффективным.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579408-DD22-30C9-5BB3-66935A002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Пятиступенчатая модель эмоционального выгорания </a:t>
            </a:r>
            <a:br>
              <a:rPr lang="ru-RU" dirty="0"/>
            </a:br>
            <a:r>
              <a:rPr lang="ru-RU" dirty="0"/>
              <a:t>Джозефа Гринберга: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FE0E94-9BAB-5337-E9B8-9605F4428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z="1600" dirty="0"/>
          </a:p>
          <a:p>
            <a:pPr marL="0" indent="0">
              <a:buNone/>
            </a:pPr>
            <a:r>
              <a:rPr lang="ru-RU" sz="1800" b="1" dirty="0"/>
              <a:t>"Медовый месяц</a:t>
            </a:r>
            <a:r>
              <a:rPr lang="ru-RU" sz="1800" dirty="0"/>
              <a:t>» (этап влюбленности, куража). На данной стадии сотрудник с удовольствием </a:t>
            </a:r>
            <a:r>
              <a:rPr lang="ru-RU" sz="1800" dirty="0" err="1"/>
              <a:t>берѐтся</a:t>
            </a:r>
            <a:r>
              <a:rPr lang="ru-RU" sz="1800" dirty="0"/>
              <a:t> за работу и полон решимости.  </a:t>
            </a:r>
          </a:p>
          <a:p>
            <a:pPr marL="0" indent="0">
              <a:buNone/>
            </a:pPr>
            <a:r>
              <a:rPr lang="ru-RU" sz="1800" dirty="0"/>
              <a:t> </a:t>
            </a:r>
            <a:r>
              <a:rPr lang="ru-RU" sz="1800" b="1" dirty="0"/>
              <a:t>"Недостаток топлива» </a:t>
            </a:r>
            <a:r>
              <a:rPr lang="ru-RU" sz="1800" dirty="0"/>
              <a:t>(этап усталости). Появляется усталость, </a:t>
            </a:r>
            <a:r>
              <a:rPr lang="ru-RU" sz="1800" dirty="0" err="1"/>
              <a:t>отрешѐнность</a:t>
            </a:r>
            <a:r>
              <a:rPr lang="ru-RU" sz="1800" dirty="0"/>
              <a:t>, нарушение сна и аппетита. Часто нарушается трудовая дисциплина — сотрудник опаздывает, уходит раньше без причины, наблюдаются частые перекуры или чаепития. </a:t>
            </a:r>
          </a:p>
          <a:p>
            <a:pPr marL="0" indent="0">
              <a:buNone/>
            </a:pPr>
            <a:r>
              <a:rPr lang="ru-RU" sz="1800" dirty="0"/>
              <a:t> </a:t>
            </a:r>
            <a:r>
              <a:rPr lang="ru-RU" sz="1800" b="1" dirty="0"/>
              <a:t>"Хронические симптомы</a:t>
            </a:r>
            <a:r>
              <a:rPr lang="ru-RU" sz="1800" dirty="0"/>
              <a:t>» (выгорание). Появляется раздражительность, агрессия, сотрудник становится </a:t>
            </a:r>
            <a:r>
              <a:rPr lang="ru-RU" sz="1800" dirty="0" err="1"/>
              <a:t>измождѐнным</a:t>
            </a:r>
            <a:r>
              <a:rPr lang="ru-RU" sz="1800" dirty="0"/>
              <a:t>, </a:t>
            </a:r>
            <a:r>
              <a:rPr lang="ru-RU" sz="1800" dirty="0" err="1"/>
              <a:t>перестаѐт</a:t>
            </a:r>
            <a:r>
              <a:rPr lang="ru-RU" sz="1800" dirty="0"/>
              <a:t> следить за своей внешностью (особенно это заметно у женщин, которые чаще подвержены выгоранию). Работник часто жалуется на хроническую нехватку времени. </a:t>
            </a:r>
          </a:p>
          <a:p>
            <a:pPr marL="0" indent="0">
              <a:buNone/>
            </a:pPr>
            <a:r>
              <a:rPr lang="ru-RU" sz="1800" dirty="0"/>
              <a:t> </a:t>
            </a:r>
            <a:r>
              <a:rPr lang="ru-RU" sz="1800" b="1" dirty="0"/>
              <a:t>"Кризис» </a:t>
            </a:r>
            <a:r>
              <a:rPr lang="ru-RU" sz="1800" dirty="0"/>
              <a:t>(опустошенность). На этом этапе начинают развиваться хронические заболевания, в результате которых сотрудник может частично, а в </a:t>
            </a:r>
            <a:r>
              <a:rPr lang="ru-RU" sz="1800" dirty="0" err="1"/>
              <a:t>тяжѐлом</a:t>
            </a:r>
            <a:r>
              <a:rPr lang="ru-RU" sz="1800" dirty="0"/>
              <a:t> случае и полностью потерять свою работоспособность. У человека сильно падает самооценка и, по его мнению, значительно ухудшается качество жизни. </a:t>
            </a:r>
          </a:p>
          <a:p>
            <a:pPr marL="0" indent="0">
              <a:buNone/>
            </a:pPr>
            <a:r>
              <a:rPr lang="ru-RU" sz="1800" dirty="0"/>
              <a:t> </a:t>
            </a:r>
            <a:r>
              <a:rPr lang="ru-RU" sz="1800" b="1" dirty="0"/>
              <a:t>"Пробивание стены» </a:t>
            </a:r>
            <a:r>
              <a:rPr lang="ru-RU" sz="1800" dirty="0"/>
              <a:t>(психосоматика). Физические и психологические проблемы обостряются, и возникает риск развития опасных для жизни заболеваний</a:t>
            </a:r>
          </a:p>
        </p:txBody>
      </p:sp>
    </p:spTree>
    <p:extLst>
      <p:ext uri="{BB962C8B-B14F-4D97-AF65-F5344CB8AC3E}">
        <p14:creationId xmlns:p14="http://schemas.microsoft.com/office/powerpoint/2010/main" val="793909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B63FA9-EECC-D581-3A9A-DA1F4888B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0"/>
            <a:ext cx="8363272" cy="762000"/>
          </a:xfrm>
        </p:spPr>
        <p:txBody>
          <a:bodyPr/>
          <a:lstStyle/>
          <a:p>
            <a:br>
              <a:rPr lang="ru-RU" sz="2800" dirty="0"/>
            </a:br>
            <a:r>
              <a:rPr lang="ru-RU" sz="2800" dirty="0"/>
              <a:t>МОДЕЛЬ СИНДРОМА ВЫГОРАНИЯ</a:t>
            </a:r>
            <a:br>
              <a:rPr lang="ru-RU" sz="2800" dirty="0"/>
            </a:br>
            <a:r>
              <a:rPr lang="ru-RU" sz="2800" dirty="0"/>
              <a:t> К. МАСЛАЧ И С. ДЖЕКСОНА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8B2EAD-938C-1D5C-F862-21F948716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489924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sz="2000" b="1" dirty="0"/>
              <a:t>Эмоциональное истощени</a:t>
            </a:r>
            <a:r>
              <a:rPr lang="ru-RU" sz="2000" dirty="0"/>
              <a:t>е обнаруживает себя в чувствах беспомощности, безнадежности, в эмоциональных срывах, усталости, снижении энергетического тонуса и работоспособности, возникновении физического недомогания. Возникает чувство «приглушенности», «притупленности» эмоций, наступает безразличие к потребностям других людей. </a:t>
            </a:r>
          </a:p>
          <a:p>
            <a:pPr marL="514350" indent="-514350">
              <a:buAutoNum type="arabicPeriod"/>
            </a:pPr>
            <a:r>
              <a:rPr lang="ru-RU" sz="2000" dirty="0"/>
              <a:t> </a:t>
            </a:r>
            <a:r>
              <a:rPr lang="ru-RU" sz="2000" b="1" dirty="0"/>
              <a:t>Деперсонализаци</a:t>
            </a:r>
            <a:r>
              <a:rPr lang="ru-RU" sz="2000" dirty="0"/>
              <a:t>я проявляется деформации отношений с другими людьми. В одних случаях это может быть повышение зависимости от других. В других случаях – повышение негативизма по отношению к людям. При появлении деперсонализации педагог перестает воспринимать воспитанников как личностей. Он дистанцируется, ожидая от них самого худшего. Негативные реакции проявляются по-разному: нежелание общаться, склонность унижать, игнорировать просьбы. </a:t>
            </a:r>
          </a:p>
          <a:p>
            <a:pPr marL="514350" indent="-514350">
              <a:buAutoNum type="arabicPeriod"/>
            </a:pPr>
            <a:r>
              <a:rPr lang="ru-RU" sz="2000" b="1" dirty="0"/>
              <a:t>Сокращенная профессиональная реализаци</a:t>
            </a:r>
            <a:r>
              <a:rPr lang="ru-RU" sz="2000" dirty="0"/>
              <a:t>я (или редукция личных достижений) – третий компонент </a:t>
            </a:r>
            <a:r>
              <a:rPr lang="ru-RU" sz="2000" b="1" dirty="0"/>
              <a:t>выгорания</a:t>
            </a:r>
            <a:r>
              <a:rPr lang="ru-RU" sz="2000" dirty="0"/>
              <a:t>. Может проявляться либо в тенденции к негативному оцениванию себя, своих профессиональных достижений и успехов, негативизме относительно служебных достоинств и возможностей, либо в редуцировании собственного достоинства, ограничении своих возможностей, обязанностей по отношению к другим.</a:t>
            </a:r>
          </a:p>
        </p:txBody>
      </p:sp>
    </p:spTree>
    <p:extLst>
      <p:ext uri="{BB962C8B-B14F-4D97-AF65-F5344CB8AC3E}">
        <p14:creationId xmlns:p14="http://schemas.microsoft.com/office/powerpoint/2010/main" val="2817470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214313"/>
            <a:ext cx="8786812" cy="857250"/>
          </a:xfrm>
        </p:spPr>
        <p:txBody>
          <a:bodyPr/>
          <a:lstStyle/>
          <a:p>
            <a:pPr eaLnBrk="1" hangingPunct="1"/>
            <a:r>
              <a:rPr lang="ru-RU" sz="3600" u="sng" dirty="0">
                <a:solidFill>
                  <a:srgbClr val="C00000"/>
                </a:solidFill>
                <a:effectLst/>
                <a:latin typeface="Times New Roman" pitchFamily="18" charset="0"/>
              </a:rPr>
              <a:t>Выгорание – результат несоответствия </a:t>
            </a:r>
            <a:br>
              <a:rPr lang="ru-RU" sz="3600" u="sng" dirty="0">
                <a:solidFill>
                  <a:srgbClr val="C00000"/>
                </a:solidFill>
                <a:effectLst/>
                <a:latin typeface="Times New Roman" pitchFamily="18" charset="0"/>
              </a:rPr>
            </a:br>
            <a:r>
              <a:rPr lang="ru-RU" sz="3600" u="sng" dirty="0">
                <a:solidFill>
                  <a:srgbClr val="C00000"/>
                </a:solidFill>
                <a:effectLst/>
                <a:latin typeface="Times New Roman" pitchFamily="18" charset="0"/>
              </a:rPr>
              <a:t>между личностью и работой</a:t>
            </a:r>
            <a:r>
              <a:rPr lang="ru-RU" sz="3600" u="sng" dirty="0">
                <a:solidFill>
                  <a:srgbClr val="C00000"/>
                </a:solidFill>
                <a:effectLst/>
              </a:rPr>
              <a:t> </a:t>
            </a:r>
          </a:p>
        </p:txBody>
      </p:sp>
      <p:sp>
        <p:nvSpPr>
          <p:cNvPr id="544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700807"/>
            <a:ext cx="8893621" cy="4607917"/>
          </a:xfrm>
        </p:spPr>
        <p:txBody>
          <a:bodyPr/>
          <a:lstStyle/>
          <a:p>
            <a:pPr marL="265113" indent="-265113" eaLnBrk="1" hangingPunct="1">
              <a:lnSpc>
                <a:spcPct val="90000"/>
              </a:lnSpc>
              <a:spcBef>
                <a:spcPct val="10000"/>
              </a:spcBef>
              <a:buFontTx/>
              <a:buNone/>
              <a:defRPr/>
            </a:pPr>
            <a:r>
              <a:rPr lang="ru-RU" sz="2400" b="1" dirty="0"/>
              <a:t>    </a:t>
            </a:r>
            <a:r>
              <a:rPr lang="ru-RU" sz="2400" b="1" u="sng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Важнейшие сферы такого несоответствия выявляются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b="1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265113" indent="-265113" algn="just" eaLnBrk="1" hangingPunct="1">
              <a:spcBef>
                <a:spcPts val="600"/>
              </a:spcBef>
              <a:buFontTx/>
              <a:buAutoNum type="arabicPeriod"/>
              <a:defRPr/>
            </a:pPr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Между требованиями, предъявляемыми к специалистам, и их ресурсами.</a:t>
            </a:r>
          </a:p>
          <a:p>
            <a:pPr marL="265113" indent="-265113" algn="just" eaLnBrk="1" hangingPunct="1">
              <a:spcBef>
                <a:spcPts val="600"/>
              </a:spcBef>
              <a:buFontTx/>
              <a:buAutoNum type="arabicPeriod"/>
              <a:defRPr/>
            </a:pPr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Между стремлением специалистов иметь большую степень самостоятельности и жёстким контролем.</a:t>
            </a:r>
          </a:p>
          <a:p>
            <a:pPr marL="265113" indent="-265113" algn="just" eaLnBrk="1" hangingPunct="1">
              <a:spcBef>
                <a:spcPts val="600"/>
              </a:spcBef>
              <a:buFontTx/>
              <a:buAutoNum type="arabicPeriod"/>
              <a:defRPr/>
            </a:pPr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Между трудом и вознаграждением.</a:t>
            </a:r>
          </a:p>
          <a:p>
            <a:pPr marL="265113" indent="-265113" algn="just" eaLnBrk="1" hangingPunct="1">
              <a:spcBef>
                <a:spcPts val="600"/>
              </a:spcBef>
              <a:buFontTx/>
              <a:buAutoNum type="arabicPeriod"/>
              <a:defRPr/>
            </a:pPr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Между желанием положительного взаимодействия и отсутствием такового.</a:t>
            </a:r>
          </a:p>
          <a:p>
            <a:pPr marL="265113" indent="-265113" algn="just" eaLnBrk="1" hangingPunct="1">
              <a:spcBef>
                <a:spcPts val="600"/>
              </a:spcBef>
              <a:buFontTx/>
              <a:buAutoNum type="arabicPeriod"/>
              <a:defRPr/>
            </a:pPr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Между этическими принципами и принципами личности и требованиями работы и др.</a:t>
            </a:r>
          </a:p>
          <a:p>
            <a:pPr marL="265113" indent="-265113" eaLnBrk="1" hangingPunct="1">
              <a:lnSpc>
                <a:spcPct val="90000"/>
              </a:lnSpc>
              <a:spcBef>
                <a:spcPct val="10000"/>
              </a:spcBef>
              <a:buFontTx/>
              <a:buNone/>
              <a:defRPr/>
            </a:pPr>
            <a:endParaRPr lang="ru-RU" sz="2400" dirty="0"/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Сотрудничество">
  <a:themeElements>
    <a:clrScheme name="Сотрудничество 3">
      <a:dk1>
        <a:srgbClr val="000000"/>
      </a:dk1>
      <a:lt1>
        <a:srgbClr val="E0EBF6"/>
      </a:lt1>
      <a:dk2>
        <a:srgbClr val="77A4AF"/>
      </a:dk2>
      <a:lt2>
        <a:srgbClr val="F3F7FB"/>
      </a:lt2>
      <a:accent1>
        <a:srgbClr val="B9C4D7"/>
      </a:accent1>
      <a:accent2>
        <a:srgbClr val="B1A1C5"/>
      </a:accent2>
      <a:accent3>
        <a:srgbClr val="EDF3FA"/>
      </a:accent3>
      <a:accent4>
        <a:srgbClr val="000000"/>
      </a:accent4>
      <a:accent5>
        <a:srgbClr val="D9DEE8"/>
      </a:accent5>
      <a:accent6>
        <a:srgbClr val="A091B2"/>
      </a:accent6>
      <a:hlink>
        <a:srgbClr val="3F2FB5"/>
      </a:hlink>
      <a:folHlink>
        <a:srgbClr val="318944"/>
      </a:folHlink>
    </a:clrScheme>
    <a:fontScheme name="Сотрудничество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Сотрудничество 1">
        <a:dk1>
          <a:srgbClr val="000078"/>
        </a:dk1>
        <a:lt1>
          <a:srgbClr val="FFFFFF"/>
        </a:lt1>
        <a:dk2>
          <a:srgbClr val="000066"/>
        </a:dk2>
        <a:lt2>
          <a:srgbClr val="CCECFF"/>
        </a:lt2>
        <a:accent1>
          <a:srgbClr val="0099CC"/>
        </a:accent1>
        <a:accent2>
          <a:srgbClr val="008080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007373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трудничество 2">
        <a:dk1>
          <a:srgbClr val="0000A6"/>
        </a:dk1>
        <a:lt1>
          <a:srgbClr val="FFFFFF"/>
        </a:lt1>
        <a:dk2>
          <a:srgbClr val="000099"/>
        </a:dk2>
        <a:lt2>
          <a:srgbClr val="CCFFFF"/>
        </a:lt2>
        <a:accent1>
          <a:srgbClr val="00CCFF"/>
        </a:accent1>
        <a:accent2>
          <a:srgbClr val="FFE701"/>
        </a:accent2>
        <a:accent3>
          <a:srgbClr val="AAAACA"/>
        </a:accent3>
        <a:accent4>
          <a:srgbClr val="DADADA"/>
        </a:accent4>
        <a:accent5>
          <a:srgbClr val="AAE2FF"/>
        </a:accent5>
        <a:accent6>
          <a:srgbClr val="E7D101"/>
        </a:accent6>
        <a:hlink>
          <a:srgbClr val="FFCC66"/>
        </a:hlink>
        <a:folHlink>
          <a:srgbClr val="00CA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трудничество 3">
        <a:dk1>
          <a:srgbClr val="000000"/>
        </a:dk1>
        <a:lt1>
          <a:srgbClr val="E0EBF6"/>
        </a:lt1>
        <a:dk2>
          <a:srgbClr val="77A4AF"/>
        </a:dk2>
        <a:lt2>
          <a:srgbClr val="F3F7FB"/>
        </a:lt2>
        <a:accent1>
          <a:srgbClr val="B9C4D7"/>
        </a:accent1>
        <a:accent2>
          <a:srgbClr val="B1A1C5"/>
        </a:accent2>
        <a:accent3>
          <a:srgbClr val="EDF3FA"/>
        </a:accent3>
        <a:accent4>
          <a:srgbClr val="000000"/>
        </a:accent4>
        <a:accent5>
          <a:srgbClr val="D9DEE8"/>
        </a:accent5>
        <a:accent6>
          <a:srgbClr val="A091B2"/>
        </a:accent6>
        <a:hlink>
          <a:srgbClr val="3F2FB5"/>
        </a:hlink>
        <a:folHlink>
          <a:srgbClr val="3189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отрудничество 4">
        <a:dk1>
          <a:srgbClr val="006E6B"/>
        </a:dk1>
        <a:lt1>
          <a:srgbClr val="FFFFFF"/>
        </a:lt1>
        <a:dk2>
          <a:srgbClr val="006666"/>
        </a:dk2>
        <a:lt2>
          <a:srgbClr val="B9EFEE"/>
        </a:lt2>
        <a:accent1>
          <a:srgbClr val="33CCCC"/>
        </a:accent1>
        <a:accent2>
          <a:srgbClr val="6AB475"/>
        </a:accent2>
        <a:accent3>
          <a:srgbClr val="AAB8B8"/>
        </a:accent3>
        <a:accent4>
          <a:srgbClr val="DADADA"/>
        </a:accent4>
        <a:accent5>
          <a:srgbClr val="ADE2E2"/>
        </a:accent5>
        <a:accent6>
          <a:srgbClr val="5FA369"/>
        </a:accent6>
        <a:hlink>
          <a:srgbClr val="00FF99"/>
        </a:hlink>
        <a:folHlink>
          <a:srgbClr val="CC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трудничество 5">
        <a:dk1>
          <a:srgbClr val="8ABA8D"/>
        </a:dk1>
        <a:lt1>
          <a:srgbClr val="FFFFFF"/>
        </a:lt1>
        <a:dk2>
          <a:srgbClr val="6FB56D"/>
        </a:dk2>
        <a:lt2>
          <a:srgbClr val="DCF1F4"/>
        </a:lt2>
        <a:accent1>
          <a:srgbClr val="2E7E2E"/>
        </a:accent1>
        <a:accent2>
          <a:srgbClr val="25735D"/>
        </a:accent2>
        <a:accent3>
          <a:srgbClr val="BBD7BA"/>
        </a:accent3>
        <a:accent4>
          <a:srgbClr val="DADADA"/>
        </a:accent4>
        <a:accent5>
          <a:srgbClr val="ADC0AD"/>
        </a:accent5>
        <a:accent6>
          <a:srgbClr val="206853"/>
        </a:accent6>
        <a:hlink>
          <a:srgbClr val="FFFF00"/>
        </a:hlink>
        <a:folHlink>
          <a:srgbClr val="FFF4B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трудничество 6">
        <a:dk1>
          <a:srgbClr val="005400"/>
        </a:dk1>
        <a:lt1>
          <a:srgbClr val="FFFFFF"/>
        </a:lt1>
        <a:dk2>
          <a:srgbClr val="004800"/>
        </a:dk2>
        <a:lt2>
          <a:srgbClr val="D6D8C0"/>
        </a:lt2>
        <a:accent1>
          <a:srgbClr val="339933"/>
        </a:accent1>
        <a:accent2>
          <a:srgbClr val="7D8C70"/>
        </a:accent2>
        <a:accent3>
          <a:srgbClr val="AAB1AA"/>
        </a:accent3>
        <a:accent4>
          <a:srgbClr val="DADADA"/>
        </a:accent4>
        <a:accent5>
          <a:srgbClr val="ADCAAD"/>
        </a:accent5>
        <a:accent6>
          <a:srgbClr val="717E65"/>
        </a:accent6>
        <a:hlink>
          <a:srgbClr val="CCCC00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трудничество 7">
        <a:dk1>
          <a:srgbClr val="000000"/>
        </a:dk1>
        <a:lt1>
          <a:srgbClr val="F5F0BD"/>
        </a:lt1>
        <a:dk2>
          <a:srgbClr val="BD9D69"/>
        </a:dk2>
        <a:lt2>
          <a:srgbClr val="FFFFCC"/>
        </a:lt2>
        <a:accent1>
          <a:srgbClr val="CDBB77"/>
        </a:accent1>
        <a:accent2>
          <a:srgbClr val="F8EBD0"/>
        </a:accent2>
        <a:accent3>
          <a:srgbClr val="F9F6DB"/>
        </a:accent3>
        <a:accent4>
          <a:srgbClr val="000000"/>
        </a:accent4>
        <a:accent5>
          <a:srgbClr val="E3DABD"/>
        </a:accent5>
        <a:accent6>
          <a:srgbClr val="E1D5BC"/>
        </a:accent6>
        <a:hlink>
          <a:srgbClr val="FF9900"/>
        </a:hlink>
        <a:folHlink>
          <a:srgbClr val="C64B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отрудничество 8">
        <a:dk1>
          <a:srgbClr val="000000"/>
        </a:dk1>
        <a:lt1>
          <a:srgbClr val="E2DDD4"/>
        </a:lt1>
        <a:dk2>
          <a:srgbClr val="000000"/>
        </a:dk2>
        <a:lt2>
          <a:srgbClr val="EFEBE3"/>
        </a:lt2>
        <a:accent1>
          <a:srgbClr val="F2F2F2"/>
        </a:accent1>
        <a:accent2>
          <a:srgbClr val="C4AD74"/>
        </a:accent2>
        <a:accent3>
          <a:srgbClr val="EEEBE6"/>
        </a:accent3>
        <a:accent4>
          <a:srgbClr val="000000"/>
        </a:accent4>
        <a:accent5>
          <a:srgbClr val="F7F7F7"/>
        </a:accent5>
        <a:accent6>
          <a:srgbClr val="B19C68"/>
        </a:accent6>
        <a:hlink>
          <a:srgbClr val="A46032"/>
        </a:hlink>
        <a:folHlink>
          <a:srgbClr val="8F8E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отрудничество 9">
        <a:dk1>
          <a:srgbClr val="8A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5831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4AD"/>
        </a:accent5>
        <a:accent6>
          <a:srgbClr val="B24B36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1570</TotalTime>
  <Words>3461</Words>
  <Application>Microsoft Office PowerPoint</Application>
  <PresentationFormat>Экран (4:3)</PresentationFormat>
  <Paragraphs>323</Paragraphs>
  <Slides>58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64" baseType="lpstr">
      <vt:lpstr>Arial</vt:lpstr>
      <vt:lpstr>Calibri</vt:lpstr>
      <vt:lpstr>Garamond</vt:lpstr>
      <vt:lpstr>Palatino Linotype</vt:lpstr>
      <vt:lpstr>Times New Roman</vt:lpstr>
      <vt:lpstr>Сотрудничество</vt:lpstr>
      <vt:lpstr>Уровни личностных ресурсов противодействия профессиональному выгоранию</vt:lpstr>
      <vt:lpstr>Презентация PowerPoint</vt:lpstr>
      <vt:lpstr>Презентация PowerPoint</vt:lpstr>
      <vt:lpstr>Презентация PowerPoint</vt:lpstr>
      <vt:lpstr>ЧТО  ТАКОЕ  СИНДРОМ  ПРОФЕССИОНАЛЬНОГО  ВЫГОРАНИЯ?</vt:lpstr>
      <vt:lpstr>Презентация PowerPoint</vt:lpstr>
      <vt:lpstr>Пятиступенчатая модель эмоционального выгорания  Джозефа Гринберга: </vt:lpstr>
      <vt:lpstr> МОДЕЛЬ СИНДРОМА ВЫГОРАНИЯ  К. МАСЛАЧ И С. ДЖЕКСОНА </vt:lpstr>
      <vt:lpstr>Выгорание – результат несоответствия  между личностью и работой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Практическая часть</vt:lpstr>
      <vt:lpstr>ЧЕКЛИСТ выгорания</vt:lpstr>
      <vt:lpstr>Психологическая игра «АССОЦИАЦИИ»</vt:lpstr>
      <vt:lpstr>Физиологический уровень</vt:lpstr>
      <vt:lpstr>Презентация PowerPoint</vt:lpstr>
      <vt:lpstr>Презентация PowerPoint</vt:lpstr>
      <vt:lpstr>Презентация PowerPoint</vt:lpstr>
      <vt:lpstr>Психологический уровень (3 подгруппы) </vt:lpstr>
      <vt:lpstr>Учимся позитивно мыслить</vt:lpstr>
      <vt:lpstr>Учимся позитивно мыслить</vt:lpstr>
      <vt:lpstr>Учимся позитивно мыслить</vt:lpstr>
      <vt:lpstr>Учимся реагировать</vt:lpstr>
      <vt:lpstr>Учимся реагировать</vt:lpstr>
      <vt:lpstr>Учимся  правильно действовать</vt:lpstr>
      <vt:lpstr>Учимся  правильно действовать</vt:lpstr>
      <vt:lpstr>Учимся  правильно действовать</vt:lpstr>
      <vt:lpstr>Учимся реагировать</vt:lpstr>
      <vt:lpstr>Социальный уровень</vt:lpstr>
      <vt:lpstr>Презентация PowerPoint</vt:lpstr>
      <vt:lpstr>Учимся следовать правилам. Аксиомы.</vt:lpstr>
      <vt:lpstr>Учимся следовать правилам. Аксиомы.</vt:lpstr>
      <vt:lpstr>Учимся следовать правилам. Аксиомы.</vt:lpstr>
      <vt:lpstr>Учимся следовать правилам. Аксиомы.</vt:lpstr>
      <vt:lpstr>Определите границы вашей личной ответственности </vt:lpstr>
      <vt:lpstr>Эмоциональный интеллект</vt:lpstr>
      <vt:lpstr>ОСВАИВАЕМ   САМОРЕГУЛЯЦИЮ</vt:lpstr>
      <vt:lpstr> СПОСОБЫ САМОРЕГУЛЯЦИИ: </vt:lpstr>
      <vt:lpstr>Духовный уровень</vt:lpstr>
      <vt:lpstr>ТЕХНИКИ РАБОТЫ НАД ЛИЧНЫМИ  УСТАНОВКАМИ</vt:lpstr>
      <vt:lpstr>Психологическая игра «ЦВЕТНАЯ ВИТАМИНКА» (по В.М.Бехтереву) </vt:lpstr>
      <vt:lpstr>Интерпретация</vt:lpstr>
      <vt:lpstr>Колесо жизненного баланса</vt:lpstr>
      <vt:lpstr>Матрица Эйзенхауэра</vt:lpstr>
      <vt:lpstr>Теория Э.Берна</vt:lpstr>
      <vt:lpstr>Треугольник Карпмана</vt:lpstr>
      <vt:lpstr>Памятки-напоминалочки</vt:lpstr>
      <vt:lpstr>Презентация PowerPoint</vt:lpstr>
      <vt:lpstr>ЧТО   НУЖНО  И  ЧЕГО  НЕ  НУЖНО  ДЕЛАТЬ   ПРИ   ПРОФЕССИОНАЛЬНОМ  ВЫГОРАНИИ </vt:lpstr>
      <vt:lpstr>Мифы,  приводящие  к  сгоранию</vt:lpstr>
      <vt:lpstr>Притча «Мудрость родителей» </vt:lpstr>
      <vt:lpstr>Презентация PowerPoint</vt:lpstr>
      <vt:lpstr>Перечень вопросов для самоконтроля и проверки: </vt:lpstr>
      <vt:lpstr>Презентация PowerPoint</vt:lpstr>
      <vt:lpstr>Презентация PowerPoint</vt:lpstr>
    </vt:vector>
  </TitlesOfParts>
  <Company>dom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vachkov</dc:creator>
  <cp:lastModifiedBy>Пользователь</cp:lastModifiedBy>
  <cp:revision>162</cp:revision>
  <cp:lastPrinted>1601-01-01T00:00:00Z</cp:lastPrinted>
  <dcterms:created xsi:type="dcterms:W3CDTF">2004-08-30T04:03:12Z</dcterms:created>
  <dcterms:modified xsi:type="dcterms:W3CDTF">2025-05-13T07:19:55Z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6</vt:i4>
  </property>
</Properties>
</file>