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4F5FE-4D6B-F0E3-3932-D56B6C9D6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DB04C-D38A-54DB-4ACE-500342D7D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CC40B-AC98-9621-449D-DE2812E7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8FDB7-E7D5-5807-39F6-437E5DBB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25CFD-53B7-3E9B-E983-CB965CB2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E2638-01B6-D9FB-8C65-02196E48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0CA88-145B-6C4F-71F6-61D3D758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F191-3B9D-93D3-BE50-DCB52637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002A7-18CF-4F3E-EFA8-64092D61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AE5B00-488B-2E8F-5811-A768ED5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5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21DAF-C4CF-8B8D-AF7F-341E8B285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9ABCFA-3650-EF3C-E8D7-BFBDB1A8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340A3-7301-B35D-B7B5-417F1970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747BE-1B38-315E-D166-A9B3385F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7B7DD-2E9D-F9B3-EF0A-1764EEC2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3E5F2-674D-9218-52F0-6F41CAEA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90F00-81A6-8ECB-EACD-0A0319721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EDA39-D361-6722-9E69-87A9A44F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18A48-29B8-E227-8FE8-314244BA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F4F70-EE4A-1EA3-019A-6D169B35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3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C1D35-A02D-3D09-9923-AD45100C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24FF3A-64EC-42CB-709E-C9E924F58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F9626-04AA-43FD-F596-802EECB7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6F79C-46A7-5791-67EB-B83DCF52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90BA0-D8E8-DA2C-C37F-347F65F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7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EA115-C82D-667A-DEA5-31169C72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A0F3A-BCDB-70E3-D6A4-FD3CBFE71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75649-0501-4B8D-F49C-390479E9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982C07-0155-A104-965C-EA9F144E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7C154-8254-0C54-1F0B-E01C41D2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DFB45-3B0D-8499-1FC7-569F8ED5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8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13C4F-CC2C-3DC7-A4EC-D8EF7F6C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12CC3-BD3F-B389-730D-6E2F9E1B2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22E1D-C5C5-DBC5-F669-B8223562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8E560E-A4CE-2282-8ACF-8B354143F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7C1444-0A9F-1707-BECA-28BDA78F6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C498C-2475-DD1C-F808-39EC3400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30439-3D43-84C2-A062-8F8D8988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DB9F3-5644-2D9D-3720-C4B519AD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6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88AB-0C4F-BC3E-4353-7364F50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C3A0AB-4C58-A2A8-4B89-F4F2FBE5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5E8009-6576-9572-4349-55517E10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D52151-35D8-FD9E-D8D0-A33096DD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F5EFD-8577-062B-CDB1-6CCDDDBC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CCE44-3B0F-DA1A-FE2F-7512B688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AE35F-3EA2-1804-989B-C0B7DFE5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BFDD-22BD-67EA-52E2-B78BA661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D91C8-2B21-1113-3F08-F2042EC8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7E4DA8-0AF7-E254-763A-EBC68E476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B0BD6-E0EC-A3F8-4CF1-0CC993B7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4B497-C1B0-B312-3F2C-6F048F64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CB6155-D71C-38B4-E39C-AD9737B0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0A973-6623-C5A0-9AB8-5035622F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72026-A54E-7567-830A-6BA560CC8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1526A1-BBBE-140F-B4CB-249059171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6AAA5-772C-8C4C-A490-8F4B7098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96C32-AACC-36F3-B312-DF3B3E64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542E8-5EB7-5CE4-9B86-0097DB35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EB2FD-1741-F001-0CF6-13BB358C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23167-EBE6-524F-A2EC-773F5C95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F8FBC-3AB8-E009-8B05-B31D73314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2088-6873-4A6C-A1AE-9B5474F38D55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B6516-B22E-7383-7235-2F636911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7F7EC-AD00-31F1-80B9-BE4F80DDD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9E3C-FA8D-4899-B0F3-9E0E3106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A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0225B1A2-0780-6C0F-EDBC-7AD10A228A57}"/>
              </a:ext>
            </a:extLst>
          </p:cNvPr>
          <p:cNvSpPr/>
          <p:nvPr/>
        </p:nvSpPr>
        <p:spPr>
          <a:xfrm>
            <a:off x="0" y="157316"/>
            <a:ext cx="2015613" cy="9144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61F1EC-CCF7-3993-56DA-DE2A8CF1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5" y="-148561"/>
            <a:ext cx="2451461" cy="1634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ED4A75-A4F6-865E-250F-768A3874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" y="190691"/>
            <a:ext cx="840197" cy="847649"/>
          </a:xfrm>
          <a:prstGeom prst="rect">
            <a:avLst/>
          </a:prstGeom>
        </p:spPr>
      </p:pic>
      <p:sp>
        <p:nvSpPr>
          <p:cNvPr id="9" name="Надпись 4">
            <a:extLst>
              <a:ext uri="{FF2B5EF4-FFF2-40B4-BE49-F238E27FC236}">
                <a16:creationId xmlns:a16="http://schemas.microsoft.com/office/drawing/2014/main" id="{F840EC36-5284-E075-4D55-8B820A83DB44}"/>
              </a:ext>
            </a:extLst>
          </p:cNvPr>
          <p:cNvSpPr txBox="1"/>
          <p:nvPr/>
        </p:nvSpPr>
        <p:spPr>
          <a:xfrm>
            <a:off x="918733" y="1135546"/>
            <a:ext cx="10354534" cy="39119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русского языка в условиях функционирования </a:t>
            </a:r>
            <a:endParaRPr lang="ru-RU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русско-украинского двуязычия»</a:t>
            </a:r>
            <a:endParaRPr lang="ru-RU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3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«Учитель - патриот» для преподавателей русского языка новых территорий Российской Федерации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BCE45B-A550-D83C-3906-903721503E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45" y="3001645"/>
            <a:ext cx="3256915" cy="4038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675822-61C9-D1EC-71C6-66A87A0F9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741930"/>
            <a:ext cx="2743200" cy="411607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6C88E7-756D-4489-8722-372D02F46AF7}"/>
              </a:ext>
            </a:extLst>
          </p:cNvPr>
          <p:cNvSpPr/>
          <p:nvPr/>
        </p:nvSpPr>
        <p:spPr>
          <a:xfrm>
            <a:off x="9899346" y="6027174"/>
            <a:ext cx="1920281" cy="715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Надпись 5">
            <a:extLst>
              <a:ext uri="{FF2B5EF4-FFF2-40B4-BE49-F238E27FC236}">
                <a16:creationId xmlns:a16="http://schemas.microsoft.com/office/drawing/2014/main" id="{FBB58763-4018-9CA7-4715-3083CEBACBAC}"/>
              </a:ext>
            </a:extLst>
          </p:cNvPr>
          <p:cNvSpPr txBox="1"/>
          <p:nvPr/>
        </p:nvSpPr>
        <p:spPr>
          <a:xfrm>
            <a:off x="9026207" y="597016"/>
            <a:ext cx="3636010" cy="924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3000" b="1" i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r>
              <a:rPr lang="ru-RU" sz="30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Надпись 9">
            <a:extLst>
              <a:ext uri="{FF2B5EF4-FFF2-40B4-BE49-F238E27FC236}">
                <a16:creationId xmlns:a16="http://schemas.microsoft.com/office/drawing/2014/main" id="{CDEA3D4A-DF9B-98B9-E5F0-0C6E0DE9FE95}"/>
              </a:ext>
            </a:extLst>
          </p:cNvPr>
          <p:cNvSpPr txBox="1"/>
          <p:nvPr/>
        </p:nvSpPr>
        <p:spPr>
          <a:xfrm>
            <a:off x="9866237" y="355219"/>
            <a:ext cx="2381250" cy="626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июня 2025 г.</a:t>
            </a:r>
            <a:endParaRPr lang="ru-RU" sz="1400" kern="100" dirty="0">
              <a:ln>
                <a:solidFill>
                  <a:schemeClr val="bg1"/>
                </a:solidFill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7B359-58A9-D04D-B1BF-F6C74CE633A4}"/>
              </a:ext>
            </a:extLst>
          </p:cNvPr>
          <p:cNvSpPr txBox="1"/>
          <p:nvPr/>
        </p:nvSpPr>
        <p:spPr>
          <a:xfrm>
            <a:off x="9919009" y="6110263"/>
            <a:ext cx="1920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Иксанова</a:t>
            </a:r>
          </a:p>
          <a:p>
            <a:pPr algn="ctr"/>
            <a:r>
              <a:rPr lang="ru-RU" sz="14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Лидия Геннадьевна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97C9E-490F-6F3B-E57F-2D891A81A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49" y="3618773"/>
            <a:ext cx="2145988" cy="323922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8209FA-A187-333D-4CEC-F8F3233ABFB7}"/>
              </a:ext>
            </a:extLst>
          </p:cNvPr>
          <p:cNvSpPr/>
          <p:nvPr/>
        </p:nvSpPr>
        <p:spPr>
          <a:xfrm>
            <a:off x="7564734" y="6060109"/>
            <a:ext cx="1920281" cy="715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C5378-C407-1A8B-2D10-C7DAD6DA028D}"/>
              </a:ext>
            </a:extLst>
          </p:cNvPr>
          <p:cNvSpPr txBox="1"/>
          <p:nvPr/>
        </p:nvSpPr>
        <p:spPr>
          <a:xfrm>
            <a:off x="6850753" y="6110263"/>
            <a:ext cx="325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Фролова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Лариса Львовна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FE923D9-94C5-8BDF-9A76-AAB6129854D5}"/>
              </a:ext>
            </a:extLst>
          </p:cNvPr>
          <p:cNvSpPr/>
          <p:nvPr/>
        </p:nvSpPr>
        <p:spPr>
          <a:xfrm>
            <a:off x="4558099" y="6027174"/>
            <a:ext cx="1920281" cy="715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Надпись 11">
            <a:extLst>
              <a:ext uri="{FF2B5EF4-FFF2-40B4-BE49-F238E27FC236}">
                <a16:creationId xmlns:a16="http://schemas.microsoft.com/office/drawing/2014/main" id="{CE578AA8-0BAF-4897-D1BE-64D30B3826B0}"/>
              </a:ext>
            </a:extLst>
          </p:cNvPr>
          <p:cNvSpPr txBox="1"/>
          <p:nvPr/>
        </p:nvSpPr>
        <p:spPr>
          <a:xfrm>
            <a:off x="4622064" y="6060109"/>
            <a:ext cx="1875979" cy="7158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Артеменко</a:t>
            </a:r>
          </a:p>
          <a:p>
            <a:pPr algn="ctr">
              <a:spcAft>
                <a:spcPts val="800"/>
              </a:spcAft>
            </a:pP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Ивановна</a:t>
            </a:r>
            <a:endParaRPr lang="ru-RU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4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A7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F3D7D-96C8-B482-A320-487DDC3B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1BE21147-4C7A-A147-9B03-E990E2385DC6}"/>
              </a:ext>
            </a:extLst>
          </p:cNvPr>
          <p:cNvSpPr/>
          <p:nvPr/>
        </p:nvSpPr>
        <p:spPr>
          <a:xfrm>
            <a:off x="0" y="157316"/>
            <a:ext cx="2015613" cy="9144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369C2-0768-F28C-9D3A-4184ADCE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5" y="-148561"/>
            <a:ext cx="2451461" cy="1634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EBBB3-9047-93C0-9258-B151661F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" y="190691"/>
            <a:ext cx="840197" cy="847649"/>
          </a:xfrm>
          <a:prstGeom prst="rect">
            <a:avLst/>
          </a:prstGeom>
        </p:spPr>
      </p:pic>
      <p:sp>
        <p:nvSpPr>
          <p:cNvPr id="9" name="Надпись 4">
            <a:extLst>
              <a:ext uri="{FF2B5EF4-FFF2-40B4-BE49-F238E27FC236}">
                <a16:creationId xmlns:a16="http://schemas.microsoft.com/office/drawing/2014/main" id="{441858A0-1BF6-4B46-E6A2-2574CC1045D8}"/>
              </a:ext>
            </a:extLst>
          </p:cNvPr>
          <p:cNvSpPr txBox="1"/>
          <p:nvPr/>
        </p:nvSpPr>
        <p:spPr>
          <a:xfrm>
            <a:off x="918733" y="1141559"/>
            <a:ext cx="10354534" cy="39119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русского языка в условиях функционирования </a:t>
            </a:r>
            <a:endParaRPr lang="ru-RU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русско-украинского двуязычия»</a:t>
            </a:r>
            <a:endParaRPr lang="ru-RU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3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«Учитель - патриот» для преподавателей русского языка новых территорий Российской Федерации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AAFF70-55E2-9285-9F8A-DE173BD3B4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53" y="1860689"/>
            <a:ext cx="4252901" cy="5273630"/>
          </a:xfrm>
          <a:prstGeom prst="rect">
            <a:avLst/>
          </a:prstGeom>
        </p:spPr>
      </p:pic>
      <p:sp>
        <p:nvSpPr>
          <p:cNvPr id="16" name="Надпись 5">
            <a:extLst>
              <a:ext uri="{FF2B5EF4-FFF2-40B4-BE49-F238E27FC236}">
                <a16:creationId xmlns:a16="http://schemas.microsoft.com/office/drawing/2014/main" id="{621EAF83-FD18-9752-138D-D7B5F195029D}"/>
              </a:ext>
            </a:extLst>
          </p:cNvPr>
          <p:cNvSpPr txBox="1"/>
          <p:nvPr/>
        </p:nvSpPr>
        <p:spPr>
          <a:xfrm>
            <a:off x="9026207" y="597016"/>
            <a:ext cx="3636010" cy="924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3000" b="1" i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r>
              <a:rPr lang="ru-RU" sz="30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Надпись 9">
            <a:extLst>
              <a:ext uri="{FF2B5EF4-FFF2-40B4-BE49-F238E27FC236}">
                <a16:creationId xmlns:a16="http://schemas.microsoft.com/office/drawing/2014/main" id="{EFC9DFDB-0F30-89C5-4454-E3121BA160A1}"/>
              </a:ext>
            </a:extLst>
          </p:cNvPr>
          <p:cNvSpPr txBox="1"/>
          <p:nvPr/>
        </p:nvSpPr>
        <p:spPr>
          <a:xfrm>
            <a:off x="9866237" y="355219"/>
            <a:ext cx="2381250" cy="626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июня 2025 г.</a:t>
            </a:r>
            <a:endParaRPr lang="ru-RU" sz="1400" kern="100" dirty="0">
              <a:ln>
                <a:solidFill>
                  <a:schemeClr val="bg1"/>
                </a:solidFill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12797A-7C76-11C0-F8E1-A2A2F40B56B9}"/>
              </a:ext>
            </a:extLst>
          </p:cNvPr>
          <p:cNvSpPr/>
          <p:nvPr/>
        </p:nvSpPr>
        <p:spPr>
          <a:xfrm>
            <a:off x="216002" y="4668983"/>
            <a:ext cx="6892721" cy="18612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Надпись 11">
            <a:extLst>
              <a:ext uri="{FF2B5EF4-FFF2-40B4-BE49-F238E27FC236}">
                <a16:creationId xmlns:a16="http://schemas.microsoft.com/office/drawing/2014/main" id="{1C9B7338-5FC4-9A70-1D50-F914CFB62CF7}"/>
              </a:ext>
            </a:extLst>
          </p:cNvPr>
          <p:cNvSpPr txBox="1"/>
          <p:nvPr/>
        </p:nvSpPr>
        <p:spPr>
          <a:xfrm>
            <a:off x="182357" y="4802549"/>
            <a:ext cx="4000827" cy="7158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Артеменко Ольга Ивановна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3DB21-F4EC-CA0F-B021-1CE282AA2D0F}"/>
              </a:ext>
            </a:extLst>
          </p:cNvPr>
          <p:cNvSpPr txBox="1"/>
          <p:nvPr/>
        </p:nvSpPr>
        <p:spPr>
          <a:xfrm>
            <a:off x="294658" y="5160494"/>
            <a:ext cx="6892721" cy="165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/>
              <a:t>Председатель Правления Ассоциации учителей родного, в том числе русского, языка, член Комиссии по вопросам образования и исторического просвещения Совета </a:t>
            </a:r>
            <a:br>
              <a:rPr lang="ru-RU" sz="1400" dirty="0"/>
            </a:br>
            <a:r>
              <a:rPr lang="ru-RU" sz="1400" dirty="0"/>
              <a:t>при Президенте Российской Федерации по межнациональным отношениям,</a:t>
            </a:r>
            <a:br>
              <a:rPr lang="ru-RU" sz="1400" dirty="0"/>
            </a:br>
            <a:r>
              <a:rPr lang="ru-RU" sz="1400" dirty="0"/>
              <a:t>чл.-корр. РАЕН (геополитика), Почетный работник высшего профессионального образования РФ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8810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A7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82E2A-56C3-452A-A618-D6DE5F8E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49C32324-B3B6-33DE-1F13-CDC0B707E7C1}"/>
              </a:ext>
            </a:extLst>
          </p:cNvPr>
          <p:cNvSpPr/>
          <p:nvPr/>
        </p:nvSpPr>
        <p:spPr>
          <a:xfrm>
            <a:off x="0" y="157316"/>
            <a:ext cx="2015613" cy="9144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36B0A3-42CA-1655-E60F-CB68CA1901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5" y="-148561"/>
            <a:ext cx="2451461" cy="1634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EBEE1D-78CF-13B4-A608-2DF475F08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" y="190691"/>
            <a:ext cx="840197" cy="847649"/>
          </a:xfrm>
          <a:prstGeom prst="rect">
            <a:avLst/>
          </a:prstGeom>
        </p:spPr>
      </p:pic>
      <p:sp>
        <p:nvSpPr>
          <p:cNvPr id="9" name="Надпись 4">
            <a:extLst>
              <a:ext uri="{FF2B5EF4-FFF2-40B4-BE49-F238E27FC236}">
                <a16:creationId xmlns:a16="http://schemas.microsoft.com/office/drawing/2014/main" id="{F21D8235-42C3-9B58-DDC9-D5E91B5DEB47}"/>
              </a:ext>
            </a:extLst>
          </p:cNvPr>
          <p:cNvSpPr txBox="1"/>
          <p:nvPr/>
        </p:nvSpPr>
        <p:spPr>
          <a:xfrm>
            <a:off x="918732" y="1553449"/>
            <a:ext cx="10496519" cy="39119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сравнительно-типологического анализа русского и украинских языков. Схемы и алгоритмы на уроках русского языка»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5">
            <a:extLst>
              <a:ext uri="{FF2B5EF4-FFF2-40B4-BE49-F238E27FC236}">
                <a16:creationId xmlns:a16="http://schemas.microsoft.com/office/drawing/2014/main" id="{27E4635D-790A-1DD9-98BB-492B08A0FCE3}"/>
              </a:ext>
            </a:extLst>
          </p:cNvPr>
          <p:cNvSpPr txBox="1"/>
          <p:nvPr/>
        </p:nvSpPr>
        <p:spPr>
          <a:xfrm>
            <a:off x="9026207" y="597016"/>
            <a:ext cx="3636010" cy="924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3000" b="1" i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r>
              <a:rPr lang="ru-RU" sz="30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Надпись 9">
            <a:extLst>
              <a:ext uri="{FF2B5EF4-FFF2-40B4-BE49-F238E27FC236}">
                <a16:creationId xmlns:a16="http://schemas.microsoft.com/office/drawing/2014/main" id="{6C2C221A-F2A2-99D3-10BB-B40AE27035B7}"/>
              </a:ext>
            </a:extLst>
          </p:cNvPr>
          <p:cNvSpPr txBox="1"/>
          <p:nvPr/>
        </p:nvSpPr>
        <p:spPr>
          <a:xfrm>
            <a:off x="9866237" y="355219"/>
            <a:ext cx="2381250" cy="626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июня 2025 г.</a:t>
            </a:r>
            <a:endParaRPr lang="ru-RU" sz="1400" kern="100" dirty="0">
              <a:ln>
                <a:solidFill>
                  <a:schemeClr val="bg1"/>
                </a:solidFill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0E0702-C7C9-4A9A-9EC1-8F6A62F1D32B}"/>
              </a:ext>
            </a:extLst>
          </p:cNvPr>
          <p:cNvSpPr/>
          <p:nvPr/>
        </p:nvSpPr>
        <p:spPr>
          <a:xfrm>
            <a:off x="388830" y="4709221"/>
            <a:ext cx="5746494" cy="186855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учитель русского языка и литературы МБОУ «Гимназия №1 им. И.В. Курчатова» г. Симферополь Республики Крым, отличник народного образования Украины, заслуженный учитель Республики Крым, старший Эксперт по проверке открытой части ЕГЭ, итогового сочинения, член жюри Всероссийского мастер-класса учителей родного, в том числе русского, языка.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5F406-B14A-D85A-A84E-46B4A4FB6B24}"/>
              </a:ext>
            </a:extLst>
          </p:cNvPr>
          <p:cNvSpPr txBox="1"/>
          <p:nvPr/>
        </p:nvSpPr>
        <p:spPr>
          <a:xfrm>
            <a:off x="423127" y="4730887"/>
            <a:ext cx="4217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Фролова Лариса Львовна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E469B-E02F-3B8C-256A-AE9A135E731A}"/>
              </a:ext>
            </a:extLst>
          </p:cNvPr>
          <p:cNvSpPr txBox="1"/>
          <p:nvPr/>
        </p:nvSpPr>
        <p:spPr>
          <a:xfrm>
            <a:off x="423127" y="5130997"/>
            <a:ext cx="561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 русского языка и литературы МБОУ «Гимназия №1 им. И.В. Курчатова» г. Симферополь Республики Крым, отличник народного образования Украины, заслуженный учитель Республики Крым, старший Эксперт по проверке открытой части ЕГЭ, итогового сочинения, член жюри Всероссийского мастер-класса учителей родного, в том числе русского, языка.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251139-370D-105D-6EDF-15AB73F13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83" y="2672278"/>
            <a:ext cx="2992729" cy="45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A7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815D7-D6DB-865B-88FD-2900DCB4B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3">
            <a:extLst>
              <a:ext uri="{FF2B5EF4-FFF2-40B4-BE49-F238E27FC236}">
                <a16:creationId xmlns:a16="http://schemas.microsoft.com/office/drawing/2014/main" id="{2BD0EB90-EAFC-25B4-AABE-719196BDA139}"/>
              </a:ext>
            </a:extLst>
          </p:cNvPr>
          <p:cNvSpPr/>
          <p:nvPr/>
        </p:nvSpPr>
        <p:spPr>
          <a:xfrm>
            <a:off x="0" y="157316"/>
            <a:ext cx="2015613" cy="9144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CC005-BDF0-1110-E5C1-16B4EA95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5" y="-148561"/>
            <a:ext cx="2451461" cy="1634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FE8CAB-2E2B-FA05-9BE0-D7FC9C371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3" y="190691"/>
            <a:ext cx="840197" cy="847649"/>
          </a:xfrm>
          <a:prstGeom prst="rect">
            <a:avLst/>
          </a:prstGeom>
        </p:spPr>
      </p:pic>
      <p:sp>
        <p:nvSpPr>
          <p:cNvPr id="9" name="Надпись 4">
            <a:extLst>
              <a:ext uri="{FF2B5EF4-FFF2-40B4-BE49-F238E27FC236}">
                <a16:creationId xmlns:a16="http://schemas.microsoft.com/office/drawing/2014/main" id="{A3CB3510-056E-8582-1DA1-328FF0BE042E}"/>
              </a:ext>
            </a:extLst>
          </p:cNvPr>
          <p:cNvSpPr txBox="1"/>
          <p:nvPr/>
        </p:nvSpPr>
        <p:spPr>
          <a:xfrm>
            <a:off x="310177" y="1269643"/>
            <a:ext cx="10354534" cy="39119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29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«Повышение качества преподавания русского языка в условиях русско-украинского двуязычия через раскрытие лингво-культурологической составляющей используемого материала с целью духовно-нравственного воспитания обучающихся»</a:t>
            </a:r>
            <a:endParaRPr lang="ru-RU" sz="2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7D3D7B-FB7C-3F15-F3BE-52A063F29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88" y="1269643"/>
            <a:ext cx="3854245" cy="578315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91FCD-46B2-1EA8-C866-CA789DC45C0C}"/>
              </a:ext>
            </a:extLst>
          </p:cNvPr>
          <p:cNvSpPr/>
          <p:nvPr/>
        </p:nvSpPr>
        <p:spPr>
          <a:xfrm>
            <a:off x="352709" y="4689987"/>
            <a:ext cx="4946878" cy="1947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/>
              <a:t>учителя русского и марийского языка и литературы, заслуженного работника образования Республики Марий Эл, кандидата педагогических наук. </a:t>
            </a:r>
          </a:p>
        </p:txBody>
      </p:sp>
      <p:sp>
        <p:nvSpPr>
          <p:cNvPr id="16" name="Надпись 5">
            <a:extLst>
              <a:ext uri="{FF2B5EF4-FFF2-40B4-BE49-F238E27FC236}">
                <a16:creationId xmlns:a16="http://schemas.microsoft.com/office/drawing/2014/main" id="{014056E7-7F9F-19C4-DF22-BA1E62990EE0}"/>
              </a:ext>
            </a:extLst>
          </p:cNvPr>
          <p:cNvSpPr txBox="1"/>
          <p:nvPr/>
        </p:nvSpPr>
        <p:spPr>
          <a:xfrm>
            <a:off x="9026207" y="597016"/>
            <a:ext cx="3636010" cy="9245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3000" b="1" i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r>
              <a:rPr lang="ru-RU" sz="30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Надпись 9">
            <a:extLst>
              <a:ext uri="{FF2B5EF4-FFF2-40B4-BE49-F238E27FC236}">
                <a16:creationId xmlns:a16="http://schemas.microsoft.com/office/drawing/2014/main" id="{F20842D5-5462-BAB8-D3F3-B48CDFB3E934}"/>
              </a:ext>
            </a:extLst>
          </p:cNvPr>
          <p:cNvSpPr txBox="1"/>
          <p:nvPr/>
        </p:nvSpPr>
        <p:spPr>
          <a:xfrm>
            <a:off x="9866237" y="355219"/>
            <a:ext cx="2381250" cy="626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2000" b="1" kern="1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июня 2025 г.</a:t>
            </a:r>
            <a:endParaRPr lang="ru-RU" sz="1400" kern="100" dirty="0">
              <a:ln>
                <a:solidFill>
                  <a:schemeClr val="bg1"/>
                </a:solidFill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4AAD7-E5A7-CAE7-CCB9-A67FEA98A84D}"/>
              </a:ext>
            </a:extLst>
          </p:cNvPr>
          <p:cNvSpPr txBox="1"/>
          <p:nvPr/>
        </p:nvSpPr>
        <p:spPr>
          <a:xfrm>
            <a:off x="162693" y="4708091"/>
            <a:ext cx="4288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Иксанова Лидия Геннадьевна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9C8AD-027F-62F3-956A-B76E60D84F19}"/>
              </a:ext>
            </a:extLst>
          </p:cNvPr>
          <p:cNvSpPr txBox="1"/>
          <p:nvPr/>
        </p:nvSpPr>
        <p:spPr>
          <a:xfrm>
            <a:off x="442452" y="5181600"/>
            <a:ext cx="474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 русского и марийского языка и литературы, заслуженный работник образования Республики Марий Эл, кандидат педагогических наук.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195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335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2025-06-23T06:09:36Z</dcterms:created>
  <dcterms:modified xsi:type="dcterms:W3CDTF">2025-06-23T07:19:48Z</dcterms:modified>
</cp:coreProperties>
</file>