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416" r:id="rId2"/>
    <p:sldId id="391" r:id="rId3"/>
    <p:sldId id="401" r:id="rId4"/>
    <p:sldId id="420" r:id="rId5"/>
    <p:sldId id="422" r:id="rId6"/>
    <p:sldId id="423" r:id="rId7"/>
    <p:sldId id="403" r:id="rId8"/>
    <p:sldId id="270" r:id="rId9"/>
  </p:sldIdLst>
  <p:sldSz cx="9906000" cy="6858000" type="A4"/>
  <p:notesSz cx="6858000" cy="9144000"/>
  <p:defaultTextStyle>
    <a:defPPr>
      <a:defRPr lang="ru-RU"/>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12">
          <p15:clr>
            <a:srgbClr val="A4A3A4"/>
          </p15:clr>
        </p15:guide>
        <p15:guide id="2" pos="55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me" initials="H" lastIdx="3" clrIdx="0">
    <p:extLst>
      <p:ext uri="{19B8F6BF-5375-455C-9EA6-DF929625EA0E}">
        <p15:presenceInfo xmlns:p15="http://schemas.microsoft.com/office/powerpoint/2012/main" userId="Hom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0000"/>
    <a:srgbClr val="951A1D"/>
    <a:srgbClr val="E62B25"/>
    <a:srgbClr val="F26724"/>
    <a:srgbClr val="F99B1C"/>
    <a:srgbClr val="F18420"/>
    <a:srgbClr val="E78E24"/>
    <a:srgbClr val="FFFF00"/>
    <a:srgbClr val="921A1D"/>
    <a:srgbClr val="FE7D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9" d="100"/>
          <a:sy n="89" d="100"/>
        </p:scale>
        <p:origin x="1224" y="108"/>
      </p:cViewPr>
      <p:guideLst>
        <p:guide orient="horz" pos="812"/>
        <p:guide pos="558"/>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14T17:51:28.553" idx="2">
    <p:pos x="-265" y="1124"/>
    <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ru-RU"/>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ru-RU"/>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CAD1885-E098-4B7A-990F-592BFF924F96}" type="slidenum">
              <a:rPr lang="ru-RU"/>
              <a:pPr/>
              <a:t>‹#›</a:t>
            </a:fld>
            <a:endParaRPr lang="ru-RU"/>
          </a:p>
        </p:txBody>
      </p:sp>
    </p:spTree>
    <p:extLst>
      <p:ext uri="{BB962C8B-B14F-4D97-AF65-F5344CB8AC3E}">
        <p14:creationId xmlns:p14="http://schemas.microsoft.com/office/powerpoint/2010/main" val="2572919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245306-B2CB-4645-898C-C2FCC6886318}" type="datetimeFigureOut">
              <a:rPr lang="ru-RU" smtClean="0"/>
              <a:pPr/>
              <a:t>27.05.2025</a:t>
            </a:fld>
            <a:endParaRPr lang="ru-RU"/>
          </a:p>
        </p:txBody>
      </p:sp>
      <p:sp>
        <p:nvSpPr>
          <p:cNvPr id="4" name="Образ слайда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F20C5-343F-447E-95CE-BEBA09498CFE}" type="slidenum">
              <a:rPr lang="ru-RU" smtClean="0"/>
              <a:pPr/>
              <a:t>‹#›</a:t>
            </a:fld>
            <a:endParaRPr lang="ru-RU"/>
          </a:p>
        </p:txBody>
      </p:sp>
    </p:spTree>
    <p:extLst>
      <p:ext uri="{BB962C8B-B14F-4D97-AF65-F5344CB8AC3E}">
        <p14:creationId xmlns:p14="http://schemas.microsoft.com/office/powerpoint/2010/main" val="27826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a:t>
            </a:fld>
            <a:endParaRPr lang="ru-RU" dirty="0"/>
          </a:p>
        </p:txBody>
      </p:sp>
    </p:spTree>
    <p:extLst>
      <p:ext uri="{BB962C8B-B14F-4D97-AF65-F5344CB8AC3E}">
        <p14:creationId xmlns:p14="http://schemas.microsoft.com/office/powerpoint/2010/main" val="1681734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3</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4</a:t>
            </a:fld>
            <a:endParaRPr lang="ru-RU" dirty="0"/>
          </a:p>
        </p:txBody>
      </p:sp>
    </p:spTree>
    <p:extLst>
      <p:ext uri="{BB962C8B-B14F-4D97-AF65-F5344CB8AC3E}">
        <p14:creationId xmlns:p14="http://schemas.microsoft.com/office/powerpoint/2010/main" val="78127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7</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E741858-E3CA-4C30-9D94-B3E7454F7347}"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DE355F6-8B83-4D65-896D-3EEBFD751116}"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58025" y="609600"/>
            <a:ext cx="2105025" cy="5486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742950" y="609600"/>
            <a:ext cx="6162675"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ECA39E0-91F1-4BC9-BE67-AB32F1E71E63}"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3933E49-F42B-4B24-8ECA-067FDC6D3F0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DD68EA-4154-45CC-BBE3-438B7F56B3E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269AF0C-A13A-461F-987E-CD43E91FF7F6}"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020306DE-A36F-4B98-B5B7-872FDA113A29}"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233BCCF-00E1-43E0-A013-7B74FDB6F766}"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027F3A33-6A4A-4395-8324-C6DCD486F135}"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DF35FE-C004-4173-8268-FCF9B3B392AF}"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D75E57B-67AF-45F9-A9C5-5C088F397C07}"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ru-RU"/>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8654A06-2576-4317-9918-DE5666745605}"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a:extLst>
              <a:ext uri="{FF2B5EF4-FFF2-40B4-BE49-F238E27FC236}">
                <a16:creationId xmlns:a16="http://schemas.microsoft.com/office/drawing/2014/main" id="{50AB19B3-BE66-45F6-901E-C5B645220FBD}"/>
              </a:ext>
            </a:extLst>
          </p:cNvPr>
          <p:cNvPicPr>
            <a:picLocks noChangeAspect="1"/>
          </p:cNvPicPr>
          <p:nvPr/>
        </p:nvPicPr>
        <p:blipFill rotWithShape="1">
          <a:blip r:embed="rId3"/>
          <a:srcRect r="37929" b="28522"/>
          <a:stretch/>
        </p:blipFill>
        <p:spPr>
          <a:xfrm>
            <a:off x="5743477" y="0"/>
            <a:ext cx="4162522" cy="6702804"/>
          </a:xfrm>
          <a:prstGeom prst="rect">
            <a:avLst/>
          </a:prstGeom>
          <a:effectLst>
            <a:outerShdw dist="50800" sx="1000" sy="1000" algn="ctr" rotWithShape="0">
              <a:srgbClr val="000000">
                <a:alpha val="0"/>
              </a:srgbClr>
            </a:outerShdw>
          </a:effectLst>
        </p:spPr>
      </p:pic>
      <p:sp>
        <p:nvSpPr>
          <p:cNvPr id="8" name="Прямоугольник 7"/>
          <p:cNvSpPr>
            <a:spLocks noChangeArrowheads="1"/>
          </p:cNvSpPr>
          <p:nvPr/>
        </p:nvSpPr>
        <p:spPr bwMode="auto">
          <a:xfrm flipH="1">
            <a:off x="92149" y="2346598"/>
            <a:ext cx="5803875" cy="1661992"/>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dirty="0"/>
          </a:p>
        </p:txBody>
      </p:sp>
      <p:pic>
        <p:nvPicPr>
          <p:cNvPr id="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flipV="1">
            <a:off x="-218223" y="-553161"/>
            <a:ext cx="94088" cy="1009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71" name="Text Box 23"/>
          <p:cNvSpPr txBox="1">
            <a:spLocks noChangeArrowheads="1"/>
          </p:cNvSpPr>
          <p:nvPr/>
        </p:nvSpPr>
        <p:spPr bwMode="auto">
          <a:xfrm>
            <a:off x="-1919" y="2100375"/>
            <a:ext cx="5992009" cy="1877437"/>
          </a:xfrm>
          <a:prstGeom prst="rect">
            <a:avLst/>
          </a:prstGeom>
          <a:noFill/>
          <a:ln w="9525">
            <a:noFill/>
            <a:miter lim="800000"/>
            <a:headEnd/>
            <a:tailEnd/>
          </a:ln>
          <a:effectLst/>
        </p:spPr>
        <p:txBody>
          <a:bodyPr wrap="square">
            <a:spAutoFit/>
          </a:bodyPr>
          <a:lstStyle/>
          <a:p>
            <a:endParaRPr lang="ru-RU" sz="2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ru-RU" sz="2200" dirty="0">
                <a:solidFill>
                  <a:schemeClr val="bg1"/>
                </a:solidFill>
                <a:latin typeface="Tahoma" panose="020B0604030504040204" pitchFamily="34" charset="0"/>
                <a:ea typeface="Tahoma" panose="020B0604030504040204" pitchFamily="34" charset="0"/>
                <a:cs typeface="Tahoma" panose="020B0604030504040204" pitchFamily="34" charset="0"/>
              </a:rPr>
              <a:t>Теме:</a:t>
            </a:r>
          </a:p>
          <a:p>
            <a:r>
              <a:rPr lang="ru-RU"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ru-RU" sz="1600"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ru-RU"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Периоды реализации школьной языковой политики постсоветского этапа</a:t>
            </a:r>
            <a:r>
              <a:rPr lang="ru-RU"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плюсы и минусы</a:t>
            </a:r>
            <a:r>
              <a:rPr lang="ru-RU" sz="1600" dirty="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ru-RU" sz="1600" dirty="0"/>
          </a:p>
        </p:txBody>
      </p:sp>
      <p:sp>
        <p:nvSpPr>
          <p:cNvPr id="10" name="Text Box 23"/>
          <p:cNvSpPr txBox="1">
            <a:spLocks noChangeArrowheads="1"/>
          </p:cNvSpPr>
          <p:nvPr/>
        </p:nvSpPr>
        <p:spPr bwMode="auto">
          <a:xfrm>
            <a:off x="92149" y="5230837"/>
            <a:ext cx="4343400" cy="1200329"/>
          </a:xfrm>
          <a:prstGeom prst="rect">
            <a:avLst/>
          </a:prstGeom>
          <a:noFill/>
          <a:ln w="9525">
            <a:noFill/>
            <a:miter lim="800000"/>
            <a:headEnd/>
            <a:tailEnd/>
          </a:ln>
          <a:effectLst/>
        </p:spPr>
        <p:txBody>
          <a:bodyPr wrap="square">
            <a:spAutoFit/>
          </a:bodyPr>
          <a:lstStyle/>
          <a:p>
            <a:pPr algn="l">
              <a:spcBef>
                <a:spcPts val="0"/>
              </a:spcBef>
            </a:pPr>
            <a:r>
              <a:rPr lang="ru-RU" sz="1200" dirty="0">
                <a:latin typeface="+mj-lt"/>
                <a:ea typeface="Tahoma" pitchFamily="34" charset="0"/>
                <a:cs typeface="Tahoma" pitchFamily="34" charset="0"/>
              </a:rPr>
              <a:t>: </a:t>
            </a:r>
            <a:r>
              <a:rPr lang="ru-RU" sz="1200" dirty="0">
                <a:latin typeface="Tahoma" pitchFamily="34" charset="0"/>
                <a:ea typeface="Tahoma" pitchFamily="34" charset="0"/>
                <a:cs typeface="Tahoma" pitchFamily="34" charset="0"/>
              </a:rPr>
              <a:t>Артеменко Ольга Ивановна, кандидат биологических наук, доцент, чл.-корр. РАЕН (геополитика), член комиссии по образованию и историческому просвещению Совета при Президенте РФ по межнациональным отношениям</a:t>
            </a:r>
          </a:p>
          <a:p>
            <a:pPr algn="l">
              <a:spcBef>
                <a:spcPts val="0"/>
              </a:spcBef>
            </a:pPr>
            <a:r>
              <a:rPr lang="en-US" sz="1200" dirty="0">
                <a:latin typeface="+mj-lt"/>
                <a:ea typeface="Tahoma" pitchFamily="34" charset="0"/>
                <a:cs typeface="Tahoma" pitchFamily="34" charset="0"/>
              </a:rPr>
              <a:t>E-mail</a:t>
            </a:r>
            <a:r>
              <a:rPr lang="ru-RU" sz="1200" dirty="0">
                <a:latin typeface="+mj-lt"/>
                <a:ea typeface="Tahoma" pitchFamily="34" charset="0"/>
                <a:cs typeface="Tahoma" pitchFamily="34" charset="0"/>
              </a:rPr>
              <a:t>: </a:t>
            </a:r>
            <a:r>
              <a:rPr lang="en-US" sz="1200" dirty="0">
                <a:latin typeface="+mj-lt"/>
                <a:ea typeface="Tahoma" pitchFamily="34" charset="0"/>
                <a:cs typeface="Tahoma" pitchFamily="34" charset="0"/>
              </a:rPr>
              <a:t>inpo_rus@mail.ru</a:t>
            </a:r>
            <a:r>
              <a:rPr lang="ru-RU" sz="1200" dirty="0">
                <a:latin typeface="+mj-lt"/>
                <a:ea typeface="Tahoma" pitchFamily="34" charset="0"/>
                <a:cs typeface="Tahoma" pitchFamily="34" charset="0"/>
              </a:rPr>
              <a:t>   </a:t>
            </a:r>
          </a:p>
        </p:txBody>
      </p:sp>
      <p:sp>
        <p:nvSpPr>
          <p:cNvPr id="6" name="TextBox 5"/>
          <p:cNvSpPr txBox="1"/>
          <p:nvPr/>
        </p:nvSpPr>
        <p:spPr>
          <a:xfrm>
            <a:off x="333622" y="980832"/>
            <a:ext cx="6738909" cy="830997"/>
          </a:xfrm>
          <a:prstGeom prst="rect">
            <a:avLst/>
          </a:prstGeom>
          <a:noFill/>
        </p:spPr>
        <p:txBody>
          <a:bodyPr wrap="square" rtlCol="0">
            <a:spAutoFit/>
          </a:bodyPr>
          <a:lstStyle/>
          <a:p>
            <a:r>
              <a:rPr lang="ru-RU" sz="1800" dirty="0">
                <a:latin typeface="Tahoma" pitchFamily="34" charset="0"/>
                <a:ea typeface="Tahoma" pitchFamily="34" charset="0"/>
                <a:cs typeface="Tahoma" pitchFamily="34" charset="0"/>
              </a:rPr>
              <a:t>Центр национальных проблем образования</a:t>
            </a:r>
          </a:p>
          <a:p>
            <a:r>
              <a:rPr lang="ru-RU" sz="1800" dirty="0">
                <a:latin typeface="Tahoma" pitchFamily="34" charset="0"/>
                <a:ea typeface="Tahoma" pitchFamily="34" charset="0"/>
                <a:cs typeface="Tahoma" pitchFamily="34" charset="0"/>
              </a:rPr>
              <a:t>Российского государственного социального университета</a:t>
            </a:r>
          </a:p>
          <a:p>
            <a:endParaRPr lang="ru-RU"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440135588"/>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1351501" y="682765"/>
            <a:ext cx="389029" cy="45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Прямоугольник 7"/>
          <p:cNvSpPr>
            <a:spLocks noChangeArrowheads="1"/>
          </p:cNvSpPr>
          <p:nvPr/>
        </p:nvSpPr>
        <p:spPr bwMode="auto">
          <a:xfrm>
            <a:off x="0" y="1081437"/>
            <a:ext cx="9906000"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081437"/>
            <a:ext cx="9331287" cy="369332"/>
          </a:xfrm>
          <a:prstGeom prst="rect">
            <a:avLst/>
          </a:prstGeom>
          <a:noFill/>
          <a:ln w="9525">
            <a:noFill/>
            <a:miter lim="800000"/>
            <a:headEnd/>
            <a:tailEnd/>
          </a:ln>
          <a:effectLst/>
        </p:spPr>
        <p:txBody>
          <a:bodyPr wrap="square">
            <a:spAutoFit/>
          </a:bodyPr>
          <a:lstStyle/>
          <a:p>
            <a:pPr algn="l">
              <a:spcBef>
                <a:spcPct val="50000"/>
              </a:spcBef>
            </a:pPr>
            <a:r>
              <a:rPr lang="ru-RU" sz="1800" dirty="0">
                <a:solidFill>
                  <a:schemeClr val="bg1"/>
                </a:solidFill>
                <a:latin typeface="Tahoma" pitchFamily="34" charset="0"/>
                <a:ea typeface="Tahoma" pitchFamily="34" charset="0"/>
                <a:cs typeface="Tahoma" pitchFamily="34" charset="0"/>
              </a:rPr>
              <a:t>ФЕДЕРАЛЬНЫЕ ЗАКОНОДАТЕЛЬНЫЕ НОРМЫ:</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1" name="Text Box 23"/>
          <p:cNvSpPr txBox="1">
            <a:spLocks noChangeArrowheads="1"/>
          </p:cNvSpPr>
          <p:nvPr/>
        </p:nvSpPr>
        <p:spPr bwMode="auto">
          <a:xfrm>
            <a:off x="0" y="2006573"/>
            <a:ext cx="9526509" cy="5568960"/>
          </a:xfrm>
          <a:prstGeom prst="rect">
            <a:avLst/>
          </a:prstGeom>
          <a:noFill/>
          <a:ln w="9525">
            <a:noFill/>
            <a:miter lim="800000"/>
            <a:headEnd/>
            <a:tailEnd/>
          </a:ln>
          <a:effectLst/>
        </p:spPr>
        <p:txBody>
          <a:bodyPr wrap="square">
            <a:spAutoFit/>
          </a:bodyPr>
          <a:lstStyle/>
          <a:p>
            <a:pPr indent="324000" algn="just">
              <a:lnSpc>
                <a:spcPct val="88000"/>
              </a:lnSpc>
              <a:spcBef>
                <a:spcPts val="0"/>
              </a:spcBef>
            </a:pPr>
            <a:r>
              <a:rPr kumimoji="0" lang="ru-RU" altLang="ru-RU" sz="16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Федеральное законодательство регламентирует изучение и развитие родных языков народов РФ.</a:t>
            </a:r>
          </a:p>
          <a:p>
            <a:pPr indent="324000" algn="just">
              <a:lnSpc>
                <a:spcPct val="88000"/>
              </a:lnSpc>
              <a:spcBef>
                <a:spcPts val="0"/>
              </a:spcBef>
            </a:pPr>
            <a:endParaRPr lang="ru-RU" alt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88000"/>
              </a:lnSpc>
              <a:spcBef>
                <a:spcPts val="0"/>
              </a:spcBef>
              <a:buAutoNum type="arabicPeriod"/>
            </a:pPr>
            <a:r>
              <a:rPr lang="ru-RU" alt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a:t>
            </a:r>
            <a:r>
              <a:rPr kumimoji="0" lang="ru-RU" altLang="ru-RU" sz="160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сновной Закон (Конституция) Российской Федерации, принятый всенародным голосованием 12 декабря 1993 г</a:t>
            </a:r>
            <a:r>
              <a:rPr lang="ru-RU" alt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Статья 68 п. 3</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indent="-342900" algn="just">
              <a:lnSpc>
                <a:spcPct val="88000"/>
              </a:lnSpc>
              <a:spcBef>
                <a:spcPts val="0"/>
              </a:spcBef>
              <a:buAutoNum type="arabicPeriod"/>
            </a:pPr>
            <a:endParaRPr kumimoji="0" lang="ru-RU" altLang="ru-RU" sz="160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88000"/>
              </a:lnSpc>
              <a:spcBef>
                <a:spcPts val="0"/>
              </a:spcBef>
              <a:buAutoNum type="arabicPeriod"/>
            </a:pPr>
            <a:r>
              <a:rPr kumimoji="0" lang="ru-RU" altLang="ru-RU" sz="160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Закон РФ от 25 октября 1991 г. № 1807-I «О языках народов РФ» (в редакции Федеральных законов от 24.07.1998 № 126-ФЗ, от 11.12.2002 № 165-ФЗ).</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Статья 7.</a:t>
            </a:r>
          </a:p>
          <a:p>
            <a:pPr marL="342900" indent="-342900" algn="just">
              <a:lnSpc>
                <a:spcPct val="88000"/>
              </a:lnSpc>
              <a:spcBef>
                <a:spcPts val="0"/>
              </a:spcBef>
              <a:buAutoNum type="arabicPeriod"/>
            </a:pPr>
            <a:endPar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88000"/>
              </a:lnSpc>
              <a:spcBef>
                <a:spcPts val="0"/>
              </a:spcBef>
              <a:buAutoNum type="arabicPeriod"/>
            </a:pPr>
            <a:r>
              <a:rPr kumimoji="0" lang="ru-RU" altLang="ru-RU" sz="16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ФЗ-№273 «Об образовании в Российско</a:t>
            </a:r>
            <a:r>
              <a:rPr lang="ru-RU" altLang="ru-RU" sz="1600" dirty="0">
                <a:latin typeface="Times New Roman" panose="02020603050405020304" pitchFamily="18" charset="0"/>
                <a:ea typeface="Times New Roman" panose="02020603050405020304" pitchFamily="18" charset="0"/>
                <a:cs typeface="Times New Roman" panose="02020603050405020304" pitchFamily="18" charset="0"/>
              </a:rPr>
              <a:t>й Федерации</a:t>
            </a:r>
            <a:r>
              <a:rPr kumimoji="0" lang="ru-RU" altLang="ru-RU" sz="16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от  29 декабря 2012 г.</a:t>
            </a:r>
            <a:r>
              <a:rPr kumimoji="0" lang="ru-RU" altLang="ru-RU" sz="16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pPr indent="324000" algn="just">
              <a:lnSpc>
                <a:spcPct val="88000"/>
              </a:lnSpc>
              <a:spcBef>
                <a:spcPts val="0"/>
              </a:spcBef>
            </a:pPr>
            <a:r>
              <a:rPr lang="ru-RU" altLang="ru-RU" sz="1600" dirty="0">
                <a:latin typeface="Times New Roman" panose="02020603050405020304" pitchFamily="18" charset="0"/>
                <a:cs typeface="Times New Roman" panose="02020603050405020304" pitchFamily="18" charset="0"/>
              </a:rPr>
              <a:t>Статья14 пункт 6 определяет </a:t>
            </a:r>
            <a:r>
              <a:rPr lang="ru-RU" altLang="ru-RU" sz="1600" dirty="0">
                <a:solidFill>
                  <a:srgbClr val="000000"/>
                </a:solidFill>
                <a:latin typeface="Times New Roman" panose="02020603050405020304" pitchFamily="18" charset="0"/>
                <a:cs typeface="Times New Roman" panose="02020603050405020304" pitchFamily="18" charset="0"/>
              </a:rPr>
              <a:t>с</a:t>
            </a:r>
            <a:r>
              <a:rPr lang="ru-RU" sz="1600" b="0" i="0" dirty="0">
                <a:solidFill>
                  <a:srgbClr val="000000"/>
                </a:solidFill>
                <a:effectLst/>
                <a:latin typeface="Times New Roman" panose="02020603050405020304" pitchFamily="18" charset="0"/>
                <a:cs typeface="Times New Roman" panose="02020603050405020304" pitchFamily="18" charset="0"/>
              </a:rPr>
              <a:t>вободный выбор </a:t>
            </a:r>
            <a:r>
              <a:rPr lang="ru-RU" sz="1600" b="1" i="0" dirty="0">
                <a:solidFill>
                  <a:srgbClr val="000000"/>
                </a:solidFill>
                <a:effectLst/>
                <a:latin typeface="Times New Roman" panose="02020603050405020304" pitchFamily="18" charset="0"/>
                <a:cs typeface="Times New Roman" panose="02020603050405020304" pitchFamily="18" charset="0"/>
              </a:rPr>
              <a:t>языка образования</a:t>
            </a:r>
            <a:r>
              <a:rPr lang="ru-RU" sz="1600" b="0" i="0" dirty="0">
                <a:solidFill>
                  <a:srgbClr val="000000"/>
                </a:solidFill>
                <a:effectLst/>
                <a:latin typeface="Times New Roman" panose="02020603050405020304" pitchFamily="18" charset="0"/>
                <a:cs typeface="Times New Roman" panose="02020603050405020304" pitchFamily="18" charset="0"/>
              </a:rPr>
              <a:t>, изучаемых родного языка из числа языков народов РФ, в том числе русского языка как родного языка, который осуществляется по заявлениям родителей.</a:t>
            </a:r>
            <a:r>
              <a:rPr lang="ru-RU" sz="1600"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Важно обратить внимание на неоднозначную формулировку пункта 4 статьи 14:</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«Граждане РФ имеют </a:t>
            </a:r>
            <a:r>
              <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право</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 получение </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дошкольного, начального общего и основного общего </a:t>
            </a:r>
            <a:r>
              <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образования на родном языке </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 числа языков народов РФ, а также право на изучение родного языка из числа языков народов </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 в том числе русского языка как родного языка, </a:t>
            </a:r>
            <a:r>
              <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пределах возможностей, предоставляемых системой образования</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 порядке, установленном законодательством об образовании. Пункт 5 статьи 11 определяет, </a:t>
            </a:r>
            <a:r>
              <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что </a:t>
            </a:r>
            <a:r>
              <a:rPr lang="ru-RU" sz="1600" b="1" i="0" dirty="0">
                <a:solidFill>
                  <a:srgbClr val="000000"/>
                </a:solidFill>
                <a:effectLst/>
                <a:latin typeface="Times New Roman" panose="02020603050405020304" pitchFamily="18" charset="0"/>
                <a:cs typeface="Times New Roman" panose="02020603050405020304" pitchFamily="18" charset="0"/>
              </a:rPr>
              <a:t>ФГОС </a:t>
            </a:r>
            <a:r>
              <a:rPr lang="ru-RU" sz="1600" b="0" i="0" dirty="0">
                <a:solidFill>
                  <a:srgbClr val="000000"/>
                </a:solidFill>
                <a:effectLst/>
                <a:latin typeface="Times New Roman" panose="02020603050405020304" pitchFamily="18" charset="0"/>
                <a:cs typeface="Times New Roman" panose="02020603050405020304" pitchFamily="18" charset="0"/>
              </a:rPr>
              <a:t>дошкольного, начального общего и основного общего образования </a:t>
            </a:r>
            <a:r>
              <a:rPr lang="ru-RU" sz="1600" b="1" i="0" dirty="0">
                <a:solidFill>
                  <a:srgbClr val="000000"/>
                </a:solidFill>
                <a:effectLst/>
                <a:latin typeface="Times New Roman" panose="02020603050405020304" pitchFamily="18" charset="0"/>
                <a:cs typeface="Times New Roman" panose="02020603050405020304" pitchFamily="18" charset="0"/>
              </a:rPr>
              <a:t>обеспечивают возможность получения образования на родных языках </a:t>
            </a:r>
            <a:r>
              <a:rPr lang="ru-RU" sz="1600" b="0" i="0" dirty="0">
                <a:solidFill>
                  <a:srgbClr val="000000"/>
                </a:solidFill>
                <a:effectLst/>
                <a:latin typeface="Times New Roman" panose="02020603050405020304" pitchFamily="18" charset="0"/>
                <a:cs typeface="Times New Roman" panose="02020603050405020304" pitchFamily="18" charset="0"/>
              </a:rPr>
              <a:t>из числа языков народов </a:t>
            </a:r>
            <a:r>
              <a:rPr lang="ru-RU" sz="1600" dirty="0">
                <a:solidFill>
                  <a:srgbClr val="000000"/>
                </a:solidFill>
                <a:latin typeface="Times New Roman" panose="02020603050405020304" pitchFamily="18" charset="0"/>
                <a:cs typeface="Times New Roman" panose="02020603050405020304" pitchFamily="18" charset="0"/>
              </a:rPr>
              <a:t>Р</a:t>
            </a:r>
            <a:r>
              <a:rPr lang="ru-RU" sz="1600" b="0" i="0" dirty="0">
                <a:solidFill>
                  <a:srgbClr val="000000"/>
                </a:solidFill>
                <a:effectLst/>
                <a:latin typeface="Times New Roman" panose="02020603050405020304" pitchFamily="18" charset="0"/>
                <a:cs typeface="Times New Roman" panose="02020603050405020304" pitchFamily="18" charset="0"/>
              </a:rPr>
              <a:t>Ф, изучения родных языков из числа языков народов РФ, в том числе русского языка как родного языка.</a:t>
            </a:r>
            <a:endParaRPr kumimoji="0" lang="ru-RU" altLang="ru-RU"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indent="324000" algn="just">
              <a:lnSpc>
                <a:spcPct val="95000"/>
              </a:lnSpc>
              <a:spcBef>
                <a:spcPts val="0"/>
              </a:spcBef>
            </a:pPr>
            <a:endParaRPr lang="ru-RU" sz="1400" spc="20" dirty="0">
              <a:effectLst/>
              <a:latin typeface="Times New Roman" panose="02020603050405020304" pitchFamily="18" charset="0"/>
              <a:ea typeface="Times New Roman" panose="02020603050405020304" pitchFamily="18" charset="0"/>
            </a:endParaRPr>
          </a:p>
          <a:p>
            <a:pPr algn="just">
              <a:lnSpc>
                <a:spcPct val="95000"/>
              </a:lnSpc>
              <a:spcBef>
                <a:spcPts val="0"/>
              </a:spcBef>
            </a:pPr>
            <a:endParaRPr kumimoji="0" lang="en-US" altLang="ru-RU"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endParaRPr>
          </a:p>
          <a:p>
            <a:pPr algn="just">
              <a:lnSpc>
                <a:spcPct val="95000"/>
              </a:lnSpc>
              <a:spcBef>
                <a:spcPts val="0"/>
              </a:spcBef>
            </a:pPr>
            <a:endParaRPr lang="en-US" altLang="ru-RU" sz="1800" b="1" dirty="0">
              <a:solidFill>
                <a:srgbClr val="000000"/>
              </a:solidFill>
              <a:latin typeface="Arial" panose="020B0604020202020204" pitchFamily="34" charset="0"/>
            </a:endParaRPr>
          </a:p>
          <a:p>
            <a:pPr algn="just">
              <a:lnSpc>
                <a:spcPct val="95000"/>
              </a:lnSpc>
              <a:spcBef>
                <a:spcPts val="0"/>
              </a:spcBef>
            </a:pPr>
            <a:r>
              <a:rPr kumimoji="0" lang="ru-RU" altLang="ru-RU" sz="800" b="0" i="0" u="none" strike="noStrike" cap="none" normalizeH="0" baseline="0" dirty="0">
                <a:ln>
                  <a:noFill/>
                </a:ln>
                <a:solidFill>
                  <a:schemeClr val="tx1"/>
                </a:solidFill>
                <a:effectLst/>
                <a:latin typeface="Arial" panose="020B0604020202020204" pitchFamily="34" charset="0"/>
              </a:rPr>
              <a:t> </a:t>
            </a:r>
            <a:endParaRPr kumimoji="0" lang="ru-RU" altLang="ru-RU" sz="3200" b="0" i="0" u="none" strike="noStrike" cap="none" normalizeH="0" baseline="0" dirty="0">
              <a:ln>
                <a:noFill/>
              </a:ln>
              <a:solidFill>
                <a:schemeClr val="tx1"/>
              </a:solidFill>
              <a:effectLst/>
              <a:latin typeface="Arial" panose="020B0604020202020204" pitchFamily="34" charset="0"/>
            </a:endParaRPr>
          </a:p>
          <a:p>
            <a:pPr algn="l">
              <a:spcBef>
                <a:spcPts val="600"/>
              </a:spcBef>
            </a:pPr>
            <a:endParaRPr lang="ru-RU" sz="1800" dirty="0">
              <a:solidFill>
                <a:schemeClr val="tx1">
                  <a:lumMod val="75000"/>
                  <a:lumOff val="25000"/>
                </a:schemeClr>
              </a:solidFill>
              <a:latin typeface="Tahoma" pitchFamily="34" charset="0"/>
              <a:ea typeface="Tahoma" pitchFamily="34" charset="0"/>
              <a:cs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526" y="250172"/>
            <a:ext cx="49826"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Прямоугольник 7"/>
          <p:cNvSpPr>
            <a:spLocks noChangeArrowheads="1"/>
          </p:cNvSpPr>
          <p:nvPr/>
        </p:nvSpPr>
        <p:spPr bwMode="auto">
          <a:xfrm>
            <a:off x="0" y="612680"/>
            <a:ext cx="9906000" cy="556737"/>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1" dirty="0">
              <a:latin typeface="Times New Roman" panose="02020603050405020304" pitchFamily="18" charset="0"/>
              <a:cs typeface="Times New Roman" panose="02020603050405020304" pitchFamily="18" charset="0"/>
            </a:endParaRPr>
          </a:p>
        </p:txBody>
      </p:sp>
      <p:sp>
        <p:nvSpPr>
          <p:cNvPr id="9" name="Text Box 23"/>
          <p:cNvSpPr txBox="1">
            <a:spLocks noChangeArrowheads="1"/>
          </p:cNvSpPr>
          <p:nvPr/>
        </p:nvSpPr>
        <p:spPr bwMode="auto">
          <a:xfrm>
            <a:off x="731520" y="612680"/>
            <a:ext cx="9291380" cy="369332"/>
          </a:xfrm>
          <a:prstGeom prst="rect">
            <a:avLst/>
          </a:prstGeom>
          <a:noFill/>
          <a:ln w="9525">
            <a:noFill/>
            <a:miter lim="800000"/>
            <a:headEnd/>
            <a:tailEnd/>
          </a:ln>
          <a:effectLst/>
        </p:spPr>
        <p:txBody>
          <a:bodyPr wrap="square">
            <a:spAutoFit/>
          </a:bodyPr>
          <a:lstStyle/>
          <a:p>
            <a:pPr algn="l">
              <a:spcBef>
                <a:spcPct val="50000"/>
              </a:spcBef>
            </a:pPr>
            <a:r>
              <a:rPr lang="ru-RU" sz="1800" dirty="0">
                <a:solidFill>
                  <a:schemeClr val="bg1"/>
                </a:solidFill>
                <a:latin typeface="Tahoma" pitchFamily="34" charset="0"/>
                <a:ea typeface="Tahoma" pitchFamily="34" charset="0"/>
                <a:cs typeface="Tahoma" pitchFamily="34" charset="0"/>
              </a:rPr>
              <a:t>ПЕРИОДЫ РЕАЛИЗАЦИИ ШКОЛЬНОЙ ЯЗЫКОВОЙ ПОЛИТИКИ</a:t>
            </a:r>
          </a:p>
        </p:txBody>
      </p:sp>
      <p:sp>
        <p:nvSpPr>
          <p:cNvPr id="15" name="Text Box 23"/>
          <p:cNvSpPr txBox="1">
            <a:spLocks noChangeArrowheads="1"/>
          </p:cNvSpPr>
          <p:nvPr/>
        </p:nvSpPr>
        <p:spPr bwMode="auto">
          <a:xfrm>
            <a:off x="0" y="1376980"/>
            <a:ext cx="9672199" cy="5927777"/>
          </a:xfrm>
          <a:prstGeom prst="rect">
            <a:avLst/>
          </a:prstGeom>
          <a:noFill/>
          <a:ln w="9525">
            <a:noFill/>
            <a:miter lim="800000"/>
            <a:headEnd/>
            <a:tailEnd/>
          </a:ln>
          <a:effectLst/>
        </p:spPr>
        <p:txBody>
          <a:bodyPr wrap="square">
            <a:spAutoFit/>
          </a:bodyPr>
          <a:lstStyle/>
          <a:p>
            <a:r>
              <a:rPr lang="ru-RU" sz="1600" b="1" dirty="0">
                <a:effectLst/>
                <a:latin typeface="Times New Roman" panose="02020603050405020304" pitchFamily="18" charset="0"/>
                <a:ea typeface="Calibri" panose="020F0502020204030204" pitchFamily="34" charset="0"/>
                <a:cs typeface="Times New Roman" panose="02020603050405020304" pitchFamily="18" charset="0"/>
              </a:rPr>
              <a:t>Опираясь на объективные процессы, </a:t>
            </a:r>
            <a:r>
              <a:rPr lang="ru-RU" sz="1600" b="1" kern="0" dirty="0">
                <a:effectLst/>
                <a:latin typeface="Times New Roman" panose="02020603050405020304" pitchFamily="18" charset="0"/>
                <a:ea typeface="Calibri" panose="020F0502020204030204" pitchFamily="34" charset="0"/>
                <a:cs typeface="Times New Roman" panose="02020603050405020304" pitchFamily="18" charset="0"/>
              </a:rPr>
              <a:t>определяющие внутреннюю политическую стабильность и</a:t>
            </a:r>
            <a:r>
              <a:rPr lang="ru-RU" sz="1600" b="1" dirty="0">
                <a:solidFill>
                  <a:srgbClr val="000000"/>
                </a:solidFill>
                <a:latin typeface="Times New Roman" panose="02020603050405020304" pitchFamily="18" charset="0"/>
                <a:cs typeface="Times New Roman" panose="02020603050405020304" pitchFamily="18" charset="0"/>
              </a:rPr>
              <a:t> </a:t>
            </a:r>
          </a:p>
          <a:p>
            <a:r>
              <a:rPr lang="ru-RU" sz="1600" b="1" dirty="0">
                <a:effectLst/>
                <a:latin typeface="Times New Roman" panose="02020603050405020304" pitchFamily="18" charset="0"/>
                <a:ea typeface="Calibri" panose="020F0502020204030204" pitchFamily="34" charset="0"/>
                <a:cs typeface="Times New Roman" panose="02020603050405020304" pitchFamily="18" charset="0"/>
              </a:rPr>
              <a:t>происходящие в обществе, а также на законодательные нормы, регламентирующие школьную образовательную деятельность можно государственную школьную языковую политику в постсоветский период  структурировать в четыре периодов. </a:t>
            </a:r>
          </a:p>
          <a:p>
            <a:pPr algn="just"/>
            <a:r>
              <a:rPr lang="ru-RU" sz="1600" b="1" i="1" dirty="0">
                <a:effectLst/>
                <a:latin typeface="Times New Roman" panose="02020603050405020304" pitchFamily="18" charset="0"/>
                <a:ea typeface="Calibri" panose="020F0502020204030204" pitchFamily="34" charset="0"/>
                <a:cs typeface="Times New Roman" panose="02020603050405020304" pitchFamily="18" charset="0"/>
              </a:rPr>
              <a:t>1. Первый период с 1992 года по 2007 год</a:t>
            </a:r>
            <a:r>
              <a:rPr lang="ru-RU"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95000"/>
              </a:lnSpc>
            </a:pPr>
            <a:r>
              <a:rPr lang="ru-RU" sz="1600" kern="0" dirty="0">
                <a:effectLst/>
                <a:latin typeface="Times New Roman" panose="02020603050405020304" pitchFamily="18" charset="0"/>
                <a:ea typeface="Calibri" panose="020F0502020204030204" pitchFamily="34" charset="0"/>
                <a:cs typeface="Times New Roman" panose="02020603050405020304" pitchFamily="18" charset="0"/>
              </a:rPr>
              <a:t>Система образования</a:t>
            </a:r>
            <a:r>
              <a:rPr lang="ru-RU" sz="1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ru-RU" sz="1600" kern="0" dirty="0">
                <a:effectLst/>
                <a:latin typeface="Times New Roman" panose="02020603050405020304" pitchFamily="18" charset="0"/>
                <a:ea typeface="Calibri" panose="020F0502020204030204" pitchFamily="34" charset="0"/>
                <a:cs typeface="Times New Roman" panose="02020603050405020304" pitchFamily="18" charset="0"/>
              </a:rPr>
              <a:t>школа с родным языком изучения</a:t>
            </a:r>
            <a:r>
              <a:rPr lang="ru-RU" sz="1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становится не только объектом, но и субъектом, получая заказ и от государства, и от родителей законных представителей учащихся, и представителей общественности. </a:t>
            </a:r>
            <a:r>
              <a:rPr lang="ru-RU" sz="16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этот период исчезает национальная школа и</a:t>
            </a:r>
            <a:r>
              <a:rPr lang="ru-RU" sz="1600" kern="0" spc="15" dirty="0">
                <a:effectLst/>
                <a:latin typeface="Times New Roman" panose="02020603050405020304" pitchFamily="18" charset="0"/>
                <a:ea typeface="Calibri" panose="020F0502020204030204" pitchFamily="34" charset="0"/>
                <a:cs typeface="Times New Roman" panose="02020603050405020304" pitchFamily="18" charset="0"/>
              </a:rPr>
              <a:t> во все школы, без исключения, вводится региональный (национально-региональный) компонент содержания образования. </a:t>
            </a:r>
            <a:r>
              <a:rPr lang="ru-RU" sz="1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 </a:t>
            </a:r>
            <a:r>
              <a:rPr lang="ru-RU" sz="1600" kern="0" dirty="0">
                <a:effectLst/>
                <a:latin typeface="Times New Roman" panose="02020603050405020304" pitchFamily="18" charset="0"/>
                <a:ea typeface="Calibri" panose="020F0502020204030204" pitchFamily="34" charset="0"/>
                <a:cs typeface="Times New Roman" panose="02020603050405020304" pitchFamily="18" charset="0"/>
              </a:rPr>
              <a:t>национально-региональный компонент</a:t>
            </a:r>
            <a:r>
              <a:rPr lang="ru-RU" sz="1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отводилось до 30% учебной нагрузки. Общим результатом введения компонента стало увеличение количества языков, на которых велось обучение в основном в начальной школе: 21 язык в 1989 году и 31 язык в 1993 году. Число языков, изучаемых в школах в, также увеличилось с 44 до 68. К 2007 году число </a:t>
            </a:r>
            <a:r>
              <a:rPr lang="ru-RU" sz="1600" kern="0" dirty="0">
                <a:effectLst/>
                <a:latin typeface="Times New Roman" panose="02020603050405020304" pitchFamily="18" charset="0"/>
                <a:ea typeface="Calibri" panose="020F0502020204030204" pitchFamily="34" charset="0"/>
                <a:cs typeface="Times New Roman" panose="02020603050405020304" pitchFamily="18" charset="0"/>
              </a:rPr>
              <a:t>изучаемых языков </a:t>
            </a:r>
            <a:r>
              <a:rPr lang="ru-RU" sz="1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увеличилось до 89, а на 29 из них велось обучение в основном в республиках.</a:t>
            </a:r>
          </a:p>
          <a:p>
            <a:pPr algn="just">
              <a:lnSpc>
                <a:spcPct val="95000"/>
              </a:lnSpc>
            </a:pPr>
            <a:r>
              <a:rPr lang="ru-RU" sz="1600" kern="0" dirty="0">
                <a:solidFill>
                  <a:srgbClr val="000000"/>
                </a:solidFill>
                <a:effectLst/>
                <a:latin typeface="Times New Roman" panose="02020603050405020304" pitchFamily="18" charset="0"/>
                <a:ea typeface="Calibri" panose="020F0502020204030204" pitchFamily="34" charset="0"/>
              </a:rPr>
              <a:t>В среднем по республикам РФ процент общеобразовательных организаций с обучением на родном языке возрос с 13,5% в 1991 году до 55% в 2004 году. Это, конечно, плюсы.</a:t>
            </a:r>
          </a:p>
          <a:p>
            <a:pPr algn="just">
              <a:lnSpc>
                <a:spcPct val="95000"/>
              </a:lnSpc>
            </a:pPr>
            <a:r>
              <a:rPr lang="ru-RU" sz="1600" kern="0" dirty="0">
                <a:solidFill>
                  <a:srgbClr val="000000"/>
                </a:solidFill>
                <a:latin typeface="Times New Roman" panose="02020603050405020304" pitchFamily="18" charset="0"/>
                <a:ea typeface="Calibri" panose="020F0502020204030204" pitchFamily="34" charset="0"/>
              </a:rPr>
              <a:t>Однако в</a:t>
            </a:r>
            <a:r>
              <a:rPr lang="ru-RU" sz="1600" kern="0" dirty="0">
                <a:solidFill>
                  <a:srgbClr val="000000"/>
                </a:solidFill>
                <a:effectLst/>
                <a:latin typeface="Times New Roman" panose="02020603050405020304" pitchFamily="18" charset="0"/>
                <a:ea typeface="Calibri" panose="020F0502020204030204" pitchFamily="34" charset="0"/>
              </a:rPr>
              <a:t> ряде республик </a:t>
            </a:r>
            <a:r>
              <a:rPr lang="ru-RU" sz="1600" kern="0" dirty="0">
                <a:effectLst/>
                <a:latin typeface="Times New Roman" panose="02020603050405020304" pitchFamily="18" charset="0"/>
                <a:ea typeface="Calibri" panose="020F0502020204030204" pitchFamily="34" charset="0"/>
              </a:rPr>
              <a:t>школа с родным языком и культурой</a:t>
            </a:r>
            <a:r>
              <a:rPr lang="ru-RU" sz="1600" kern="0" dirty="0">
                <a:solidFill>
                  <a:srgbClr val="000000"/>
                </a:solidFill>
                <a:effectLst/>
                <a:latin typeface="Times New Roman" panose="02020603050405020304" pitchFamily="18" charset="0"/>
                <a:ea typeface="Calibri" panose="020F0502020204030204" pitchFamily="34" charset="0"/>
              </a:rPr>
              <a:t> рассматривалась как инструмент автономизации политического пространства, формирования гражданина субъекта федерации. </a:t>
            </a:r>
            <a:r>
              <a:rPr lang="ru-RU" sz="1600" dirty="0">
                <a:solidFill>
                  <a:srgbClr val="000000"/>
                </a:solidFill>
                <a:effectLst/>
                <a:latin typeface="Times New Roman" panose="02020603050405020304" pitchFamily="18" charset="0"/>
                <a:ea typeface="Calibri" panose="020F0502020204030204" pitchFamily="34" charset="0"/>
              </a:rPr>
              <a:t>Такой подход приводил к рассогласованию целей и содержания образования, реализуемых через федеральный и </a:t>
            </a:r>
            <a:r>
              <a:rPr lang="ru-RU" sz="1600" dirty="0">
                <a:effectLst/>
                <a:latin typeface="Times New Roman" panose="02020603050405020304" pitchFamily="18" charset="0"/>
                <a:ea typeface="Calibri" panose="020F0502020204030204" pitchFamily="34" charset="0"/>
              </a:rPr>
              <a:t>национально-региональный компонент,</a:t>
            </a:r>
            <a:r>
              <a:rPr lang="ru-RU" sz="1600" dirty="0">
                <a:solidFill>
                  <a:srgbClr val="000000"/>
                </a:solidFill>
                <a:effectLst/>
                <a:latin typeface="Times New Roman" panose="02020603050405020304" pitchFamily="18" charset="0"/>
                <a:ea typeface="Calibri" panose="020F0502020204030204" pitchFamily="34" charset="0"/>
              </a:rPr>
              <a:t> к разрушению единого образовательного и цивилизационного пространства России. С 2005 года начинает развиваться государственное двуязычие и количество часов на изучение русского языка в ряде республик  начало уменьшаться.</a:t>
            </a:r>
          </a:p>
          <a:p>
            <a:pPr algn="just"/>
            <a:endParaRPr lang="ru-RU" sz="1600" dirty="0">
              <a:effectLst/>
              <a:latin typeface="Calibri" panose="020F0502020204030204" pitchFamily="34" charset="0"/>
              <a:ea typeface="Calibri" panose="020F0502020204030204" pitchFamily="34" charset="0"/>
            </a:endParaRPr>
          </a:p>
          <a:p>
            <a:pPr algn="just"/>
            <a:endParaRPr lang="ru-RU" sz="1600" kern="0" dirty="0">
              <a:solidFill>
                <a:srgbClr val="000000"/>
              </a:solidFill>
              <a:effectLst/>
              <a:latin typeface="Times New Roman" panose="02020603050405020304" pitchFamily="18" charset="0"/>
              <a:ea typeface="Calibri" panose="020F0502020204030204" pitchFamily="34" charset="0"/>
            </a:endParaRPr>
          </a:p>
          <a:p>
            <a:pPr marL="179388" indent="-179388" algn="l">
              <a:spcBef>
                <a:spcPct val="50000"/>
              </a:spcBef>
              <a:buClr>
                <a:srgbClr val="C00000"/>
              </a:buClr>
            </a:pP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Нижний колонтитул 1">
            <a:extLst>
              <a:ext uri="{FF2B5EF4-FFF2-40B4-BE49-F238E27FC236}">
                <a16:creationId xmlns:a16="http://schemas.microsoft.com/office/drawing/2014/main" id="{E99D73A8-55F5-40E7-92D1-E9D917596229}"/>
              </a:ext>
            </a:extLst>
          </p:cNvPr>
          <p:cNvSpPr>
            <a:spLocks noGrp="1"/>
          </p:cNvSpPr>
          <p:nvPr>
            <p:ph type="ftr" sz="quarter" idx="11"/>
          </p:nvPr>
        </p:nvSpPr>
        <p:spPr>
          <a:xfrm>
            <a:off x="3384550" y="6533626"/>
            <a:ext cx="3136900" cy="236290"/>
          </a:xfrm>
        </p:spPr>
        <p:txBody>
          <a:bodyPr/>
          <a:lstStyle/>
          <a:p>
            <a:r>
              <a:rPr lang="ru-RU" sz="1050" dirty="0"/>
              <a:t>2</a:t>
            </a:r>
          </a:p>
        </p:txBody>
      </p:sp>
    </p:spTree>
    <p:extLst>
      <p:ext uri="{BB962C8B-B14F-4D97-AF65-F5344CB8AC3E}">
        <p14:creationId xmlns:p14="http://schemas.microsoft.com/office/powerpoint/2010/main" val="453826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0607" y="559223"/>
            <a:ext cx="60094"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906000" cy="556737"/>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0264"/>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a:solidFill>
                  <a:schemeClr val="bg1"/>
                </a:solidFill>
                <a:latin typeface="Tahoma" pitchFamily="34" charset="0"/>
                <a:ea typeface="Tahoma" pitchFamily="34" charset="0"/>
                <a:cs typeface="Tahoma" pitchFamily="34" charset="0"/>
              </a:rPr>
              <a:t>ПЕРИОДЫ РЕАЛИЗАЦИИ ШКОЛЬНОЙ ЯЗЫКОВОЙ ПОЛИТИКИ</a:t>
            </a:r>
          </a:p>
        </p:txBody>
      </p:sp>
      <p:sp>
        <p:nvSpPr>
          <p:cNvPr id="15" name="Text Box 23"/>
          <p:cNvSpPr txBox="1">
            <a:spLocks noChangeArrowheads="1"/>
          </p:cNvSpPr>
          <p:nvPr/>
        </p:nvSpPr>
        <p:spPr bwMode="auto">
          <a:xfrm>
            <a:off x="1" y="1753298"/>
            <a:ext cx="9905999" cy="5109091"/>
          </a:xfrm>
          <a:prstGeom prst="rect">
            <a:avLst/>
          </a:prstGeom>
          <a:noFill/>
          <a:ln w="9525">
            <a:noFill/>
            <a:miter lim="800000"/>
            <a:headEnd/>
            <a:tailEnd/>
          </a:ln>
          <a:effectLst/>
        </p:spPr>
        <p:txBody>
          <a:bodyPr wrap="square">
            <a:spAutoFit/>
          </a:bodyPr>
          <a:lstStyle/>
          <a:p>
            <a:pPr algn="just">
              <a:spcBef>
                <a:spcPts val="0"/>
              </a:spcBef>
              <a:spcAft>
                <a:spcPts val="0"/>
              </a:spcAft>
              <a:buClr>
                <a:srgbClr val="000000"/>
              </a:buClr>
              <a:buSzPts val="1400"/>
              <a:tabLst>
                <a:tab pos="702945" algn="l"/>
              </a:tabLst>
            </a:pPr>
            <a:r>
              <a:rPr lang="ru-RU" sz="1800" b="1" i="1" dirty="0">
                <a:solidFill>
                  <a:srgbClr val="000000"/>
                </a:solidFill>
                <a:effectLst/>
                <a:latin typeface="Times New Roman" panose="02020603050405020304" pitchFamily="18" charset="0"/>
                <a:ea typeface="Calibri" panose="020F0502020204030204" pitchFamily="34" charset="0"/>
              </a:rPr>
              <a:t>2. Второй период с 2007 года по декабрь 2012 год</a:t>
            </a:r>
          </a:p>
          <a:p>
            <a:pPr algn="just">
              <a:spcBef>
                <a:spcPts val="0"/>
              </a:spcBef>
              <a:spcAft>
                <a:spcPts val="0"/>
              </a:spcAft>
              <a:buClr>
                <a:srgbClr val="000000"/>
              </a:buClr>
              <a:buSzPts val="1400"/>
              <a:tabLst>
                <a:tab pos="702945" algn="l"/>
              </a:tabLst>
            </a:pPr>
            <a:endParaRPr lang="ru-RU" sz="1800" dirty="0">
              <a:effectLst/>
              <a:latin typeface="Calibri" panose="020F0502020204030204" pitchFamily="34" charset="0"/>
              <a:ea typeface="Calibri" panose="020F0502020204030204" pitchFamily="34" charset="0"/>
            </a:endParaRPr>
          </a:p>
          <a:p>
            <a:pPr algn="just">
              <a:spcBef>
                <a:spcPts val="0"/>
              </a:spcBef>
              <a:spcAft>
                <a:spcPts val="0"/>
              </a:spcAft>
              <a:buClr>
                <a:srgbClr val="000000"/>
              </a:buClr>
              <a:buSzPts val="1400"/>
              <a:tabLst>
                <a:tab pos="702945" algn="l"/>
              </a:tabLst>
            </a:pPr>
            <a:r>
              <a:rPr lang="ru-RU" sz="1600" spc="10" dirty="0">
                <a:effectLst/>
                <a:latin typeface="Times New Roman" panose="02020603050405020304" pitchFamily="18" charset="0"/>
                <a:ea typeface="Calibri" panose="020F0502020204030204" pitchFamily="34" charset="0"/>
                <a:cs typeface="Times New Roman" panose="02020603050405020304" pitchFamily="18" charset="0"/>
              </a:rPr>
              <a:t>Принят закон </a:t>
            </a:r>
            <a:r>
              <a:rPr lang="en-GB" sz="1600" spc="10" dirty="0">
                <a:effectLst/>
                <a:latin typeface="Times New Roman" panose="02020603050405020304" pitchFamily="18" charset="0"/>
                <a:ea typeface="Calibri" panose="020F0502020204030204" pitchFamily="34" charset="0"/>
                <a:cs typeface="Times New Roman" panose="02020603050405020304" pitchFamily="18" charset="0"/>
              </a:rPr>
              <a:t>N</a:t>
            </a:r>
            <a:r>
              <a:rPr lang="ru-RU" sz="1600" spc="10" dirty="0">
                <a:effectLst/>
                <a:latin typeface="Times New Roman" panose="02020603050405020304" pitchFamily="18" charset="0"/>
                <a:ea typeface="Calibri" panose="020F0502020204030204" pitchFamily="34" charset="0"/>
                <a:cs typeface="Times New Roman" panose="02020603050405020304" pitchFamily="18" charset="0"/>
              </a:rPr>
              <a:t> 309-ФЗ, который удалил все компоненты и ввел новый принцип структурирования содержания образования через примерную основную образовательную программу, которая должна состоять из двух частей: обязательной (включающей базовые предметы в том числе родной язык) и части, формируемой участниками образовательных отношений Во вторую часть включаются предметы по желанию этих участников в пределах возможностей школы. Разрабатывается новый ФГОС, который должен был предусмотреть </a:t>
            </a:r>
            <a:r>
              <a:rPr lang="ru-RU"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двуязычную и бикультурную образовательную среду как условие реализации основной образовательной программы, что до сих пор не сделано.</a:t>
            </a:r>
            <a:r>
              <a:rPr lang="ru-RU" sz="1600" spc="20" dirty="0">
                <a:effectLst/>
                <a:latin typeface="Times New Roman" panose="02020603050405020304" pitchFamily="18" charset="0"/>
                <a:ea typeface="Calibri" panose="020F0502020204030204" pitchFamily="34" charset="0"/>
                <a:cs typeface="Times New Roman" panose="02020603050405020304" pitchFamily="18" charset="0"/>
              </a:rPr>
              <a:t> Это должна быть не ординарная школа диалога культур </a:t>
            </a:r>
            <a:r>
              <a:rPr lang="ru-RU" sz="1600" kern="0" spc="20" dirty="0">
                <a:effectLst/>
                <a:latin typeface="Times New Roman" panose="02020603050405020304" pitchFamily="18" charset="0"/>
                <a:ea typeface="Calibri" panose="020F0502020204030204" pitchFamily="34" charset="0"/>
              </a:rPr>
              <a:t>требующая отдельного подхода и создающая языковую среду. Понятно, что она не должна быть массовой, но имеющая право на существование. В этот период республики при организации образовательного процесса использовали понятия «государственный язык республики» и «родной язык». Под родным языком понимались все языки народов России, за исключением русского языка.</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spcAft>
                <a:spcPts val="0"/>
              </a:spcAft>
              <a:buClr>
                <a:srgbClr val="000000"/>
              </a:buClr>
              <a:buSzPts val="1400"/>
              <a:tabLst>
                <a:tab pos="702945" algn="l"/>
              </a:tabLst>
            </a:pPr>
            <a:r>
              <a:rPr lang="ru-RU" sz="1600" kern="0" spc="20" dirty="0">
                <a:effectLst/>
                <a:latin typeface="Times New Roman" panose="02020603050405020304" pitchFamily="18" charset="0"/>
                <a:ea typeface="Calibri" panose="020F0502020204030204" pitchFamily="34" charset="0"/>
              </a:rPr>
              <a:t>Предполагалось, что новые законодательные нормы обеспечат создание лучших условий для изучения языков народов России. Однако, как показали исследования за последние восемь лет, после принятия закона, этого не произошло.</a:t>
            </a:r>
            <a:endParaRPr lang="ru-RU" sz="16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0"/>
              </a:spcBef>
              <a:spcAft>
                <a:spcPts val="0"/>
              </a:spcAft>
              <a:buClr>
                <a:srgbClr val="000000"/>
              </a:buClr>
              <a:buSzPts val="1400"/>
              <a:tabLst>
                <a:tab pos="702945" algn="l"/>
              </a:tabLst>
            </a:pP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ru-RU"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endPar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ru-RU"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Нижний колонтитул 1">
            <a:extLst>
              <a:ext uri="{FF2B5EF4-FFF2-40B4-BE49-F238E27FC236}">
                <a16:creationId xmlns:a16="http://schemas.microsoft.com/office/drawing/2014/main" id="{E99D73A8-55F5-40E7-92D1-E9D917596229}"/>
              </a:ext>
            </a:extLst>
          </p:cNvPr>
          <p:cNvSpPr>
            <a:spLocks noGrp="1"/>
          </p:cNvSpPr>
          <p:nvPr>
            <p:ph type="ftr" sz="quarter" idx="11"/>
          </p:nvPr>
        </p:nvSpPr>
        <p:spPr>
          <a:xfrm flipH="1">
            <a:off x="5755341" y="6857998"/>
            <a:ext cx="666973" cy="45719"/>
          </a:xfrm>
        </p:spPr>
        <p:txBody>
          <a:bodyPr/>
          <a:lstStyle/>
          <a:p>
            <a:endParaRPr lang="ru-RU" sz="1050" dirty="0"/>
          </a:p>
        </p:txBody>
      </p:sp>
    </p:spTree>
    <p:extLst>
      <p:ext uri="{BB962C8B-B14F-4D97-AF65-F5344CB8AC3E}">
        <p14:creationId xmlns:p14="http://schemas.microsoft.com/office/powerpoint/2010/main" val="89170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7BD982D2-A492-E25F-71DD-AE8329E5A64E}"/>
              </a:ext>
            </a:extLst>
          </p:cNvPr>
          <p:cNvSpPr>
            <a:spLocks noGrp="1"/>
          </p:cNvSpPr>
          <p:nvPr>
            <p:ph type="title"/>
          </p:nvPr>
        </p:nvSpPr>
        <p:spPr>
          <a:xfrm>
            <a:off x="225911" y="317350"/>
            <a:ext cx="8377742" cy="457200"/>
          </a:xfrm>
        </p:spPr>
        <p:txBody>
          <a:bodyPr/>
          <a:lstStyle/>
          <a:p>
            <a:pPr algn="just"/>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br>
              <a:rPr lang="ru-RU" sz="1800" b="1" i="1" spc="1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ru-RU" sz="1800" b="1" i="1" spc="1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ru-RU" sz="1800" b="1" i="1" spc="1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RU" sz="1800" b="1" i="1" spc="1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3.Третий период с декабря 2012 по конец 2024 года</a:t>
            </a:r>
            <a:br>
              <a:rPr lang="ru-RU" sz="1800" dirty="0">
                <a:latin typeface="Times New Roman" panose="02020603050405020304" pitchFamily="18" charset="0"/>
                <a:ea typeface="Calibri" panose="020F0502020204030204" pitchFamily="34" charset="0"/>
                <a:cs typeface="Times New Roman" panose="02020603050405020304" pitchFamily="18" charset="0"/>
              </a:rPr>
            </a:br>
            <a:br>
              <a:rPr lang="ru-RU" sz="1400" dirty="0">
                <a:latin typeface="Times New Roman" panose="02020603050405020304" pitchFamily="18" charset="0"/>
                <a:ea typeface="Calibri" panose="020F0502020204030204" pitchFamily="34" charset="0"/>
                <a:cs typeface="Times New Roman" panose="02020603050405020304" pitchFamily="18" charset="0"/>
              </a:rPr>
            </a:br>
            <a:r>
              <a:rPr lang="ru-RU" sz="1600" dirty="0">
                <a:latin typeface="Times New Roman" panose="02020603050405020304" pitchFamily="18" charset="0"/>
                <a:ea typeface="Calibri" panose="020F0502020204030204" pitchFamily="34" charset="0"/>
                <a:cs typeface="Times New Roman" panose="02020603050405020304" pitchFamily="18" charset="0"/>
              </a:rPr>
              <a:t>Новая редакция</a:t>
            </a:r>
            <a:r>
              <a:rPr lang="ru-RU" sz="1600" spc="15" dirty="0">
                <a:latin typeface="Times New Roman" panose="02020603050405020304" pitchFamily="18" charset="0"/>
                <a:ea typeface="Calibri" panose="020F0502020204030204" pitchFamily="34" charset="0"/>
                <a:cs typeface="Times New Roman" panose="02020603050405020304" pitchFamily="18" charset="0"/>
              </a:rPr>
              <a:t> закона </a:t>
            </a:r>
            <a:r>
              <a:rPr lang="en-GB" sz="1600" spc="15" dirty="0">
                <a:latin typeface="Times New Roman" panose="02020603050405020304" pitchFamily="18" charset="0"/>
                <a:ea typeface="Calibri" panose="020F0502020204030204" pitchFamily="34" charset="0"/>
                <a:cs typeface="Times New Roman" panose="02020603050405020304" pitchFamily="18" charset="0"/>
              </a:rPr>
              <a:t>N</a:t>
            </a:r>
            <a:r>
              <a:rPr lang="en-GB" sz="1600" spc="15"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1600" spc="1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273-ФЗ </a:t>
            </a:r>
            <a:r>
              <a:rPr lang="ru-RU" sz="1600" spc="15" dirty="0">
                <a:latin typeface="Times New Roman" panose="02020603050405020304" pitchFamily="18" charset="0"/>
                <a:ea typeface="Calibri" panose="020F0502020204030204" pitchFamily="34" charset="0"/>
                <a:cs typeface="Times New Roman" panose="02020603050405020304" pitchFamily="18" charset="0"/>
              </a:rPr>
              <a:t>«Об образовании в Российской Федерации». Впервые (ст.</a:t>
            </a:r>
            <a:br>
              <a:rPr lang="ru-RU" sz="1600" spc="15" dirty="0">
                <a:latin typeface="Times New Roman" panose="02020603050405020304" pitchFamily="18" charset="0"/>
                <a:ea typeface="Calibri" panose="020F0502020204030204" pitchFamily="34" charset="0"/>
                <a:cs typeface="Times New Roman" panose="02020603050405020304" pitchFamily="18" charset="0"/>
              </a:rPr>
            </a:br>
            <a:r>
              <a:rPr lang="ru-RU" sz="1600" spc="15" dirty="0">
                <a:latin typeface="Times New Roman" panose="02020603050405020304" pitchFamily="18" charset="0"/>
                <a:ea typeface="Calibri" panose="020F0502020204030204" pitchFamily="34" charset="0"/>
                <a:cs typeface="Times New Roman" panose="02020603050405020304" pitchFamily="18" charset="0"/>
              </a:rPr>
              <a:t>14) вводятся предметы </a:t>
            </a:r>
            <a:r>
              <a:rPr lang="ru-RU" sz="1600" dirty="0">
                <a:latin typeface="Times New Roman" panose="02020603050405020304" pitchFamily="18" charset="0"/>
                <a:cs typeface="Times New Roman" panose="02020603050405020304" pitchFamily="18" charset="0"/>
              </a:rPr>
              <a:t>: гос. яз РФ, гос. яз республики РФ, родной язык.</a:t>
            </a:r>
            <a:r>
              <a:rPr lang="ru-RU" sz="1600" spc="15" dirty="0">
                <a:latin typeface="Times New Roman" panose="02020603050405020304" pitchFamily="18" charset="0"/>
                <a:ea typeface="Calibri" panose="020F0502020204030204" pitchFamily="34" charset="0"/>
                <a:cs typeface="Times New Roman" panose="02020603050405020304" pitchFamily="18" charset="0"/>
              </a:rPr>
              <a:t> Однако разрабатываемые с 2013 по 2018 годы проекты ФГОС общего образования не предусматривали изучение таких предметов, как «Гос. яз. РФ», «Родной язык (русский)». Изучение предметов «Гос. яз. республики» и «Родной язык» были включены в обязательную часть основной образовательной  программы. В такой ситуации на родные языки, которые имеют и статус государственных языков республик, отводилось в ряде республик больше времени, чем на изучение русского языка. </a:t>
            </a:r>
            <a:r>
              <a:rPr lang="ru-RU" sz="1600" dirty="0">
                <a:latin typeface="Times New Roman" panose="02020603050405020304" pitchFamily="18" charset="0"/>
                <a:cs typeface="Times New Roman" panose="02020603050405020304" pitchFamily="18" charset="0"/>
              </a:rPr>
              <a:t>И в 2018 году впервые законодательно за русским языком был закреплен статус родного. </a:t>
            </a:r>
            <a:r>
              <a:rPr lang="ru-R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 закону родители обязаны выбрать язык изучения из трёх позиций (родной язык, родной язык (русский), гос. яз. республики). Только выбранный язык обучающиеся обязаны изучать. Очевидно, что если есть два предмета по русскому языку, то они должны различаться по целям, задачам и, соответственно, содержанию. </a:t>
            </a:r>
            <a:r>
              <a:rPr lang="ru-RU" sz="1600" dirty="0">
                <a:latin typeface="Times New Roman" panose="02020603050405020304" pitchFamily="18" charset="0"/>
                <a:cs typeface="Times New Roman" panose="02020603050405020304" pitchFamily="18" charset="0"/>
              </a:rPr>
              <a:t>В этих условиях необходимо было предусмотреть с</a:t>
            </a:r>
            <a:r>
              <a:rPr lang="ru-R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вободный выбор между русским языком (родным) или гос. яз.</a:t>
            </a:r>
            <a:r>
              <a:rPr lang="ru-RU"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РФ. К сожалению, такой выбор законодательно не был предусмотрен. </a:t>
            </a:r>
            <a:br>
              <a:rPr lang="ru-R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RU" sz="1600" dirty="0">
                <a:latin typeface="Times New Roman" panose="02020603050405020304" pitchFamily="18" charset="0"/>
                <a:ea typeface="Calibri" panose="020F0502020204030204" pitchFamily="34" charset="0"/>
                <a:cs typeface="Times New Roman" panose="02020603050405020304" pitchFamily="18" charset="0"/>
              </a:rPr>
              <a:t>В мая 2023 года Минпросвещения РФ были утверждены Федеральные образовательные программы</a:t>
            </a:r>
            <a:r>
              <a:rPr lang="ru-RU" sz="1600" b="1"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a:latin typeface="Times New Roman" panose="02020603050405020304" pitchFamily="18" charset="0"/>
                <a:ea typeface="Calibri" panose="020F0502020204030204" pitchFamily="34" charset="0"/>
                <a:cs typeface="Times New Roman" panose="02020603050405020304" pitchFamily="18" charset="0"/>
              </a:rPr>
              <a:t>начального и основного общего образования которые определили единые для всех школ РФ базовые объём и содержание образования. В этой ситуации становится очевидным, что диалоговая школа выпадает из права на существование. Утверждается, что программы предусматривают организацию образовательной деятельности на родном (нерусском) языке только в учебном плане и плане внеурочной деятельности, но это не есть обучение на родном языке. </a:t>
            </a:r>
            <a:r>
              <a:rPr lang="ru-RU" sz="1600" dirty="0">
                <a:effectLst/>
                <a:latin typeface="Times New Roman" panose="02020603050405020304" pitchFamily="18" charset="0"/>
                <a:ea typeface="Calibri" panose="020F0502020204030204" pitchFamily="34" charset="0"/>
              </a:rPr>
              <a:t>Нужно отметить, что в последнее десятилетие отдается предпочтение развитию этнокультурных фестивалей, но никак не организации образовательной деятельности, направленной на развитие родных языков.</a:t>
            </a:r>
            <a:br>
              <a:rPr lang="ru-RU" sz="1600" dirty="0">
                <a:effectLst/>
                <a:latin typeface="Calibri" panose="020F0502020204030204" pitchFamily="34" charset="0"/>
                <a:ea typeface="Calibri" panose="020F0502020204030204" pitchFamily="34" charset="0"/>
              </a:rPr>
            </a:br>
            <a:br>
              <a:rPr lang="ru-RU" sz="1600" dirty="0">
                <a:latin typeface="Times New Roman" panose="02020603050405020304" pitchFamily="18" charset="0"/>
                <a:cs typeface="Times New Roman" panose="02020603050405020304" pitchFamily="18" charset="0"/>
              </a:rPr>
            </a:br>
            <a:br>
              <a:rPr lang="ru-RU" sz="1600" dirty="0">
                <a:latin typeface="Times New Roman" panose="02020603050405020304" pitchFamily="18" charset="0"/>
                <a:cs typeface="Times New Roman" panose="02020603050405020304" pitchFamily="18" charset="0"/>
              </a:rPr>
            </a:br>
            <a:br>
              <a:rPr lang="ru-RU" sz="1600" dirty="0">
                <a:latin typeface="Times New Roman" panose="02020603050405020304" pitchFamily="18" charset="0"/>
                <a:cs typeface="Times New Roman" panose="02020603050405020304" pitchFamily="18" charset="0"/>
              </a:rPr>
            </a:br>
            <a:br>
              <a:rPr lang="ru-RU" sz="1600" dirty="0">
                <a:latin typeface="Times New Roman" panose="02020603050405020304" pitchFamily="18" charset="0"/>
                <a:cs typeface="Times New Roman" panose="02020603050405020304" pitchFamily="18" charset="0"/>
              </a:rPr>
            </a:b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262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4D78C1-7993-6E6D-FF71-A1B6780200C1}"/>
              </a:ext>
            </a:extLst>
          </p:cNvPr>
          <p:cNvSpPr>
            <a:spLocks noGrp="1"/>
          </p:cNvSpPr>
          <p:nvPr>
            <p:ph type="title"/>
          </p:nvPr>
        </p:nvSpPr>
        <p:spPr>
          <a:xfrm>
            <a:off x="387275" y="852541"/>
            <a:ext cx="8313196" cy="45719"/>
          </a:xfrm>
        </p:spPr>
        <p:txBody>
          <a:bodyPr/>
          <a:lstStyle/>
          <a:p>
            <a:pPr algn="just"/>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br>
              <a:rPr lang="ru-RU" sz="1800" b="1" i="1" dirty="0">
                <a:solidFill>
                  <a:srgbClr val="000000"/>
                </a:solidFill>
                <a:effectLst/>
                <a:latin typeface="Times New Roman" panose="02020603050405020304" pitchFamily="18" charset="0"/>
                <a:ea typeface="Calibri" panose="020F0502020204030204" pitchFamily="34" charset="0"/>
              </a:rPr>
            </a:br>
            <a:r>
              <a:rPr lang="ru-RU" sz="1800" b="1" i="1" dirty="0">
                <a:solidFill>
                  <a:srgbClr val="000000"/>
                </a:solidFill>
                <a:effectLst/>
                <a:latin typeface="Times New Roman" panose="02020603050405020304" pitchFamily="18" charset="0"/>
                <a:ea typeface="Calibri" panose="020F0502020204030204" pitchFamily="34" charset="0"/>
              </a:rPr>
              <a:t>4. Четвертый период с середины 2024 года по настоящее время</a:t>
            </a:r>
            <a:br>
              <a:rPr lang="ru-RU" sz="1800" dirty="0">
                <a:effectLst/>
                <a:latin typeface="Calibri" panose="020F0502020204030204" pitchFamily="34" charset="0"/>
                <a:ea typeface="Calibri" panose="020F0502020204030204" pitchFamily="34" charset="0"/>
              </a:rPr>
            </a:br>
            <a:br>
              <a:rPr lang="ru-RU" sz="1800" dirty="0">
                <a:effectLst/>
                <a:latin typeface="Calibri" panose="020F0502020204030204" pitchFamily="34" charset="0"/>
                <a:ea typeface="Calibri" panose="020F0502020204030204" pitchFamily="34" charset="0"/>
              </a:rPr>
            </a:br>
            <a:r>
              <a:rPr lang="ru-RU" sz="1600" kern="0" dirty="0">
                <a:effectLst/>
                <a:latin typeface="Times New Roman" panose="02020603050405020304" pitchFamily="18" charset="0"/>
                <a:ea typeface="Calibri" panose="020F0502020204030204" pitchFamily="34" charset="0"/>
              </a:rPr>
              <a:t>12 июня 2024 г. распоряжением Правительства РФ утверждена Концепция государственной языковой политики РФ. </a:t>
            </a:r>
            <a:r>
              <a:rPr lang="ru-RU" sz="1600" kern="0" dirty="0">
                <a:latin typeface="Times New Roman" panose="02020603050405020304" pitchFamily="18" charset="0"/>
                <a:ea typeface="Calibri" panose="020F0502020204030204" pitchFamily="34" charset="0"/>
              </a:rPr>
              <a:t>В</a:t>
            </a:r>
            <a:r>
              <a:rPr lang="ru-RU" sz="1600" dirty="0">
                <a:effectLst/>
                <a:latin typeface="Times New Roman" panose="02020603050405020304" pitchFamily="18" charset="0"/>
                <a:ea typeface="Calibri" panose="020F0502020204030204" pitchFamily="34" charset="0"/>
              </a:rPr>
              <a:t>первые на государственном уровне появился документ, в котором отсутствует понятие «родной язык» и в тексте, к сожалению, термин «изучение» практически не встречается. Так же был создан и Совет в сфере поддержки русского языка и языков народов России. На основании названия Совета возникает вопрос: «А что русские не народ России и русский язык не является языком народов России?». Да и поручения по результату заседания Совета так же вызывают удивление. К ним относятся, во первых, рассмотреть</a:t>
            </a:r>
            <a:r>
              <a:rPr lang="ru-RU" sz="1600" b="1" dirty="0">
                <a:effectLst/>
                <a:latin typeface="Times New Roman" panose="02020603050405020304" pitchFamily="18" charset="0"/>
                <a:ea typeface="Calibri" panose="020F0502020204030204" pitchFamily="34" charset="0"/>
              </a:rPr>
              <a:t> </a:t>
            </a:r>
            <a:r>
              <a:rPr lang="ru-RU" sz="1600" dirty="0">
                <a:effectLst/>
                <a:latin typeface="Times New Roman" panose="02020603050405020304" pitchFamily="18" charset="0"/>
                <a:ea typeface="Calibri" panose="020F0502020204030204" pitchFamily="34" charset="0"/>
              </a:rPr>
              <a:t>вопрос</a:t>
            </a:r>
            <a:r>
              <a:rPr lang="ru-RU" sz="1600" b="1" dirty="0">
                <a:effectLst/>
                <a:latin typeface="Times New Roman" panose="02020603050405020304" pitchFamily="18" charset="0"/>
                <a:ea typeface="Calibri" panose="020F0502020204030204" pitchFamily="34" charset="0"/>
              </a:rPr>
              <a:t> </a:t>
            </a:r>
            <a:r>
              <a:rPr lang="ru-RU" sz="1600" dirty="0">
                <a:effectLst/>
                <a:latin typeface="Times New Roman" panose="02020603050405020304" pitchFamily="18" charset="0"/>
                <a:ea typeface="Calibri" panose="020F0502020204030204" pitchFamily="34" charset="0"/>
              </a:rPr>
              <a:t>о создании единой государственной линейки школьных учебников по государственным языкам республик  РФ и, во вторых, обеспечить в ФГОС  изменение наименования учебного предмета (учебного модуля)  «Родной язык и (или) государственный язык республики РФ» на «Язык народа РФ и (или) государственный язык республики РФ». Нужно отметить, что  авторы предложенных изменений  до настоящего времени не дали четкой аргументации предложенных изменений, для чего это делается и какой результат хотим получить. Не продуманы риски. Какие негативные эффекты будем иметь. Если говорить о едином учебнике, то необходимо подумать о том, что уровень знания языка у школьников различен. Есть дети, не владеющие или слабо владеющие языком, а есть хорошо владеющие и, следовательно, необходимо разрабатывать учебники с разным содержанием и методическим сопровождением если мы хотим создавать условия не зазубривания материала, а дать качественную систему знаний. Эта ситуация касается любого языка, в том числе и русского</a:t>
            </a:r>
            <a:r>
              <a:rPr lang="ru-RU" sz="1800" dirty="0">
                <a:effectLst/>
                <a:latin typeface="Times New Roman" panose="02020603050405020304" pitchFamily="18" charset="0"/>
                <a:ea typeface="Calibri" panose="020F0502020204030204" pitchFamily="34" charset="0"/>
              </a:rPr>
              <a:t>.   </a:t>
            </a:r>
            <a:br>
              <a:rPr lang="ru-RU" sz="1800" dirty="0">
                <a:effectLst/>
                <a:latin typeface="Calibri" panose="020F0502020204030204" pitchFamily="34" charset="0"/>
                <a:ea typeface="Calibri" panose="020F0502020204030204" pitchFamily="34" charset="0"/>
              </a:rPr>
            </a:br>
            <a:br>
              <a:rPr lang="ru-RU" sz="1800" dirty="0">
                <a:effectLst/>
                <a:latin typeface="Times New Roman" panose="02020603050405020304" pitchFamily="18" charset="0"/>
                <a:ea typeface="Calibri" panose="020F0502020204030204" pitchFamily="34" charset="0"/>
              </a:rPr>
            </a:br>
            <a:r>
              <a:rPr lang="ru-RU" sz="1800" dirty="0">
                <a:effectLst/>
                <a:latin typeface="Times New Roman" panose="02020603050405020304" pitchFamily="18" charset="0"/>
                <a:ea typeface="Calibri" panose="020F0502020204030204" pitchFamily="34" charset="0"/>
              </a:rPr>
              <a:t>   </a:t>
            </a:r>
            <a:br>
              <a:rPr lang="ru-RU" sz="1800" dirty="0">
                <a:effectLst/>
                <a:latin typeface="Calibri" panose="020F0502020204030204" pitchFamily="34" charset="0"/>
                <a:ea typeface="Calibri" panose="020F0502020204030204" pitchFamily="34" charset="0"/>
              </a:rPr>
            </a:br>
            <a:endParaRPr lang="ru-RU" sz="1600" dirty="0"/>
          </a:p>
        </p:txBody>
      </p:sp>
      <p:sp>
        <p:nvSpPr>
          <p:cNvPr id="3" name="Номер слайда 2">
            <a:extLst>
              <a:ext uri="{FF2B5EF4-FFF2-40B4-BE49-F238E27FC236}">
                <a16:creationId xmlns:a16="http://schemas.microsoft.com/office/drawing/2014/main" id="{6A5959F2-C8B6-D96F-150C-FA497EB62335}"/>
              </a:ext>
            </a:extLst>
          </p:cNvPr>
          <p:cNvSpPr>
            <a:spLocks noGrp="1"/>
          </p:cNvSpPr>
          <p:nvPr>
            <p:ph type="sldNum" sz="quarter" idx="12"/>
          </p:nvPr>
        </p:nvSpPr>
        <p:spPr/>
        <p:txBody>
          <a:bodyPr/>
          <a:lstStyle/>
          <a:p>
            <a:fld id="{D233BCCF-00E1-43E0-A013-7B74FDB6F766}" type="slidenum">
              <a:rPr lang="ru-RU" smtClean="0"/>
              <a:pPr/>
              <a:t>6</a:t>
            </a:fld>
            <a:endParaRPr lang="ru-RU"/>
          </a:p>
        </p:txBody>
      </p:sp>
    </p:spTree>
    <p:extLst>
      <p:ext uri="{BB962C8B-B14F-4D97-AF65-F5344CB8AC3E}">
        <p14:creationId xmlns:p14="http://schemas.microsoft.com/office/powerpoint/2010/main" val="1088977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886090" y="-383323"/>
            <a:ext cx="388280" cy="45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2" y="974726"/>
            <a:ext cx="9324975" cy="2800767"/>
          </a:xfrm>
          <a:prstGeom prst="rect">
            <a:avLst/>
          </a:prstGeom>
          <a:noFill/>
          <a:ln w="9525">
            <a:noFill/>
            <a:miter lim="800000"/>
            <a:headEnd/>
            <a:tailEnd/>
          </a:ln>
          <a:effectLst/>
        </p:spPr>
        <p:txBody>
          <a:bodyPr wrap="square">
            <a:spAutoFit/>
          </a:bodyPr>
          <a:lstStyle/>
          <a:p>
            <a:pPr algn="just">
              <a:spcBef>
                <a:spcPct val="50000"/>
              </a:spcBef>
            </a:pPr>
            <a:endParaRPr lang="ru-RU" sz="16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ct val="50000"/>
              </a:spcBef>
            </a:pPr>
            <a:endParaRPr lang="ru-RU" sz="1600" kern="0"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ct val="50000"/>
              </a:spcBef>
            </a:pPr>
            <a:r>
              <a:rPr lang="ru-RU" sz="1600" kern="0" dirty="0">
                <a:effectLst/>
                <a:latin typeface="Times New Roman" panose="02020603050405020304" pitchFamily="18" charset="0"/>
                <a:ea typeface="Calibri" panose="020F0502020204030204" pitchFamily="34" charset="0"/>
                <a:cs typeface="Times New Roman" panose="02020603050405020304" pitchFamily="18" charset="0"/>
              </a:rPr>
              <a:t>В многонациональном государстве важная роль принадлежала и продолжает принадлежать реализации государственной языковой политики, особенно в сфере образования, формирующей уникальную особую русскую цивилизацию, объединяющую народы не обязательно близких по языку и культуре. На каждом историческом этапе становления государственности необходима реализация продуманных механизмов, обеспечивающих сплоченность общества при сохранении суверенитета наций, использования терминологии, обеспечивающей удовлетворение национальных интересов. Как отмечал В.И. </a:t>
            </a:r>
            <a:r>
              <a:rPr lang="ru-RU" sz="1600" kern="0" dirty="0">
                <a:latin typeface="Times New Roman" panose="02020603050405020304" pitchFamily="18" charset="0"/>
                <a:ea typeface="Calibri" panose="020F0502020204030204" pitchFamily="34" charset="0"/>
                <a:cs typeface="Times New Roman" panose="02020603050405020304" pitchFamily="18" charset="0"/>
              </a:rPr>
              <a:t>Л</a:t>
            </a:r>
            <a:r>
              <a:rPr lang="ru-RU" sz="1600" kern="0" dirty="0">
                <a:effectLst/>
                <a:latin typeface="Times New Roman" panose="02020603050405020304" pitchFamily="18" charset="0"/>
                <a:ea typeface="Calibri" panose="020F0502020204030204" pitchFamily="34" charset="0"/>
                <a:cs typeface="Times New Roman" panose="02020603050405020304" pitchFamily="18" charset="0"/>
              </a:rPr>
              <a:t>енин при национально-государственном строительстве федеративных отношений недопустимо ни игнорирование, ни раздувание национальных особенностей в частности и в сфере образования. </a:t>
            </a:r>
            <a:endParaRPr lang="ru-RU" sz="1600" dirty="0">
              <a:solidFill>
                <a:schemeClr val="bg1"/>
              </a:solidFill>
              <a:latin typeface="Times New Roman" panose="02020603050405020304" pitchFamily="18" charset="0"/>
              <a:ea typeface="Tahoma" pitchFamily="34" charset="0"/>
              <a:cs typeface="Times New Roman" panose="02020603050405020304" pitchFamily="18" charset="0"/>
            </a:endParaRPr>
          </a:p>
        </p:txBody>
      </p:sp>
      <p:sp>
        <p:nvSpPr>
          <p:cNvPr id="14" name="Text Box 23">
            <a:extLst>
              <a:ext uri="{FF2B5EF4-FFF2-40B4-BE49-F238E27FC236}">
                <a16:creationId xmlns:a16="http://schemas.microsoft.com/office/drawing/2014/main" id="{353490B1-C9B8-BF49-BA27-C910927945C7}"/>
              </a:ext>
            </a:extLst>
          </p:cNvPr>
          <p:cNvSpPr txBox="1">
            <a:spLocks noChangeArrowheads="1"/>
          </p:cNvSpPr>
          <p:nvPr/>
        </p:nvSpPr>
        <p:spPr bwMode="auto">
          <a:xfrm>
            <a:off x="9973" y="5558837"/>
            <a:ext cx="9906000" cy="369332"/>
          </a:xfrm>
          <a:prstGeom prst="rect">
            <a:avLst/>
          </a:prstGeom>
          <a:noFill/>
          <a:ln w="9525">
            <a:noFill/>
            <a:miter lim="800000"/>
            <a:headEnd/>
            <a:tailEnd/>
          </a:ln>
          <a:effectLst/>
        </p:spPr>
        <p:txBody>
          <a:bodyPr wrap="square">
            <a:spAutoFit/>
          </a:bodyPr>
          <a:lstStyle/>
          <a:p>
            <a:pPr algn="l">
              <a:spcBef>
                <a:spcPct val="50000"/>
              </a:spcBef>
            </a:pPr>
            <a:endParaRPr lang="ru-RU" sz="1800" dirty="0">
              <a:solidFill>
                <a:schemeClr val="bg1">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35503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a:extLst>
              <a:ext uri="{FF2B5EF4-FFF2-40B4-BE49-F238E27FC236}">
                <a16:creationId xmlns:a16="http://schemas.microsoft.com/office/drawing/2014/main" id="{B750BA9C-6652-4436-908A-452FE82B5C93}"/>
              </a:ext>
            </a:extLst>
          </p:cNvPr>
          <p:cNvPicPr>
            <a:picLocks noChangeAspect="1"/>
          </p:cNvPicPr>
          <p:nvPr/>
        </p:nvPicPr>
        <p:blipFill rotWithShape="1">
          <a:blip r:embed="rId2"/>
          <a:srcRect r="37929" b="28522"/>
          <a:stretch/>
        </p:blipFill>
        <p:spPr>
          <a:xfrm>
            <a:off x="5469622" y="0"/>
            <a:ext cx="4436378" cy="6858000"/>
          </a:xfrm>
          <a:prstGeom prst="rect">
            <a:avLst/>
          </a:prstGeom>
          <a:effectLst>
            <a:outerShdw dist="50800" sx="1000" sy="1000" algn="ctr" rotWithShape="0">
              <a:srgbClr val="000000">
                <a:alpha val="0"/>
              </a:srgbClr>
            </a:outerShdw>
          </a:effec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214" y="952320"/>
            <a:ext cx="45719" cy="302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844" name="Text Box 2052"/>
          <p:cNvSpPr txBox="1">
            <a:spLocks noChangeArrowheads="1"/>
          </p:cNvSpPr>
          <p:nvPr/>
        </p:nvSpPr>
        <p:spPr bwMode="auto">
          <a:xfrm>
            <a:off x="91437" y="322729"/>
            <a:ext cx="4943141" cy="3304623"/>
          </a:xfrm>
          <a:prstGeom prst="rect">
            <a:avLst/>
          </a:prstGeom>
          <a:solidFill>
            <a:srgbClr val="820000"/>
          </a:solidFill>
          <a:ln w="9525">
            <a:noFill/>
            <a:miter lim="800000"/>
            <a:headEnd/>
            <a:tailEnd/>
          </a:ln>
          <a:effectLst/>
        </p:spPr>
        <p:txBody>
          <a:bodyPr wrap="square">
            <a:spAutoFit/>
          </a:bodyPr>
          <a:lstStyle/>
          <a:p>
            <a:pPr>
              <a:spcBef>
                <a:spcPct val="50000"/>
              </a:spcBef>
            </a:pPr>
            <a:endParaRPr lang="ru-RU" sz="2800" dirty="0">
              <a:solidFill>
                <a:schemeClr val="bg1"/>
              </a:solidFill>
              <a:latin typeface="Tahoma" pitchFamily="34" charset="0"/>
              <a:ea typeface="Tahoma" pitchFamily="34" charset="0"/>
              <a:cs typeface="Tahoma" pitchFamily="34" charset="0"/>
            </a:endParaRPr>
          </a:p>
          <a:p>
            <a:pPr>
              <a:spcBef>
                <a:spcPct val="50000"/>
              </a:spcBef>
            </a:pPr>
            <a:endParaRPr lang="ru-RU" sz="2800" dirty="0">
              <a:solidFill>
                <a:schemeClr val="bg1"/>
              </a:solidFill>
              <a:latin typeface="Tahoma" pitchFamily="34" charset="0"/>
              <a:ea typeface="Tahoma" pitchFamily="34" charset="0"/>
              <a:cs typeface="Tahoma" pitchFamily="34" charset="0"/>
            </a:endParaRPr>
          </a:p>
          <a:p>
            <a:pPr>
              <a:spcBef>
                <a:spcPct val="50000"/>
              </a:spcBef>
            </a:pPr>
            <a:endParaRPr lang="ru-RU" sz="2800" dirty="0">
              <a:solidFill>
                <a:schemeClr val="bg1"/>
              </a:solidFill>
              <a:latin typeface="Tahoma" pitchFamily="34" charset="0"/>
              <a:ea typeface="Tahoma" pitchFamily="34" charset="0"/>
              <a:cs typeface="Tahoma" pitchFamily="34" charset="0"/>
            </a:endParaRPr>
          </a:p>
          <a:p>
            <a:pPr>
              <a:spcBef>
                <a:spcPct val="50000"/>
              </a:spcBef>
            </a:pPr>
            <a:r>
              <a:rPr lang="ru-RU" sz="2800" dirty="0">
                <a:solidFill>
                  <a:schemeClr val="bg1"/>
                </a:solidFill>
                <a:latin typeface="Tahoma" pitchFamily="34" charset="0"/>
                <a:ea typeface="Tahoma" pitchFamily="34" charset="0"/>
                <a:cs typeface="Tahoma" pitchFamily="34" charset="0"/>
              </a:rPr>
              <a:t>Спасибо за внимание </a:t>
            </a:r>
          </a:p>
          <a:p>
            <a:pPr algn="just">
              <a:lnSpc>
                <a:spcPct val="91000"/>
              </a:lnSpc>
            </a:pPr>
            <a:endParaRPr lang="ru-RU" sz="1400" dirty="0">
              <a:solidFill>
                <a:schemeClr val="bg1"/>
              </a:solidFill>
              <a:latin typeface="Times New Roman" panose="02020603050405020304" pitchFamily="18" charset="0"/>
              <a:ea typeface="Tahoma" pitchFamily="34" charset="0"/>
              <a:cs typeface="Times New Roman" panose="02020603050405020304" pitchFamily="18" charset="0"/>
            </a:endParaRPr>
          </a:p>
          <a:p>
            <a:pPr>
              <a:spcBef>
                <a:spcPct val="50000"/>
              </a:spcBef>
            </a:pPr>
            <a:r>
              <a:rPr lang="ru-RU" sz="2800" dirty="0">
                <a:solidFill>
                  <a:schemeClr val="bg1"/>
                </a:solidFill>
                <a:latin typeface="Tahoma" pitchFamily="34" charset="0"/>
                <a:ea typeface="Tahoma" pitchFamily="34" charset="0"/>
                <a:cs typeface="Tahoma" pitchFamily="34" charset="0"/>
              </a:rPr>
              <a:t> </a:t>
            </a:r>
            <a:endParaRPr lang="ru-RU" sz="2800" dirty="0">
              <a:solidFill>
                <a:srgbClr val="820000"/>
              </a:solidFill>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31559</TotalTime>
  <Words>1571</Words>
  <Application>Microsoft Office PowerPoint</Application>
  <PresentationFormat>Лист A4 (210x297 мм)</PresentationFormat>
  <Paragraphs>53</Paragraphs>
  <Slides>8</Slides>
  <Notes>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Tahoma</vt:lpstr>
      <vt:lpstr>Times New Roman</vt:lpstr>
      <vt:lpstr>Оформление по умолчанию</vt:lpstr>
      <vt:lpstr>Презентация PowerPoint</vt:lpstr>
      <vt:lpstr>Презентация PowerPoint</vt:lpstr>
      <vt:lpstr>Презентация PowerPoint</vt:lpstr>
      <vt:lpstr>Презентация PowerPoint</vt:lpstr>
      <vt:lpstr>                         3.Третий период с декабря 2012 по конец 2024 года  Новая редакция закона N 273-ФЗ «Об образовании в Российской Федерации». Впервые (ст. 14) вводятся предметы : гос. яз РФ, гос. яз республики РФ, родной язык. Однако разрабатываемые с 2013 по 2018 годы проекты ФГОС общего образования не предусматривали изучение таких предметов, как «Гос. яз. РФ», «Родной язык (русский)». Изучение предметов «Гос. яз. республики» и «Родной язык» были включены в обязательную часть основной образовательной  программы. В такой ситуации на родные языки, которые имеют и статус государственных языков республик, отводилось в ряде республик больше времени, чем на изучение русского языка. И в 2018 году впервые законодательно за русским языком был закреплен статус родного. По закону родители обязаны выбрать язык изучения из трёх позиций (родной язык, родной язык (русский), гос. яз. республики). Только выбранный язык обучающиеся обязаны изучать. Очевидно, что если есть два предмета по русскому языку, то они должны различаться по целям, задачам и, соответственно, содержанию. В этих условиях необходимо было предусмотреть свободный выбор между русским языком (родным) или гос. яз. РФ. К сожалению, такой выбор законодательно не был предусмотрен.  В мая 2023 года Минпросвещения РФ были утверждены Федеральные образовательные программы начального и основного общего образования которые определили единые для всех школ РФ базовые объём и содержание образования. В этой ситуации становится очевидным, что диалоговая школа выпадает из права на существование. Утверждается, что программы предусматривают организацию образовательной деятельности на родном (нерусском) языке только в учебном плане и плане внеурочной деятельности, но это не есть обучение на родном языке. Нужно отметить, что в последнее десятилетие отдается предпочтение развитию этнокультурных фестивалей, но никак не организации образовательной деятельности, направленной на развитие родных языков.     </vt:lpstr>
      <vt:lpstr>                     4. Четвертый период с середины 2024 года по настоящее время  12 июня 2024 г. распоряжением Правительства РФ утверждена Концепция государственной языковой политики РФ. Впервые на государственном уровне появился документ, в котором отсутствует понятие «родной язык» и в тексте, к сожалению, термин «изучение» практически не встречается. Так же был создан и Совет в сфере поддержки русского языка и языков народов России. На основании названия Совета возникает вопрос: «А что русские не народ России и русский язык не является языком народов России?». Да и поручения по результату заседания Совета так же вызывают удивление. К ним относятся, во первых, рассмотреть вопрос о создании единой государственной линейки школьных учебников по государственным языкам республик  РФ и, во вторых, обеспечить в ФГОС  изменение наименования учебного предмета (учебного модуля)  «Родной язык и (или) государственный язык республики РФ» на «Язык народа РФ и (или) государственный язык республики РФ». Нужно отметить, что  авторы предложенных изменений  до настоящего времени не дали четкой аргументации предложенных изменений, для чего это делается и какой результат хотим получить. Не продуманы риски. Какие негативные эффекты будем иметь. Если говорить о едином учебнике, то необходимо подумать о том, что уровень знания языка у школьников различен. Есть дети, не владеющие или слабо владеющие языком, а есть хорошо владеющие и, следовательно, необходимо разрабатывать учебники с разным содержанием и методическим сопровождением если мы хотим создавать условия не зазубривания материала, а дать качественную систему знаний. Эта ситуация касается любого языка, в том числе и русского.         </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Лаврищева Анастасия Анатольевна</dc:creator>
  <cp:lastModifiedBy>Ольго Артеменко</cp:lastModifiedBy>
  <cp:revision>266</cp:revision>
  <dcterms:created xsi:type="dcterms:W3CDTF">2003-02-28T13:27:04Z</dcterms:created>
  <dcterms:modified xsi:type="dcterms:W3CDTF">2025-05-27T00:49:36Z</dcterms:modified>
</cp:coreProperties>
</file>