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3" r:id="rId3"/>
    <p:sldId id="286" r:id="rId4"/>
    <p:sldId id="279" r:id="rId5"/>
    <p:sldId id="285" r:id="rId6"/>
    <p:sldId id="284" r:id="rId7"/>
    <p:sldId id="297" r:id="rId8"/>
    <p:sldId id="298" r:id="rId9"/>
    <p:sldId id="257" r:id="rId10"/>
    <p:sldId id="291" r:id="rId11"/>
    <p:sldId id="282" r:id="rId12"/>
    <p:sldId id="287" r:id="rId13"/>
    <p:sldId id="289" r:id="rId14"/>
    <p:sldId id="290" r:id="rId15"/>
    <p:sldId id="299" r:id="rId16"/>
    <p:sldId id="292" r:id="rId17"/>
    <p:sldId id="293" r:id="rId18"/>
    <p:sldId id="294" r:id="rId19"/>
    <p:sldId id="295" r:id="rId20"/>
    <p:sldId id="296" r:id="rId21"/>
    <p:sldId id="288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8000"/>
    <a:srgbClr val="FF9900"/>
    <a:srgbClr val="B92D14"/>
    <a:srgbClr val="FFCC00"/>
    <a:srgbClr val="4D4D4D"/>
    <a:srgbClr val="35759D"/>
    <a:srgbClr val="35B19D"/>
    <a:srgbClr val="20A6C6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5596" autoAdjust="0"/>
  </p:normalViewPr>
  <p:slideViewPr>
    <p:cSldViewPr>
      <p:cViewPr varScale="1">
        <p:scale>
          <a:sx n="86" d="100"/>
          <a:sy n="86" d="100"/>
        </p:scale>
        <p:origin x="10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2F78C4-47D7-4AFB-9B29-1DC8DE5AF87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DE695-5B41-46E0-BE29-73F3E35A0A5E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4386-52A7-45D6-A7C5-B339963ACB23}" type="slidenum">
              <a:rPr lang="en-US"/>
              <a:pPr/>
              <a:t>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4386-52A7-45D6-A7C5-B339963ACB23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6CE3B-D736-4DD4-BBC6-2C0E437FC330}" type="slidenum">
              <a:rPr lang="en-US"/>
              <a:pPr/>
              <a:t>23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0800" y="5334000"/>
            <a:ext cx="103632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5867400"/>
            <a:ext cx="103632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hyperlink" Target="https://t.me/GTRKLUG/826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hyperlink" Target="https://t.me/lgau_univer/15287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groclasses.svoevagro.ru/accoun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7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GTRKLUG/9757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t.me/GTRKLNR_Lugansk24/83485" TargetMode="External"/><Relationship Id="rId2" Type="http://schemas.openxmlformats.org/officeDocument/2006/relationships/hyperlink" Target="https://t.me/lgau_univer/1656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lgau_univer/16570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t.me/lgau_univer/1695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mshiplnr/4116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lgau_univer/19067" TargetMode="External"/><Relationship Id="rId5" Type="http://schemas.openxmlformats.org/officeDocument/2006/relationships/hyperlink" Target="https://t.me/lgau_univer/19059" TargetMode="External"/><Relationship Id="rId4" Type="http://schemas.openxmlformats.org/officeDocument/2006/relationships/hyperlink" Target="https://t.me/lgau_univer/1904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lgau_univer/19491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lgau_univer/20169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2276872"/>
            <a:ext cx="9144000" cy="2041376"/>
          </a:xfrm>
        </p:spPr>
        <p:txBody>
          <a:bodyPr/>
          <a:lstStyle/>
          <a:p>
            <a:pPr algn="ctr"/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«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ОРГАНИЗАЦИЯ ОБРАЗОВАТЕЛЬНОГО ПРОЦЕССА В АГРОКЛАССЕ»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43472" y="1412776"/>
            <a:ext cx="5580112" cy="108012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8000"/>
                </a:solidFill>
              </a:rPr>
              <a:t>ГБОУ ЛНР «СТАНИЧНО-ЛУГАНСКАЯ СПЕЦИАЛИЗИРОВАННАЯ ШКОЛА ПГТ ПЕТРОВКА»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1824" y="6396336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04 ИЮНЯ 2025 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332656"/>
            <a:ext cx="8050088" cy="71596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66"/>
                </a:solidFill>
              </a:rPr>
              <a:t>Знакомство с министром с/</a:t>
            </a:r>
            <a:r>
              <a:rPr lang="ru-RU" sz="2400" dirty="0" err="1">
                <a:solidFill>
                  <a:srgbClr val="FFFF66"/>
                </a:solidFill>
              </a:rPr>
              <a:t>х</a:t>
            </a:r>
            <a:r>
              <a:rPr lang="ru-RU" sz="2400" dirty="0">
                <a:solidFill>
                  <a:srgbClr val="FFFF66"/>
                </a:solidFill>
              </a:rPr>
              <a:t> ЛНР и преподавателями ЛГАУ им. К. Е. ВОРОШИЛОВА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7828" y="4630804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8000"/>
                </a:solidFill>
              </a:rPr>
              <a:t>Педагоги университета  проводили лектории для школьников на протяжении года. Этот проект министерства сельского хозяйства страны в этом году начал свою работу в 20 регионах – его цель улучшить качество подготовки будущих аграриев еще со школьной скамьи и повысить престиж профессии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3663"/>
          <a:stretch/>
        </p:blipFill>
        <p:spPr bwMode="auto">
          <a:xfrm>
            <a:off x="532085" y="1168766"/>
            <a:ext cx="5563915" cy="192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C:\Users\Анна Васильевна\Desktop\ВКС 4 ИЮНЯ 11.00\Агрокласс\20240902_094131.jpg"/>
          <p:cNvPicPr>
            <a:picLocks noChangeAspect="1" noChangeArrowheads="1"/>
          </p:cNvPicPr>
          <p:nvPr/>
        </p:nvPicPr>
        <p:blipFill>
          <a:blip r:embed="rId3" cstate="print"/>
          <a:srcRect l="7348" t="46589"/>
          <a:stretch>
            <a:fillRect/>
          </a:stretch>
        </p:blipFill>
        <p:spPr bwMode="auto">
          <a:xfrm>
            <a:off x="6240016" y="3090495"/>
            <a:ext cx="3729169" cy="1540309"/>
          </a:xfrm>
          <a:prstGeom prst="rect">
            <a:avLst/>
          </a:prstGeom>
          <a:noFill/>
        </p:spPr>
      </p:pic>
      <p:pic>
        <p:nvPicPr>
          <p:cNvPr id="37894" name="Picture 6" descr="C:\Users\Анна Васильевна\Desktop\ВКС 4 ИЮНЯ 11.00\Агрокласс\IMG_20241118_221342_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458" y="3261952"/>
            <a:ext cx="2567607" cy="1925705"/>
          </a:xfrm>
          <a:prstGeom prst="rect">
            <a:avLst/>
          </a:prstGeom>
          <a:noFill/>
        </p:spPr>
      </p:pic>
      <p:pic>
        <p:nvPicPr>
          <p:cNvPr id="37895" name="Picture 7" descr="C:\Users\Анна Васильевна\Desktop\ВКС 4 ИЮНЯ 11.00\Агрокласс\IMG_20241118_221244_784.jpg"/>
          <p:cNvPicPr>
            <a:picLocks noChangeAspect="1" noChangeArrowheads="1"/>
          </p:cNvPicPr>
          <p:nvPr/>
        </p:nvPicPr>
        <p:blipFill rotWithShape="1">
          <a:blip r:embed="rId5" cstate="print"/>
          <a:srcRect t="11217"/>
          <a:stretch/>
        </p:blipFill>
        <p:spPr bwMode="auto">
          <a:xfrm>
            <a:off x="511458" y="5256539"/>
            <a:ext cx="2331517" cy="1552489"/>
          </a:xfrm>
          <a:prstGeom prst="rect">
            <a:avLst/>
          </a:prstGeom>
          <a:noFill/>
        </p:spPr>
      </p:pic>
      <p:pic>
        <p:nvPicPr>
          <p:cNvPr id="11" name="Picture 2" descr="C:\Users\Анна Васильевна\Desktop\ВКС 4 ИЮНЯ 11.00\Агрокласс\20240902_095251.jpg"/>
          <p:cNvPicPr>
            <a:picLocks noChangeAspect="1" noChangeArrowheads="1"/>
          </p:cNvPicPr>
          <p:nvPr/>
        </p:nvPicPr>
        <p:blipFill>
          <a:blip r:embed="rId6" cstate="print"/>
          <a:srcRect t="12174" r="14474" b="35073"/>
          <a:stretch>
            <a:fillRect/>
          </a:stretch>
        </p:blipFill>
        <p:spPr bwMode="auto">
          <a:xfrm>
            <a:off x="3334932" y="3318118"/>
            <a:ext cx="2368263" cy="1152128"/>
          </a:xfrm>
          <a:prstGeom prst="rect">
            <a:avLst/>
          </a:prstGeom>
          <a:noFill/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EC4B805A-A86D-70A8-8F13-99AF22CF00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71" y="1220086"/>
            <a:ext cx="1368152" cy="1368152"/>
          </a:xfrm>
          <a:prstGeom prst="rect">
            <a:avLst/>
          </a:prstGeom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8AEE1320-6CAB-2B14-9542-23FD95706C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32" y="1210153"/>
            <a:ext cx="1368152" cy="1368152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61579A1C-F16D-4EB6-0A25-6431128CC988}"/>
              </a:ext>
            </a:extLst>
          </p:cNvPr>
          <p:cNvSpPr txBox="1">
            <a:spLocks/>
          </p:cNvSpPr>
          <p:nvPr/>
        </p:nvSpPr>
        <p:spPr bwMode="auto">
          <a:xfrm>
            <a:off x="5991227" y="2469925"/>
            <a:ext cx="2808312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kern="0" dirty="0"/>
              <a:t>«</a:t>
            </a:r>
            <a:r>
              <a:rPr lang="ru-RU" sz="1400" kern="0" dirty="0" err="1"/>
              <a:t>Агроклассы</a:t>
            </a:r>
            <a:r>
              <a:rPr lang="ru-RU" sz="1400" kern="0" dirty="0"/>
              <a:t> открылись в Республике» – Вести Луганск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189F6A05-2BC5-C274-26DB-B69B3F2DE6CA}"/>
              </a:ext>
            </a:extLst>
          </p:cNvPr>
          <p:cNvSpPr txBox="1">
            <a:spLocks/>
          </p:cNvSpPr>
          <p:nvPr/>
        </p:nvSpPr>
        <p:spPr bwMode="auto">
          <a:xfrm>
            <a:off x="8615357" y="2525184"/>
            <a:ext cx="2377187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kern="0" dirty="0"/>
              <a:t>«</a:t>
            </a:r>
            <a:r>
              <a:rPr lang="ru-RU" sz="1400" kern="0" dirty="0" err="1"/>
              <a:t>Агроклассы</a:t>
            </a:r>
            <a:r>
              <a:rPr lang="ru-RU" sz="1400" kern="0" dirty="0"/>
              <a:t> в школах» - ЛГАУ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21882"/>
            <a:ext cx="8915400" cy="1080120"/>
          </a:xfrm>
        </p:spPr>
        <p:txBody>
          <a:bodyPr/>
          <a:lstStyle/>
          <a:p>
            <a:br>
              <a:rPr lang="ru-RU" sz="3200" dirty="0">
                <a:solidFill>
                  <a:srgbClr val="FFFF66"/>
                </a:solidFill>
              </a:rPr>
            </a:br>
            <a:br>
              <a:rPr lang="ru-RU" sz="3200" dirty="0">
                <a:solidFill>
                  <a:srgbClr val="FFFF66"/>
                </a:solidFill>
              </a:rPr>
            </a:br>
            <a:r>
              <a:rPr lang="ru-RU" sz="2800" dirty="0">
                <a:solidFill>
                  <a:srgbClr val="FFFF66"/>
                </a:solidFill>
              </a:rPr>
              <a:t>От теории к практике: </a:t>
            </a:r>
            <a:br>
              <a:rPr lang="ru-RU" sz="2800" dirty="0">
                <a:solidFill>
                  <a:srgbClr val="FFFF66"/>
                </a:solidFill>
              </a:rPr>
            </a:br>
            <a:r>
              <a:rPr lang="ru-RU" sz="2800" dirty="0">
                <a:solidFill>
                  <a:srgbClr val="FFFF66"/>
                </a:solidFill>
              </a:rPr>
              <a:t>трансформируем пространство</a:t>
            </a:r>
            <a:br>
              <a:rPr lang="ru-RU" sz="2800" dirty="0">
                <a:solidFill>
                  <a:srgbClr val="FFFF66"/>
                </a:solidFill>
              </a:rPr>
            </a:br>
            <a:br>
              <a:rPr lang="ru-RU" sz="3200" dirty="0"/>
            </a:br>
            <a:endParaRPr lang="en-US" sz="3600" dirty="0">
              <a:solidFill>
                <a:srgbClr val="4D4D4D"/>
              </a:solidFill>
            </a:endParaRPr>
          </a:p>
        </p:txBody>
      </p:sp>
      <p:pic>
        <p:nvPicPr>
          <p:cNvPr id="4" name="Picture 4" descr="C:\Users\Анна Васильевна\Desktop\ВКС 4 ИЮНЯ 11.00\Агрокласс\IMG_20250305_121949_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252429"/>
            <a:ext cx="2435076" cy="3246769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570" y="1264469"/>
            <a:ext cx="2445223" cy="3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0584" y="1236806"/>
            <a:ext cx="2437789" cy="323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8208" y="4581129"/>
            <a:ext cx="1547664" cy="205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7767" y="4635649"/>
            <a:ext cx="2783632" cy="209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6462" y="4543775"/>
            <a:ext cx="2926264" cy="220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2728" y="1572725"/>
            <a:ext cx="701047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82071" y="1221449"/>
            <a:ext cx="7144679" cy="538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Анна Васильевна\Desktop\ВКС 4 ИЮНЯ 11.00\Агрокласс\IMG_20240913_173124_28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664" y="1394877"/>
            <a:ext cx="6768752" cy="5076564"/>
          </a:xfrm>
          <a:prstGeom prst="rect">
            <a:avLst/>
          </a:prstGeom>
          <a:noFill/>
        </p:spPr>
      </p:pic>
      <p:pic>
        <p:nvPicPr>
          <p:cNvPr id="4105" name="Picture 9" descr="C:\Users\Анна Васильевна\Desktop\ВКС 4 ИЮНЯ 11.00\Агрокласс\IMG_20240913_173124_78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884" y="3517487"/>
            <a:ext cx="5111552" cy="3127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5520" y="260649"/>
            <a:ext cx="75608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66"/>
                </a:solidFill>
              </a:rPr>
              <a:t>Я в </a:t>
            </a:r>
            <a:r>
              <a:rPr lang="ru-RU" sz="2800" b="1" dirty="0" err="1">
                <a:solidFill>
                  <a:srgbClr val="FFFF66"/>
                </a:solidFill>
              </a:rPr>
              <a:t>Агро</a:t>
            </a:r>
            <a:r>
              <a:rPr lang="ru-RU" sz="2800" b="1" dirty="0">
                <a:solidFill>
                  <a:srgbClr val="FFFF66"/>
                </a:solidFill>
              </a:rPr>
              <a:t> и это Круто!</a:t>
            </a:r>
          </a:p>
          <a:p>
            <a:r>
              <a:rPr lang="ru-RU" sz="2800" b="1" dirty="0">
                <a:solidFill>
                  <a:srgbClr val="FFFF66"/>
                </a:solidFill>
              </a:rPr>
              <a:t> Открываем двери для новых талантов!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991544" y="1130262"/>
            <a:ext cx="5400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Платформа «Я в АГРО»</a:t>
            </a:r>
          </a:p>
          <a:p>
            <a:pPr lvl="0" algn="l"/>
            <a:r>
              <a:rPr lang="en-US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  <a:hlinkClick r:id="rId2"/>
              </a:rPr>
              <a:t>https://agroclasses.svoevagro.ru/account</a:t>
            </a:r>
            <a:endParaRPr lang="ru-RU" sz="1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 algn="l"/>
            <a:endParaRPr lang="ru-RU" sz="18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Char char="•"/>
            </a:pP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Уникальные образовательные программы: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от основ агрономии до передовых технологий в сельском хозяйстве. </a:t>
            </a:r>
          </a:p>
          <a:p>
            <a:pPr algn="l" eaLnBrk="0" hangingPunct="0">
              <a:buFontTx/>
              <a:buChar char="•"/>
            </a:pP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Практические навыки: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мы сотрудничаем с ведущими </a:t>
            </a:r>
            <a:r>
              <a:rPr lang="ru-RU" sz="1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агрохолдингами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чтобы предоставить вам возможность получить реальный опыт. </a:t>
            </a:r>
          </a:p>
          <a:p>
            <a:pPr algn="l" eaLnBrk="0" hangingPunct="0">
              <a:buFontTx/>
              <a:buChar char="•"/>
            </a:pP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Сообщество единомышленников: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общайтесь с экспертами, обменивайтесь опытом и находите новых друзей! </a:t>
            </a:r>
          </a:p>
          <a:p>
            <a:pPr algn="l" eaLnBrk="0" hangingPunct="0">
              <a:buFontTx/>
              <a:buChar char="•"/>
            </a:pP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Перспективы карьерного роста: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мы поможем вам найти работу мечты в </a:t>
            </a:r>
            <a:r>
              <a:rPr lang="ru-RU" sz="1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агроиндустрии</a:t>
            </a:r>
            <a:r>
              <a:rPr lang="ru-RU" sz="1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 eaLnBrk="0" hangingPunct="0">
              <a:buFontTx/>
              <a:buChar char="•"/>
            </a:pP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Конкурсы для </a:t>
            </a:r>
            <a:r>
              <a:rPr lang="ru-RU" sz="18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агроклассников</a:t>
            </a:r>
            <a:r>
              <a:rPr lang="ru-RU" sz="18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викторины и призы</a:t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5" y="1844824"/>
            <a:ext cx="3110111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404664"/>
            <a:ext cx="7315200" cy="715962"/>
          </a:xfrm>
        </p:spPr>
        <p:txBody>
          <a:bodyPr/>
          <a:lstStyle/>
          <a:p>
            <a:r>
              <a:rPr lang="ru-RU" dirty="0">
                <a:solidFill>
                  <a:srgbClr val="FFFF66"/>
                </a:solidFill>
              </a:rPr>
              <a:t>Платформа «Я В АГРО»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340768"/>
            <a:ext cx="2448272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83832" y="1484784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8000"/>
                </a:solidFill>
              </a:rPr>
              <a:t>На данный момент уже полностью</a:t>
            </a:r>
          </a:p>
          <a:p>
            <a:r>
              <a:rPr lang="ru-RU" dirty="0">
                <a:solidFill>
                  <a:srgbClr val="008000"/>
                </a:solidFill>
              </a:rPr>
              <a:t> зарегистрировались родители и дети 25 моих </a:t>
            </a:r>
            <a:r>
              <a:rPr lang="ru-RU" dirty="0" err="1">
                <a:solidFill>
                  <a:srgbClr val="008000"/>
                </a:solidFill>
              </a:rPr>
              <a:t>агроклассников</a:t>
            </a:r>
            <a:endParaRPr lang="ru-RU" dirty="0">
              <a:solidFill>
                <a:srgbClr val="008000"/>
              </a:solidFill>
            </a:endParaRPr>
          </a:p>
          <a:p>
            <a:r>
              <a:rPr lang="ru-RU" dirty="0">
                <a:solidFill>
                  <a:srgbClr val="008000"/>
                </a:solidFill>
              </a:rPr>
              <a:t>Платформа отлично организована: конкурсы, программы, новости все отслеживается и реализуется </a:t>
            </a:r>
          </a:p>
          <a:p>
            <a:r>
              <a:rPr lang="ru-RU" dirty="0">
                <a:solidFill>
                  <a:srgbClr val="008000"/>
                </a:solidFill>
              </a:rPr>
              <a:t>Кроме этого общение с коллегами и обмен опытом и информацией происходит у нас на базе соц.сетей</a:t>
            </a:r>
          </a:p>
        </p:txBody>
      </p:sp>
      <p:pic>
        <p:nvPicPr>
          <p:cNvPr id="5" name="Picture 2" descr="pole | 3D фото пано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8" y="4797152"/>
            <a:ext cx="561662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7315200" cy="715962"/>
          </a:xfrm>
        </p:spPr>
        <p:txBody>
          <a:bodyPr/>
          <a:lstStyle/>
          <a:p>
            <a:r>
              <a:rPr lang="ru-RU" dirty="0">
                <a:solidFill>
                  <a:srgbClr val="FFFF66"/>
                </a:solidFill>
              </a:rPr>
              <a:t>«ПОЧЕМУ Я В АГРО?»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47528" y="1268760"/>
            <a:ext cx="540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8000"/>
                </a:solidFill>
              </a:rPr>
              <a:t>Научный центр изучения проблем сельских территорий Минсельхоза РФ провел конкурс роликов "Почему я - в </a:t>
            </a:r>
            <a:r>
              <a:rPr lang="ru-RU" sz="1400" dirty="0" err="1">
                <a:solidFill>
                  <a:srgbClr val="008000"/>
                </a:solidFill>
              </a:rPr>
              <a:t>агро</a:t>
            </a:r>
            <a:r>
              <a:rPr lang="ru-RU" sz="1400" dirty="0">
                <a:solidFill>
                  <a:srgbClr val="008000"/>
                </a:solidFill>
              </a:rPr>
              <a:t>?", призванный выявить и поддержать талантливую молодежь, увлеченную сельским хозяйством. В этом престижном соревновании честь нашей республики достойно представили ученики </a:t>
            </a:r>
            <a:r>
              <a:rPr lang="ru-RU" sz="1400" dirty="0" err="1">
                <a:solidFill>
                  <a:srgbClr val="008000"/>
                </a:solidFill>
              </a:rPr>
              <a:t>агротехклассов</a:t>
            </a:r>
            <a:r>
              <a:rPr lang="ru-RU" sz="1400" dirty="0">
                <a:solidFill>
                  <a:srgbClr val="008000"/>
                </a:solidFill>
              </a:rPr>
              <a:t> ГБОУ ЛНР "СТАНИЧНО-ЛУГАНСКОЙ СПЕЦИАЛИЗИРОВАННОЙ ШКОЛЫ ПГТ ПЕТРОВКА" – Филиппов Илья, ученик 10 класса, и </a:t>
            </a:r>
            <a:r>
              <a:rPr lang="ru-RU" sz="1400" dirty="0" err="1">
                <a:solidFill>
                  <a:srgbClr val="008000"/>
                </a:solidFill>
              </a:rPr>
              <a:t>Шевлякова</a:t>
            </a:r>
            <a:r>
              <a:rPr lang="ru-RU" sz="1400" dirty="0">
                <a:solidFill>
                  <a:srgbClr val="008000"/>
                </a:solidFill>
              </a:rPr>
              <a:t> </a:t>
            </a:r>
            <a:r>
              <a:rPr lang="ru-RU" sz="1400" dirty="0" err="1">
                <a:solidFill>
                  <a:srgbClr val="008000"/>
                </a:solidFill>
              </a:rPr>
              <a:t>Карина</a:t>
            </a:r>
            <a:r>
              <a:rPr lang="ru-RU" sz="1400" dirty="0">
                <a:solidFill>
                  <a:srgbClr val="008000"/>
                </a:solidFill>
              </a:rPr>
              <a:t>, учащаяся 7 класса.</a:t>
            </a:r>
          </a:p>
          <a:p>
            <a:r>
              <a:rPr lang="ru-RU" sz="1400" dirty="0">
                <a:solidFill>
                  <a:srgbClr val="008000"/>
                </a:solidFill>
              </a:rPr>
              <a:t>Под чутким руководством Филипповой Анны Васильевны ребята продемонстрировали высокий уровень знаний и творческий подход к раскрытию темы. Их работа была отмечена членами жюри, и юные таланты были награждены грамотами и ценными призами от Научного центра изучения проблем сельских территорий Университета Вернадского.</a:t>
            </a:r>
          </a:p>
          <a:p>
            <a:r>
              <a:rPr lang="ru-RU" sz="1400" dirty="0">
                <a:solidFill>
                  <a:srgbClr val="008000"/>
                </a:solidFill>
              </a:rPr>
              <a:t>Этот успех – яркое подтверждение того, что сельское хозяйство сегодня переживает эпоху </a:t>
            </a:r>
            <a:r>
              <a:rPr lang="ru-RU" sz="1400" dirty="0" err="1">
                <a:solidFill>
                  <a:srgbClr val="008000"/>
                </a:solidFill>
              </a:rPr>
              <a:t>возрождения.Победа</a:t>
            </a:r>
            <a:r>
              <a:rPr lang="ru-RU" sz="1400" dirty="0">
                <a:solidFill>
                  <a:srgbClr val="008000"/>
                </a:solidFill>
              </a:rPr>
              <a:t> наших ребят – вдохновляющий пример для других школьников, мечтающих связать свою жизнь с агропромышленным комплексом.</a:t>
            </a:r>
          </a:p>
          <a:p>
            <a:r>
              <a:rPr lang="ru-RU" sz="1400" dirty="0">
                <a:solidFill>
                  <a:srgbClr val="008000"/>
                </a:solidFill>
              </a:rPr>
              <a:t>#</a:t>
            </a:r>
            <a:r>
              <a:rPr lang="ru-RU" sz="1400" dirty="0" err="1">
                <a:solidFill>
                  <a:srgbClr val="008000"/>
                </a:solidFill>
              </a:rPr>
              <a:t>агрообразование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ru-RU" sz="1400" dirty="0">
                <a:solidFill>
                  <a:srgbClr val="008000"/>
                </a:solidFill>
              </a:rPr>
              <a:t>#</a:t>
            </a:r>
            <a:r>
              <a:rPr lang="ru-RU" sz="1400" dirty="0" err="1">
                <a:solidFill>
                  <a:srgbClr val="008000"/>
                </a:solidFill>
              </a:rPr>
              <a:t>агротехклассы</a:t>
            </a:r>
            <a:endParaRPr lang="ru-RU" sz="1400" dirty="0">
              <a:solidFill>
                <a:srgbClr val="008000"/>
              </a:solidFill>
            </a:endParaRPr>
          </a:p>
        </p:txBody>
      </p:sp>
      <p:pic>
        <p:nvPicPr>
          <p:cNvPr id="8194" name="Picture 2" descr="C:\Users\Анна Васильевна\Desktop\ВКС 4 ИЮНЯ 11.00\photo_2025-04-02_19-1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44554">
            <a:off x="6397702" y="4862173"/>
            <a:ext cx="4223792" cy="162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нна Васильевна\Desktop\ВКС 4 ИЮНЯ 11.00\photo_2025-04-02_19-14-08 (2).jpg"/>
          <p:cNvPicPr>
            <a:picLocks noChangeAspect="1" noChangeArrowheads="1"/>
          </p:cNvPicPr>
          <p:nvPr/>
        </p:nvPicPr>
        <p:blipFill>
          <a:blip r:embed="rId3" cstate="print"/>
          <a:srcRect t="20767"/>
          <a:stretch>
            <a:fillRect/>
          </a:stretch>
        </p:blipFill>
        <p:spPr bwMode="auto">
          <a:xfrm>
            <a:off x="7680177" y="1124744"/>
            <a:ext cx="209455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98DB1-AE58-B56D-CDB3-B50090AE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404664"/>
            <a:ext cx="9753600" cy="715962"/>
          </a:xfrm>
        </p:spPr>
        <p:txBody>
          <a:bodyPr/>
          <a:lstStyle/>
          <a:p>
            <a:r>
              <a:rPr lang="ru-RU" dirty="0">
                <a:solidFill>
                  <a:srgbClr val="FFFF66"/>
                </a:solidFill>
              </a:rPr>
              <a:t>Интерактивных дел мастер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2B86D4E-4218-4E37-B283-473209A67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844824"/>
            <a:ext cx="5542980" cy="42092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1970BA-FE44-0EAA-8DF7-22E7E3680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40767"/>
            <a:ext cx="4320480" cy="177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09F330-5734-0249-9C81-97323672C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429000"/>
            <a:ext cx="1966259" cy="19662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F0A254-DA73-3F56-29D7-BB6C715FE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340851"/>
            <a:ext cx="2106315" cy="2106315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EA1D0388-B924-63D2-E342-93CC5C75417D}"/>
              </a:ext>
            </a:extLst>
          </p:cNvPr>
          <p:cNvSpPr txBox="1">
            <a:spLocks/>
          </p:cNvSpPr>
          <p:nvPr/>
        </p:nvSpPr>
        <p:spPr bwMode="auto">
          <a:xfrm>
            <a:off x="2828677" y="5395259"/>
            <a:ext cx="2592288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/>
              <a:t>Опыт «Музыкальный грунт»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573CE1C-15EC-E765-DFE6-5BC3713E2273}"/>
              </a:ext>
            </a:extLst>
          </p:cNvPr>
          <p:cNvSpPr txBox="1">
            <a:spLocks/>
          </p:cNvSpPr>
          <p:nvPr/>
        </p:nvSpPr>
        <p:spPr bwMode="auto">
          <a:xfrm>
            <a:off x="-86816" y="5444362"/>
            <a:ext cx="2915493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/>
              <a:t>Презентация «Минеральные удобрения»</a:t>
            </a:r>
          </a:p>
        </p:txBody>
      </p:sp>
    </p:spTree>
    <p:extLst>
      <p:ext uri="{BB962C8B-B14F-4D97-AF65-F5344CB8AC3E}">
        <p14:creationId xmlns:p14="http://schemas.microsoft.com/office/powerpoint/2010/main" val="293330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553" y="476673"/>
            <a:ext cx="542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FF66"/>
                </a:solidFill>
              </a:rPr>
              <a:t>Мастер-классы от гуру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4167725"/>
            <a:ext cx="3434821" cy="2350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0570" y="1397414"/>
            <a:ext cx="3756397" cy="2350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2" y="4021964"/>
            <a:ext cx="4139109" cy="256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Фото Яркое солнце светит над пшеничным полем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3004"/>
            <a:ext cx="2905447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81A919-19F2-CE88-A5C6-F966073B2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397414"/>
            <a:ext cx="1713032" cy="1713032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C4E82F2C-2920-2F24-9AE3-CE1D986AB80E}"/>
              </a:ext>
            </a:extLst>
          </p:cNvPr>
          <p:cNvSpPr txBox="1">
            <a:spLocks/>
          </p:cNvSpPr>
          <p:nvPr/>
        </p:nvSpPr>
        <p:spPr bwMode="auto">
          <a:xfrm>
            <a:off x="7810390" y="3001572"/>
            <a:ext cx="3811480" cy="104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1600" kern="0" dirty="0"/>
              <a:t>В Луганском ГАУ активно работают агротехнологические классы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7" y="476672"/>
            <a:ext cx="6369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FF66"/>
                </a:solidFill>
              </a:rPr>
              <a:t>Экскурсии на поля «АГРОФОНДА»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0381" y="1124815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https://t.me/lgau_univer/16564</a:t>
            </a:r>
            <a:endParaRPr lang="ru-RU" dirty="0"/>
          </a:p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2671262"/>
            <a:ext cx="3528392" cy="235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4227" y="2142423"/>
            <a:ext cx="4050400" cy="27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9400" y="4013995"/>
            <a:ext cx="3604756" cy="270356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35960" y="1720759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https://t.me/lgau_univer/16570</a:t>
            </a:r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2511" y="17377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https://t.me/GTRKLNR_Lugansk24/83485</a:t>
            </a:r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033" y="5365778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https://t.me/GTRKLUG/9757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335973"/>
            <a:ext cx="5341097" cy="526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32657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66"/>
                </a:solidFill>
              </a:rPr>
              <a:t>Виноградные поля ИП Савина - учебный полигон для будущих аграриев</a:t>
            </a:r>
          </a:p>
        </p:txBody>
      </p:sp>
      <p:sp>
        <p:nvSpPr>
          <p:cNvPr id="40964" name="AutoShape 4" descr="Гифка виноградник гиф картинка, скачать анимированный gif на GIF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8" name="Picture 8" descr="Grapes Fruit Gif - Bogusia - Бесплатный анимированный гифка - PicMix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6" y="1335973"/>
            <a:ext cx="2371725" cy="301942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7B5852-A72D-6F6F-A61D-21F21528F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01" y="4462032"/>
            <a:ext cx="1584177" cy="15841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E2DD1C-BE14-AE7D-7318-6613CA371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33" y="4498379"/>
            <a:ext cx="1656184" cy="1656184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33D14B7-A002-5095-0519-90D23F2BACA2}"/>
              </a:ext>
            </a:extLst>
          </p:cNvPr>
          <p:cNvSpPr txBox="1">
            <a:spLocks/>
          </p:cNvSpPr>
          <p:nvPr/>
        </p:nvSpPr>
        <p:spPr bwMode="auto">
          <a:xfrm>
            <a:off x="6096000" y="6092865"/>
            <a:ext cx="2915493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 err="1"/>
              <a:t>Агроклассы</a:t>
            </a:r>
            <a:r>
              <a:rPr lang="ru-RU" sz="2000" kern="0" dirty="0"/>
              <a:t> посетили винодельню Савиных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2827DEA-CBD5-1913-4781-FBC0A06D4CBE}"/>
              </a:ext>
            </a:extLst>
          </p:cNvPr>
          <p:cNvSpPr txBox="1">
            <a:spLocks/>
          </p:cNvSpPr>
          <p:nvPr/>
        </p:nvSpPr>
        <p:spPr bwMode="auto">
          <a:xfrm>
            <a:off x="9359028" y="6152844"/>
            <a:ext cx="2915493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/>
              <a:t>Минсельхоз ЛНР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350" y="472317"/>
            <a:ext cx="929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66"/>
                </a:solidFill>
              </a:rPr>
              <a:t>Мукомольное производство «Вереск»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4244" y="2957805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https://t.me/lgau_univer/16956</a:t>
            </a:r>
            <a:endParaRPr lang="ru-RU" dirty="0"/>
          </a:p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09" y="1087852"/>
            <a:ext cx="4067945" cy="308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328" y="1699143"/>
            <a:ext cx="2891626" cy="20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4567" y="3975932"/>
            <a:ext cx="791483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78831" y="2542307"/>
            <a:ext cx="37028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https://t.me/mshiplnr/4116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404665"/>
            <a:ext cx="8568952" cy="715963"/>
          </a:xfrm>
        </p:spPr>
        <p:txBody>
          <a:bodyPr/>
          <a:lstStyle/>
          <a:p>
            <a:r>
              <a:rPr lang="ru-RU" sz="2000" dirty="0">
                <a:solidFill>
                  <a:srgbClr val="FFFF66"/>
                </a:solidFill>
              </a:rPr>
              <a:t>СОЗДАНИЕ ЭФФЕКТИВНОЙ ОБРАЗОВАТЕЛЬНОЙ </a:t>
            </a:r>
            <a:br>
              <a:rPr lang="ru-RU" sz="2000" dirty="0">
                <a:solidFill>
                  <a:srgbClr val="FFFF66"/>
                </a:solidFill>
              </a:rPr>
            </a:br>
            <a:r>
              <a:rPr lang="ru-RU" sz="2000" dirty="0">
                <a:solidFill>
                  <a:srgbClr val="FFFF66"/>
                </a:solidFill>
              </a:rPr>
              <a:t>СРЕДЫ В АГРАРНОМ СЕКТОРЕ</a:t>
            </a:r>
            <a:endParaRPr lang="en-US" sz="2000" dirty="0">
              <a:solidFill>
                <a:srgbClr val="FFFF66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630363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solidFill>
                <a:srgbClr val="4D4D4D"/>
              </a:solidFill>
            </a:endParaRPr>
          </a:p>
        </p:txBody>
      </p:sp>
      <p:pic>
        <p:nvPicPr>
          <p:cNvPr id="187394" name="Picture 2" descr="C:\Users\Анна Васильевна\Desktop\ВКС 4 ИЮНЯ 11.00\photo_2025-05-13_10-50-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1120628"/>
            <a:ext cx="10081120" cy="567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47667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«</a:t>
            </a:r>
            <a:r>
              <a:rPr lang="ru-RU" sz="3200" b="1" dirty="0" err="1">
                <a:solidFill>
                  <a:srgbClr val="FFFF00"/>
                </a:solidFill>
              </a:rPr>
              <a:t>Аэромех</a:t>
            </a:r>
            <a:r>
              <a:rPr lang="ru-RU" sz="3200" b="1" dirty="0">
                <a:solidFill>
                  <a:srgbClr val="FFFF00"/>
                </a:solidFill>
              </a:rPr>
              <a:t>»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3011" name="Picture 3" descr="C:\Users\Анна Васильевна\Desktop\ВКС 4 ИЮНЯ 11.00\Агрокласс\20250313_103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348166"/>
            <a:ext cx="4346041" cy="2304257"/>
          </a:xfrm>
          <a:prstGeom prst="rect">
            <a:avLst/>
          </a:prstGeom>
          <a:noFill/>
        </p:spPr>
      </p:pic>
      <p:pic>
        <p:nvPicPr>
          <p:cNvPr id="43012" name="Picture 4" descr="C:\Users\Анна Васильевна\Desktop\ВКС 4 ИЮНЯ 11.00\Агрокласс\20250313_111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560" y="4028003"/>
            <a:ext cx="4714216" cy="25467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35738" y="5339290"/>
            <a:ext cx="4574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https://t.me/lgau_univer/19049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67249" y="4005064"/>
            <a:ext cx="4511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https://t.me/lgau_univer/19059</a:t>
            </a:r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66053" y="4672177"/>
            <a:ext cx="471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https://t.me/lgau_univer/19067</a:t>
            </a:r>
            <a:endParaRPr lang="ru-RU" dirty="0"/>
          </a:p>
          <a:p>
            <a:endParaRPr lang="ru-RU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4390" y="1383582"/>
            <a:ext cx="3570927" cy="24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35560" y="1196752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Региональный этап Всероссийского слета </a:t>
            </a:r>
            <a:r>
              <a:rPr lang="ru-RU" b="1" dirty="0" err="1">
                <a:solidFill>
                  <a:srgbClr val="008000"/>
                </a:solidFill>
              </a:rPr>
              <a:t>агроклассов</a:t>
            </a:r>
            <a:r>
              <a:rPr lang="ru-RU" b="1" dirty="0">
                <a:solidFill>
                  <a:srgbClr val="008000"/>
                </a:solidFill>
              </a:rPr>
              <a:t> и агроэкологических объединений "</a:t>
            </a:r>
            <a:r>
              <a:rPr lang="ru-RU" b="1" dirty="0" err="1">
                <a:solidFill>
                  <a:srgbClr val="008000"/>
                </a:solidFill>
              </a:rPr>
              <a:t>АгроСтарт</a:t>
            </a:r>
            <a:r>
              <a:rPr lang="ru-RU" b="1" dirty="0">
                <a:solidFill>
                  <a:schemeClr val="bg2"/>
                </a:solidFill>
              </a:rPr>
              <a:t>"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3090" y="1255893"/>
            <a:ext cx="4288525" cy="302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67608" y="476673"/>
            <a:ext cx="4971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Бизнес проект «АГРОАЛЬЯНС»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3060" y="4509121"/>
            <a:ext cx="496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«АГРОАЛЬЯНС»: Сила земли, мощь технологий, гарантия урожая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51984" y="6027004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https://t.me/lgau_univer/19491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150" y="3501008"/>
            <a:ext cx="4200401" cy="279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395288"/>
            <a:ext cx="7315200" cy="715962"/>
          </a:xfrm>
        </p:spPr>
        <p:txBody>
          <a:bodyPr/>
          <a:lstStyle/>
          <a:p>
            <a:r>
              <a:rPr lang="ru-RU" sz="4000" dirty="0">
                <a:solidFill>
                  <a:srgbClr val="FFFF66"/>
                </a:solidFill>
              </a:rPr>
              <a:t>«АГРОНТРИ»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67608" y="1333500"/>
            <a:ext cx="7315200" cy="41910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solidFill>
                  <a:srgbClr val="008000"/>
                </a:solidFill>
              </a:rPr>
              <a:t>Учащиеся </a:t>
            </a:r>
            <a:r>
              <a:rPr lang="ru-RU" sz="2000" dirty="0" err="1">
                <a:solidFill>
                  <a:srgbClr val="008000"/>
                </a:solidFill>
              </a:rPr>
              <a:t>Станично-Луганской</a:t>
            </a:r>
            <a:r>
              <a:rPr lang="ru-RU" sz="2000" dirty="0">
                <a:solidFill>
                  <a:srgbClr val="008000"/>
                </a:solidFill>
              </a:rPr>
              <a:t> специализированной школы </a:t>
            </a:r>
            <a:r>
              <a:rPr lang="ru-RU" sz="2000" dirty="0" err="1">
                <a:solidFill>
                  <a:srgbClr val="008000"/>
                </a:solidFill>
              </a:rPr>
              <a:t>пгт</a:t>
            </a:r>
            <a:r>
              <a:rPr lang="ru-RU" sz="2000" dirty="0">
                <a:solidFill>
                  <a:srgbClr val="008000"/>
                </a:solidFill>
              </a:rPr>
              <a:t> Петровка Владислав Исаев и Ксения Брежнева заняли вторые места, </a:t>
            </a:r>
            <a:r>
              <a:rPr lang="ru-RU" sz="2000" dirty="0" err="1">
                <a:solidFill>
                  <a:srgbClr val="008000"/>
                </a:solidFill>
              </a:rPr>
              <a:t>Ариана</a:t>
            </a:r>
            <a:r>
              <a:rPr lang="ru-RU" sz="2000" dirty="0">
                <a:solidFill>
                  <a:srgbClr val="008000"/>
                </a:solidFill>
              </a:rPr>
              <a:t> Щекочихина — третье</a:t>
            </a:r>
            <a:r>
              <a:rPr lang="ru-RU" sz="2000" dirty="0"/>
              <a:t>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566" y="2240868"/>
            <a:ext cx="514656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1069" y="4673159"/>
            <a:ext cx="4231131" cy="195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1478" y="2412144"/>
            <a:ext cx="4127781" cy="309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52433" y="5877272"/>
            <a:ext cx="43268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https://t.me/lgau_univer/20169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Холст «всё в наших руках», купить в интернет-магазине в Москве, автор:  Алёна Коробанова, цена: 2800 рублей, 2797.67562.546481.1410869"/>
          <p:cNvPicPr>
            <a:picLocks noChangeAspect="1" noChangeArrowheads="1"/>
          </p:cNvPicPr>
          <p:nvPr/>
        </p:nvPicPr>
        <p:blipFill>
          <a:blip r:embed="rId3" cstate="print"/>
          <a:srcRect l="16380" t="13540" r="9281" b="8341"/>
          <a:stretch>
            <a:fillRect/>
          </a:stretch>
        </p:blipFill>
        <p:spPr bwMode="auto">
          <a:xfrm>
            <a:off x="4079776" y="2924944"/>
            <a:ext cx="6588224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31704" y="476673"/>
            <a:ext cx="6934200" cy="715963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FFFF66"/>
                </a:solidFill>
              </a:rPr>
              <a:t>Итоги </a:t>
            </a:r>
            <a:endParaRPr lang="en-US" sz="4000" b="1" dirty="0">
              <a:solidFill>
                <a:srgbClr val="FFFF66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9816" y="1412776"/>
            <a:ext cx="5999584" cy="4267200"/>
          </a:xfrm>
        </p:spPr>
        <p:txBody>
          <a:bodyPr/>
          <a:lstStyle/>
          <a:p>
            <a:pPr algn="ctr"/>
            <a:r>
              <a:rPr lang="ru-RU" sz="1800" b="1" dirty="0" err="1">
                <a:solidFill>
                  <a:schemeClr val="bg2">
                    <a:lumMod val="75000"/>
                  </a:schemeClr>
                </a:solidFill>
              </a:rPr>
              <a:t>Агрокласс</a:t>
            </a: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 – это инвестиция в будущее. </a:t>
            </a:r>
          </a:p>
          <a:p>
            <a:pPr algn="ctr"/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В будущее нашей планеты, в будущее нашей Российской Федерации, в будущее нашей Луганской Народной Республики, В БУДУЩЕЕ НАШИХ ДЕТЕЙ!!! </a:t>
            </a:r>
          </a:p>
          <a:p>
            <a:pPr algn="ctr">
              <a:buNone/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 </a:t>
            </a:r>
          </a:p>
          <a:p>
            <a:pPr algn="ctr">
              <a:buNone/>
            </a:pPr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Спасибо за внимание! </a:t>
            </a:r>
          </a:p>
          <a:p>
            <a:pPr algn="ctr">
              <a:lnSpc>
                <a:spcPct val="80000"/>
              </a:lnSpc>
            </a:pPr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8" descr="Фото Яркое солнце светит над пшеничным полем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3" y="1124744"/>
            <a:ext cx="3196211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419601" y="1905000"/>
          <a:ext cx="6077586" cy="7715250"/>
        </p:xfrm>
        <a:graphic>
          <a:graphicData uri="http://schemas.openxmlformats.org/drawingml/2006/table">
            <a:tbl>
              <a:tblPr/>
              <a:tblGrid>
                <a:gridCol w="303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9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5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/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</a:rPr>
                        <a:t>«…Уже в школе важно помочь ребятам осознанно выбрать будущую специальность, которая будет востребована на рынке труда, чтобы они потом смогли найти себе дорогу по душе, получали достойный заработок, могли состояться в жизни…»</a:t>
                      </a:r>
                      <a:endParaRPr lang="ru-RU" sz="2000" dirty="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70" name="AutoShape 2" descr="http://mkibechi.edusite.ru/images/hwmor2is7ey38a6mwfugieic4a6bua4d.jpg"/>
          <p:cNvSpPr>
            <a:spLocks noChangeAspect="1" noChangeArrowheads="1"/>
          </p:cNvSpPr>
          <p:nvPr/>
        </p:nvSpPr>
        <p:spPr bwMode="auto">
          <a:xfrm>
            <a:off x="6075363" y="92075"/>
            <a:ext cx="4267200" cy="2628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Users\Asus\Pictures\Рисунок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172" name="Picture 4" descr="F:\АГРОКЛАСС_files\hwmor2is7ey38a6mwfugieic4a6bua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3" y="292100"/>
            <a:ext cx="5638800" cy="3810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16080" y="701604"/>
            <a:ext cx="47233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«…Уже в школе важно помочь ребятам осознанно выбрать будущую специальность, которая будет востребована на рынке труда, чтобы они потом смогли найти себе дорогу по душе, получали достойный заработок, могли состояться в жизни…»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3712" y="332657"/>
            <a:ext cx="6934200" cy="715963"/>
          </a:xfrm>
        </p:spPr>
        <p:txBody>
          <a:bodyPr/>
          <a:lstStyle/>
          <a:p>
            <a:br>
              <a:rPr lang="ru-RU" sz="4000" dirty="0"/>
            </a:br>
            <a:r>
              <a:rPr lang="ru-RU" sz="2800" b="1" dirty="0" err="1">
                <a:solidFill>
                  <a:schemeClr val="bg2">
                    <a:lumMod val="75000"/>
                  </a:schemeClr>
                </a:solidFill>
              </a:rPr>
              <a:t>Агроклассы</a:t>
            </a:r>
            <a:r>
              <a:rPr lang="ru-RU" sz="2800" b="1" dirty="0">
                <a:solidFill>
                  <a:schemeClr val="bg2">
                    <a:lumMod val="75000"/>
                  </a:schemeClr>
                </a:solidFill>
              </a:rPr>
              <a:t>: Путь к будущему сельского хозяйства</a:t>
            </a:r>
            <a:br>
              <a:rPr lang="ru-RU" sz="4000" dirty="0"/>
            </a:br>
            <a:endParaRPr lang="en-US" sz="4000" dirty="0">
              <a:solidFill>
                <a:srgbClr val="4D4D4D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630363"/>
            <a:ext cx="6934200" cy="4267200"/>
          </a:xfrm>
        </p:spPr>
        <p:txBody>
          <a:bodyPr/>
          <a:lstStyle/>
          <a:p>
            <a:pPr algn="ctr">
              <a:buNone/>
            </a:pPr>
            <a:r>
              <a:rPr lang="ru-RU" sz="2000" b="1" dirty="0">
                <a:solidFill>
                  <a:srgbClr val="B92D14"/>
                </a:solidFill>
              </a:rPr>
              <a:t>Организация работы </a:t>
            </a:r>
            <a:r>
              <a:rPr lang="ru-RU" sz="2000" b="1" dirty="0" err="1">
                <a:solidFill>
                  <a:srgbClr val="B92D14"/>
                </a:solidFill>
              </a:rPr>
              <a:t>агроклассов</a:t>
            </a:r>
            <a:r>
              <a:rPr lang="ru-RU" sz="2000" b="1" dirty="0">
                <a:solidFill>
                  <a:srgbClr val="B92D14"/>
                </a:solidFill>
              </a:rPr>
              <a:t> – это комплексный процесс, включающий в себя: </a:t>
            </a:r>
          </a:p>
          <a:p>
            <a:endParaRPr lang="ru-RU" sz="1400" dirty="0"/>
          </a:p>
          <a:p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разработку учебных программ;</a:t>
            </a:r>
          </a:p>
          <a:p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подбор квалифицированных преподавателей;</a:t>
            </a:r>
          </a:p>
          <a:p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создание современной материально-технической базы;</a:t>
            </a:r>
          </a:p>
          <a:p>
            <a:r>
              <a:rPr lang="ru-RU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активное взаимодействие с предприятиями агропромышленного комплекса.</a:t>
            </a:r>
          </a:p>
          <a:p>
            <a:pPr>
              <a:buNone/>
            </a:pPr>
            <a:endParaRPr lang="ru-RU" sz="1600" dirty="0"/>
          </a:p>
          <a:p>
            <a:pPr algn="ctr">
              <a:buNone/>
            </a:pPr>
            <a:r>
              <a:rPr lang="ru-RU" sz="1600" dirty="0"/>
              <a:t> </a:t>
            </a:r>
            <a:r>
              <a:rPr lang="ru-RU" sz="1800" b="1" dirty="0">
                <a:solidFill>
                  <a:srgbClr val="B92D14"/>
                </a:solidFill>
              </a:rPr>
              <a:t>Цель этой работы </a:t>
            </a:r>
          </a:p>
          <a:p>
            <a:pPr algn="ctr">
              <a:buNone/>
            </a:pPr>
            <a:r>
              <a:rPr lang="ru-RU" sz="1600" dirty="0"/>
              <a:t>–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не просто дать ученикам теоретические знания, но и привить им практические навыки, необходимые для успешной работы в сельском хозяйстве.</a:t>
            </a:r>
          </a:p>
          <a:p>
            <a:pPr>
              <a:buNone/>
            </a:pPr>
            <a:br>
              <a:rPr lang="ru-RU" sz="2000" dirty="0"/>
            </a:br>
            <a:br>
              <a:rPr lang="ru-RU" sz="1800" dirty="0"/>
            </a:br>
            <a:endParaRPr lang="en-US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2" y="404665"/>
            <a:ext cx="6934200" cy="715963"/>
          </a:xfrm>
        </p:spPr>
        <p:txBody>
          <a:bodyPr/>
          <a:lstStyle/>
          <a:p>
            <a:r>
              <a:rPr lang="ru-RU" sz="4000" dirty="0">
                <a:solidFill>
                  <a:srgbClr val="FFFF66"/>
                </a:solidFill>
              </a:rPr>
              <a:t>Зачем нужен </a:t>
            </a:r>
            <a:r>
              <a:rPr lang="ru-RU" sz="4000" dirty="0" err="1">
                <a:solidFill>
                  <a:srgbClr val="FFFF66"/>
                </a:solidFill>
              </a:rPr>
              <a:t>агрокласс</a:t>
            </a:r>
            <a:r>
              <a:rPr lang="ru-RU" sz="4000" dirty="0">
                <a:solidFill>
                  <a:srgbClr val="FFFF66"/>
                </a:solidFill>
              </a:rPr>
              <a:t>?</a:t>
            </a:r>
            <a:endParaRPr lang="en-US" sz="4000" dirty="0">
              <a:solidFill>
                <a:srgbClr val="FFFF66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7568" y="1268760"/>
            <a:ext cx="7776864" cy="4267200"/>
          </a:xfrm>
        </p:spPr>
        <p:txBody>
          <a:bodyPr/>
          <a:lstStyle/>
          <a:p>
            <a:pPr>
              <a:buNone/>
            </a:pPr>
            <a:r>
              <a:rPr lang="ru-RU" sz="1800" b="1" dirty="0">
                <a:solidFill>
                  <a:srgbClr val="B92D14"/>
                </a:solidFill>
              </a:rPr>
              <a:t>Профориентация и осознанный выбор профессии:</a:t>
            </a:r>
            <a:endParaRPr lang="ru-RU" sz="1800" dirty="0">
              <a:solidFill>
                <a:srgbClr val="B92D14"/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Понимание сути сельского хозяйства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Раннее знакомство с профессиями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Осознанный выбор вуза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b="1" dirty="0">
                <a:solidFill>
                  <a:srgbClr val="B92D14"/>
                </a:solidFill>
              </a:rPr>
              <a:t>Практические навыки и знания:</a:t>
            </a:r>
            <a:endParaRPr lang="ru-RU" sz="1800" dirty="0">
              <a:solidFill>
                <a:srgbClr val="B92D14"/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Теория, подкрепленная практикой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Освоение современных технологий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Развитие исследовательских навыков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b="1" dirty="0">
                <a:solidFill>
                  <a:srgbClr val="B92D14"/>
                </a:solidFill>
              </a:rPr>
              <a:t>Перспективы трудоустройства и карьерного роста:</a:t>
            </a:r>
            <a:endParaRPr lang="ru-RU" sz="1800" dirty="0">
              <a:solidFill>
                <a:srgbClr val="B92D14"/>
              </a:solidFill>
            </a:endParaRPr>
          </a:p>
          <a:p>
            <a:r>
              <a:rPr lang="ru-RU" sz="1600" b="1" dirty="0" err="1">
                <a:solidFill>
                  <a:schemeClr val="bg2">
                    <a:lumMod val="75000"/>
                  </a:schemeClr>
                </a:solidFill>
              </a:rPr>
              <a:t>Востребованность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 специалистов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Возможность работать на современном оборудовании: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Карьерный рост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b="1" dirty="0">
                <a:solidFill>
                  <a:srgbClr val="B92D14"/>
                </a:solidFill>
              </a:rPr>
              <a:t>Развитие личности и гражданской позиции:</a:t>
            </a:r>
            <a:endParaRPr lang="ru-RU" sz="1800" dirty="0">
              <a:solidFill>
                <a:srgbClr val="B92D14"/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Понимание важности сельского хозяйства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Формирование экологического мышления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Развитие ответственности и трудолюбия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br>
              <a:rPr lang="ru-RU" sz="1600" dirty="0"/>
            </a:br>
            <a:br>
              <a:rPr lang="ru-RU" sz="1600" dirty="0"/>
            </a:br>
            <a:endParaRPr lang="en-US" sz="1600" dirty="0">
              <a:solidFill>
                <a:srgbClr val="4D4D4D"/>
              </a:solidFill>
            </a:endParaRPr>
          </a:p>
        </p:txBody>
      </p:sp>
      <p:pic>
        <p:nvPicPr>
          <p:cNvPr id="190466" name="Picture 2" descr="pole | 3D фото пано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4797152"/>
            <a:ext cx="341987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0467" name="Picture 3" descr="C:\Users\Анна Васильевна\Desktop\ВКС 4 ИЮНЯ 11.00\photo_2025-03-03_20-43-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0786" y="1844824"/>
            <a:ext cx="282721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476673"/>
            <a:ext cx="8447856" cy="715963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FF66"/>
                </a:solidFill>
              </a:rPr>
              <a:t>Основные направления работы </a:t>
            </a:r>
            <a:r>
              <a:rPr lang="ru-RU" sz="3200" dirty="0" err="1">
                <a:solidFill>
                  <a:srgbClr val="FFFF66"/>
                </a:solidFill>
              </a:rPr>
              <a:t>агрокласса</a:t>
            </a:r>
            <a:endParaRPr lang="en-US" sz="3200" dirty="0">
              <a:solidFill>
                <a:srgbClr val="FFFF66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630363"/>
            <a:ext cx="69342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solidFill>
                <a:srgbClr val="4D4D4D"/>
              </a:solidFill>
            </a:endParaRPr>
          </a:p>
        </p:txBody>
      </p:sp>
      <p:sp>
        <p:nvSpPr>
          <p:cNvPr id="4" name="Тройная стрелка влево/вправо/вверх 3"/>
          <p:cNvSpPr/>
          <p:nvPr/>
        </p:nvSpPr>
        <p:spPr bwMode="auto">
          <a:xfrm rot="10800000">
            <a:off x="4511824" y="1988840"/>
            <a:ext cx="3024336" cy="1570472"/>
          </a:xfrm>
          <a:prstGeom prst="leftRightUpArrow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Блок-схема: альтернативный процесс 4"/>
          <p:cNvSpPr/>
          <p:nvPr/>
        </p:nvSpPr>
        <p:spPr bwMode="auto">
          <a:xfrm>
            <a:off x="1775520" y="1988840"/>
            <a:ext cx="2592288" cy="1404736"/>
          </a:xfrm>
          <a:prstGeom prst="flowChartAlternateProcess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Учебный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 процесс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 bwMode="auto">
          <a:xfrm>
            <a:off x="7680176" y="1916832"/>
            <a:ext cx="2843808" cy="1728192"/>
          </a:xfrm>
          <a:prstGeom prst="flowChartAlternateProcess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Практическая </a:t>
            </a: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деятельность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 bwMode="auto">
          <a:xfrm>
            <a:off x="4367808" y="3717032"/>
            <a:ext cx="3456384" cy="1512168"/>
          </a:xfrm>
          <a:prstGeom prst="flowChartAlternateProcess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Экологические 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проекты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7" name="Picture 1" descr="C:\Users\Анна Васильевна\Desktop\ВКС 4 ИЮНЯ 11.00\photo_2025-03-03_20-43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3717032"/>
            <a:ext cx="2539182" cy="2392156"/>
          </a:xfrm>
          <a:prstGeom prst="rect">
            <a:avLst/>
          </a:prstGeom>
          <a:noFill/>
        </p:spPr>
      </p:pic>
      <p:pic>
        <p:nvPicPr>
          <p:cNvPr id="14339" name="Picture 3" descr="Красивые анимационные картинки - Руки и жесты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4233" y="4077072"/>
            <a:ext cx="2129805" cy="212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36211-5ED7-1931-C943-0C46BBB4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71" y="404664"/>
            <a:ext cx="9753600" cy="715962"/>
          </a:xfrm>
        </p:spPr>
        <p:txBody>
          <a:bodyPr/>
          <a:lstStyle/>
          <a:p>
            <a:r>
              <a:rPr lang="ru-RU" dirty="0">
                <a:solidFill>
                  <a:srgbClr val="FFFF66"/>
                </a:solidFill>
              </a:rPr>
              <a:t>Методические рекомендации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26118-E713-6DCA-3D1E-94C583B4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4903771"/>
            <a:ext cx="1754322" cy="50891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Edsoo.ru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87D9C-2A15-6F53-E82F-A75876365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" y="1556792"/>
            <a:ext cx="3289846" cy="3289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BA760-A3CD-711C-B9C2-9617B98A9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89" y="1689757"/>
            <a:ext cx="3068960" cy="306896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D2675619-7D98-AB8F-05BE-11A616B0D5BA}"/>
              </a:ext>
            </a:extLst>
          </p:cNvPr>
          <p:cNvSpPr txBox="1">
            <a:spLocks/>
          </p:cNvSpPr>
          <p:nvPr/>
        </p:nvSpPr>
        <p:spPr bwMode="auto">
          <a:xfrm>
            <a:off x="8136966" y="4903771"/>
            <a:ext cx="3816424" cy="165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400" kern="0" dirty="0"/>
              <a:t>МР Агротехнологические классы – </a:t>
            </a:r>
            <a:r>
              <a:rPr lang="en-US" sz="2400" kern="0" dirty="0"/>
              <a:t>Edsoo.ru</a:t>
            </a:r>
            <a:endParaRPr lang="ru-RU" sz="2400" kern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D822B3-5200-0B44-68AB-39E672F5E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623373"/>
            <a:ext cx="3289845" cy="3289845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9C4A0F96-E7EF-1B0E-8410-652663D80501}"/>
              </a:ext>
            </a:extLst>
          </p:cNvPr>
          <p:cNvSpPr txBox="1">
            <a:spLocks/>
          </p:cNvSpPr>
          <p:nvPr/>
        </p:nvSpPr>
        <p:spPr bwMode="auto">
          <a:xfrm>
            <a:off x="4682947" y="4913218"/>
            <a:ext cx="223224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kern="0" dirty="0"/>
              <a:t>100balnik.com</a:t>
            </a:r>
            <a:endParaRPr lang="ru-RU" sz="2400" kern="0" dirty="0"/>
          </a:p>
        </p:txBody>
      </p:sp>
    </p:spTree>
    <p:extLst>
      <p:ext uri="{BB962C8B-B14F-4D97-AF65-F5344CB8AC3E}">
        <p14:creationId xmlns:p14="http://schemas.microsoft.com/office/powerpoint/2010/main" val="422088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9066C-AE1E-0ADF-8434-F8AC753A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76672"/>
            <a:ext cx="9753600" cy="715962"/>
          </a:xfrm>
        </p:spPr>
        <p:txBody>
          <a:bodyPr/>
          <a:lstStyle/>
          <a:p>
            <a:r>
              <a:rPr lang="ru-RU" dirty="0">
                <a:solidFill>
                  <a:srgbClr val="FFFF66"/>
                </a:solidFill>
              </a:rPr>
              <a:t>Рабочие программы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FDD160-EDD5-624A-DAA8-632D07786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79" y="1052736"/>
            <a:ext cx="3528392" cy="563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31D0EB-4BAE-8127-9511-27BDB8BFE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8" y="1269557"/>
            <a:ext cx="5953842" cy="15876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E1ED93-F8D8-8826-264E-50DE28DF9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30910"/>
            <a:ext cx="2390067" cy="2390067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545DB4D9-D24A-4583-8175-38E73CDAC391}"/>
              </a:ext>
            </a:extLst>
          </p:cNvPr>
          <p:cNvSpPr txBox="1">
            <a:spLocks/>
          </p:cNvSpPr>
          <p:nvPr/>
        </p:nvSpPr>
        <p:spPr bwMode="auto">
          <a:xfrm>
            <a:off x="-86816" y="5520977"/>
            <a:ext cx="4960105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/>
              <a:t>Россия – мои горизонты. </a:t>
            </a:r>
          </a:p>
          <a:p>
            <a:pPr marL="0" indent="0" algn="ctr">
              <a:buFontTx/>
              <a:buNone/>
            </a:pPr>
            <a:r>
              <a:rPr lang="ru-RU" sz="2000" kern="0" dirty="0"/>
              <a:t>«Россия аграрная животноводство»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AF7652-93E7-2918-4E1C-ACDFC34BD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162253"/>
            <a:ext cx="2343062" cy="2343062"/>
          </a:xfrm>
          <a:prstGeom prst="rect">
            <a:avLst/>
          </a:prstGeom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68BD5E45-F4FB-1180-EEA1-2675144702A4}"/>
              </a:ext>
            </a:extLst>
          </p:cNvPr>
          <p:cNvSpPr txBox="1">
            <a:spLocks/>
          </p:cNvSpPr>
          <p:nvPr/>
        </p:nvSpPr>
        <p:spPr bwMode="auto">
          <a:xfrm>
            <a:off x="3935760" y="5506475"/>
            <a:ext cx="4960105" cy="100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000" kern="0" dirty="0"/>
              <a:t>Современные </a:t>
            </a:r>
            <a:r>
              <a:rPr lang="ru-RU" sz="2000" kern="0" dirty="0" err="1"/>
              <a:t>агробиотехнологии</a:t>
            </a:r>
            <a:r>
              <a:rPr lang="ru-RU" sz="2000" kern="0" dirty="0"/>
              <a:t> рабочая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16677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4600" y="395288"/>
            <a:ext cx="7315200" cy="715962"/>
          </a:xfrm>
        </p:spPr>
        <p:txBody>
          <a:bodyPr/>
          <a:lstStyle/>
          <a:p>
            <a:r>
              <a:rPr lang="ru-RU" sz="4000" dirty="0">
                <a:solidFill>
                  <a:srgbClr val="FFFF66"/>
                </a:solidFill>
              </a:rPr>
              <a:t>Образование </a:t>
            </a:r>
            <a:r>
              <a:rPr lang="ru-RU" sz="4000" dirty="0" err="1">
                <a:solidFill>
                  <a:srgbClr val="FFFF66"/>
                </a:solidFill>
              </a:rPr>
              <a:t>агрокласса</a:t>
            </a:r>
            <a:r>
              <a:rPr lang="ru-RU" sz="4000" dirty="0">
                <a:solidFill>
                  <a:srgbClr val="FFFF66"/>
                </a:solidFill>
              </a:rPr>
              <a:t>: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39816" y="1844824"/>
            <a:ext cx="5970240" cy="41910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Char char="-"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20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4 -2025 </a:t>
            </a:r>
            <a:r>
              <a:rPr lang="ru-RU" sz="2000" b="1" dirty="0" err="1">
                <a:solidFill>
                  <a:schemeClr val="bg2">
                    <a:lumMod val="75000"/>
                  </a:schemeClr>
                </a:solidFill>
              </a:rPr>
              <a:t>уч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. г.-  СОЗДАНИЕ АГРОКЛАССА 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7 и 10 класс 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ГБОУ ЛНР «СТАНИЧНО-ЛУГАНСКОЙ СПЕЦИАЛИЗИРОВАННОЙ ШКОЛЫ ПГТ ПЕТРОВКА»</a:t>
            </a:r>
          </a:p>
          <a:p>
            <a:pPr algn="ctr">
              <a:lnSpc>
                <a:spcPct val="90000"/>
              </a:lnSpc>
              <a:buFontTx/>
              <a:buChar char="-"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Подписание трехстороннего договора 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(ШКОЛА – ЛГАУ - ПРЕДПРИЯТИЕ)</a:t>
            </a:r>
          </a:p>
          <a:p>
            <a:pPr algn="ctr">
              <a:lnSpc>
                <a:spcPct val="90000"/>
              </a:lnSpc>
              <a:buFontTx/>
              <a:buChar char="-"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Внесение изменений в основную образовательную программу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(формируемая часть - внеурочная деятельность)</a:t>
            </a:r>
          </a:p>
          <a:p>
            <a:pPr algn="ctr">
              <a:lnSpc>
                <a:spcPct val="90000"/>
              </a:lnSpc>
              <a:buFontTx/>
              <a:buChar char="-"/>
              <a:defRPr/>
            </a:pP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ru-RU" sz="2000" dirty="0"/>
          </a:p>
        </p:txBody>
      </p:sp>
      <p:pic>
        <p:nvPicPr>
          <p:cNvPr id="17416" name="Picture 8" descr="Фото Яркое солнце светит над пшеничным полем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24745"/>
            <a:ext cx="2905447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39816" y="5103674"/>
            <a:ext cx="59766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Агро-движ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Будь в теме, будь в тренде!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eenlist">
  <a:themeElements>
    <a:clrScheme name="">
      <a:dk1>
        <a:srgbClr val="5F5F5F"/>
      </a:dk1>
      <a:lt1>
        <a:srgbClr val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Greenlist</Template>
  <TotalTime>457</TotalTime>
  <Words>999</Words>
  <Application>Microsoft Office PowerPoint</Application>
  <PresentationFormat>Широкоэкранный</PresentationFormat>
  <Paragraphs>129</Paragraphs>
  <Slides>23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Microsoft Sans Serif</vt:lpstr>
      <vt:lpstr>Times New Roman</vt:lpstr>
      <vt:lpstr>Greenlist</vt:lpstr>
      <vt:lpstr>«ОРГАНИЗАЦИЯ ОБРАЗОВАТЕЛЬНОГО ПРОЦЕССА В АГРОКЛАССЕ»</vt:lpstr>
      <vt:lpstr>СОЗДАНИЕ ЭФФЕКТИВНОЙ ОБРАЗОВАТЕЛЬНОЙ  СРЕДЫ В АГРАРНОМ СЕКТОРЕ</vt:lpstr>
      <vt:lpstr>Презентация PowerPoint</vt:lpstr>
      <vt:lpstr> Агроклассы: Путь к будущему сельского хозяйства </vt:lpstr>
      <vt:lpstr>Зачем нужен агрокласс?</vt:lpstr>
      <vt:lpstr>Основные направления работы агрокласса</vt:lpstr>
      <vt:lpstr>Методические рекомендации</vt:lpstr>
      <vt:lpstr>Рабочие программы</vt:lpstr>
      <vt:lpstr>Образование агрокласса:</vt:lpstr>
      <vt:lpstr>Знакомство с министром с/х ЛНР и преподавателями ЛГАУ им. К. Е. ВОРОШИЛОВА</vt:lpstr>
      <vt:lpstr>  От теории к практике:  трансформируем пространство  </vt:lpstr>
      <vt:lpstr>Презентация PowerPoint</vt:lpstr>
      <vt:lpstr>Платформа «Я В АГРО»</vt:lpstr>
      <vt:lpstr>«ПОЧЕМУ Я В АГРО?»</vt:lpstr>
      <vt:lpstr>Интерактивных дел мастер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«АГРОНТРИ»</vt:lpstr>
      <vt:lpstr>Итоги 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РАБОТЫ АГРОТЕХНОЛОГИЧЕСКОГО КЛАССА «</dc:title>
  <dc:subject>Êðàñîòà, çäîðîâüå, ìåäèöèíà</dc:subject>
  <dc:creator>Пользователь Windows</dc:creator>
  <dc:description>http://propowerpoint.ru - Áåñïëàòíûå øàáëîíû äëÿ ïðåçåíòàöèé. Ïîëåçíûå ñîâåòû è óðîêè  PowerPoint .</dc:description>
  <cp:lastModifiedBy>Анастасия Бардадым</cp:lastModifiedBy>
  <cp:revision>69</cp:revision>
  <dcterms:created xsi:type="dcterms:W3CDTF">2025-05-29T16:59:19Z</dcterms:created>
  <dcterms:modified xsi:type="dcterms:W3CDTF">2025-06-03T08:01:40Z</dcterms:modified>
</cp:coreProperties>
</file>