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61" r:id="rId3"/>
    <p:sldId id="262" r:id="rId4"/>
    <p:sldId id="263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3300"/>
    <a:srgbClr val="9966FF"/>
    <a:srgbClr val="0099FF"/>
    <a:srgbClr val="003374"/>
    <a:srgbClr val="173A8D"/>
    <a:srgbClr val="FFC900"/>
    <a:srgbClr val="129481"/>
    <a:srgbClr val="0F2741"/>
    <a:srgbClr val="0017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5" t="11141" r="19116" b="11032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291547"/>
            <a:ext cx="7839635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669" y="58723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2823" y="2909455"/>
            <a:ext cx="5734668" cy="21281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100" b="1" dirty="0">
                <a:solidFill>
                  <a:srgbClr val="173A8D"/>
                </a:solidFill>
                <a:latin typeface="+mn-lt"/>
              </a:rPr>
              <a:t>Мастер класс учителя географии</a:t>
            </a:r>
            <a:br>
              <a:rPr lang="ru-RU" sz="2100" b="1" dirty="0">
                <a:solidFill>
                  <a:srgbClr val="173A8D"/>
                </a:solidFill>
                <a:latin typeface="+mn-lt"/>
              </a:rPr>
            </a:br>
            <a:r>
              <a:rPr lang="ru-RU" sz="2100" b="1" dirty="0">
                <a:solidFill>
                  <a:srgbClr val="173A8D"/>
                </a:solidFill>
                <a:latin typeface="+mn-lt"/>
              </a:rPr>
              <a:t>ГБОУ ЛНР СМГ №15 им. В.А. Сухомлинского </a:t>
            </a:r>
            <a:br>
              <a:rPr lang="ru-RU" sz="2100" b="1" dirty="0">
                <a:solidFill>
                  <a:srgbClr val="173A8D"/>
                </a:solidFill>
                <a:latin typeface="+mn-lt"/>
              </a:rPr>
            </a:br>
            <a:r>
              <a:rPr lang="ru-RU" sz="2100" b="1" dirty="0">
                <a:solidFill>
                  <a:srgbClr val="173A8D"/>
                </a:solidFill>
                <a:latin typeface="+mn-lt"/>
              </a:rPr>
              <a:t>Шпоты Ларисы Викторовны</a:t>
            </a:r>
            <a:br>
              <a:rPr lang="ru-RU" sz="2100" b="1" dirty="0">
                <a:solidFill>
                  <a:srgbClr val="173A8D"/>
                </a:solidFill>
                <a:latin typeface="+mn-lt"/>
              </a:rPr>
            </a:br>
            <a:r>
              <a:rPr lang="ru-RU" sz="2100" b="1" dirty="0">
                <a:solidFill>
                  <a:srgbClr val="173A8D"/>
                </a:solidFill>
                <a:latin typeface="+mn-lt"/>
              </a:rPr>
              <a:t>Активизация познавательной деятельности</a:t>
            </a:r>
            <a:br>
              <a:rPr lang="ru-RU" sz="2100" b="1" dirty="0">
                <a:solidFill>
                  <a:srgbClr val="173A8D"/>
                </a:solidFill>
                <a:latin typeface="+mn-lt"/>
              </a:rPr>
            </a:br>
            <a:r>
              <a:rPr lang="ru-RU" sz="2100" b="1" dirty="0">
                <a:solidFill>
                  <a:srgbClr val="173A8D"/>
                </a:solidFill>
                <a:latin typeface="+mn-lt"/>
              </a:rPr>
              <a:t> учащихся при изучении темы</a:t>
            </a:r>
            <a:br>
              <a:rPr lang="ru-RU" sz="2100" b="1" dirty="0">
                <a:solidFill>
                  <a:srgbClr val="173A8D"/>
                </a:solidFill>
                <a:latin typeface="+mn-lt"/>
              </a:rPr>
            </a:br>
            <a:r>
              <a:rPr lang="ru-RU" sz="2100" b="1" dirty="0">
                <a:solidFill>
                  <a:srgbClr val="173A8D"/>
                </a:solidFill>
                <a:latin typeface="+mn-lt"/>
              </a:rPr>
              <a:t>«Мировое хозяйство в эпоху НТР» </a:t>
            </a:r>
            <a:br>
              <a:rPr lang="ru-RU" sz="2100" b="1" dirty="0">
                <a:solidFill>
                  <a:srgbClr val="173A8D"/>
                </a:solidFill>
                <a:latin typeface="+mn-lt"/>
              </a:rPr>
            </a:br>
            <a:r>
              <a:rPr lang="ru-RU" sz="2100" b="1" dirty="0">
                <a:solidFill>
                  <a:srgbClr val="173A8D"/>
                </a:solidFill>
                <a:latin typeface="+mn-lt"/>
              </a:rPr>
              <a:t>(география 10 класс)</a:t>
            </a:r>
            <a:endParaRPr lang="en-US" sz="2100" b="1" dirty="0">
              <a:solidFill>
                <a:srgbClr val="173A8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9707" y="676021"/>
            <a:ext cx="7240732" cy="51547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rgbClr val="003374"/>
                </a:solidFill>
              </a:rPr>
              <a:t>Метод «Инфо-угадай-ка»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11383" y="1565555"/>
            <a:ext cx="1803240" cy="4556867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79600" y="1579410"/>
            <a:ext cx="1803240" cy="4556867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47813" y="1565556"/>
            <a:ext cx="1803240" cy="4556867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629882" y="1551701"/>
            <a:ext cx="1803240" cy="4556867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79878" y="1784899"/>
            <a:ext cx="12797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Понятие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81745" y="1718629"/>
            <a:ext cx="17456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Этапы урока , на которых можно применять данные приемы и методы интерактивного обучения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65964" y="1689633"/>
            <a:ext cx="17456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Приемы и методы интерактивного обучения детей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05601" y="1687040"/>
            <a:ext cx="16486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Цели, которые преследует инновационная деятельность.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85760" y="800080"/>
            <a:ext cx="8229600" cy="928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4000" b="1" dirty="0">
                <a:solidFill>
                  <a:srgbClr val="003374"/>
                </a:solidFill>
              </a:rPr>
              <a:t>Прием «Могу больше»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53893" t="51620" r="2694" b="4352"/>
          <a:stretch>
            <a:fillRect/>
          </a:stretch>
        </p:blipFill>
        <p:spPr bwMode="auto">
          <a:xfrm>
            <a:off x="6057926" y="3714750"/>
            <a:ext cx="2386017" cy="23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2994" t="51620" r="52095" b="4352"/>
          <a:stretch>
            <a:fillRect/>
          </a:stretch>
        </p:blipFill>
        <p:spPr bwMode="auto">
          <a:xfrm>
            <a:off x="1089283" y="3500438"/>
            <a:ext cx="2468293" cy="23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51098" r="998" b="51923"/>
          <a:stretch>
            <a:fillRect/>
          </a:stretch>
        </p:blipFill>
        <p:spPr bwMode="auto">
          <a:xfrm>
            <a:off x="3525076" y="1614163"/>
            <a:ext cx="2632846" cy="260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486179" y="451983"/>
            <a:ext cx="8229600" cy="14716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4000" b="1" dirty="0">
                <a:solidFill>
                  <a:srgbClr val="003374"/>
                </a:solidFill>
              </a:rPr>
              <a:t>«Древо познания» </a:t>
            </a:r>
          </a:p>
          <a:p>
            <a:pPr marL="0" marR="0" lvl="0" indent="17463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800" b="1" dirty="0">
                <a:solidFill>
                  <a:srgbClr val="003374"/>
                </a:solidFill>
              </a:rPr>
              <a:t>(ожидания и опасения)</a:t>
            </a:r>
          </a:p>
        </p:txBody>
      </p:sp>
      <p:pic>
        <p:nvPicPr>
          <p:cNvPr id="5" name="Picture 4" descr="https://im0-tub-ua.yandex.net/i?id=8205e3d871b39999420dd5250f4b2496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4010" y="1783760"/>
            <a:ext cx="3688353" cy="4487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914400" y="1600201"/>
            <a:ext cx="8229600" cy="1471610"/>
          </a:xfrm>
        </p:spPr>
        <p:txBody>
          <a:bodyPr>
            <a:noAutofit/>
          </a:bodyPr>
          <a:lstStyle/>
          <a:p>
            <a:pPr marL="0" indent="17463" algn="ctr">
              <a:buNone/>
            </a:pPr>
            <a:r>
              <a:rPr lang="ru-RU" sz="6000" b="1" dirty="0">
                <a:solidFill>
                  <a:srgbClr val="003374"/>
                </a:solidFill>
              </a:rPr>
              <a:t>Спасибо за совместную </a:t>
            </a:r>
          </a:p>
          <a:p>
            <a:pPr marL="0" indent="17463" algn="ctr">
              <a:buNone/>
            </a:pPr>
            <a:r>
              <a:rPr lang="ru-RU" sz="6000" b="1" dirty="0">
                <a:solidFill>
                  <a:srgbClr val="003374"/>
                </a:solidFill>
              </a:rPr>
              <a:t>плодотворную работу. </a:t>
            </a:r>
          </a:p>
        </p:txBody>
      </p:sp>
      <p:pic>
        <p:nvPicPr>
          <p:cNvPr id="7" name="Picture 2" descr="https://im0-tub-ua.yandex.net/i?id=cc9cbaa538b7833c6974e8db60fbef22&amp;n=13"/>
          <p:cNvPicPr>
            <a:picLocks noChangeAspect="1" noChangeArrowheads="1"/>
          </p:cNvPicPr>
          <p:nvPr/>
        </p:nvPicPr>
        <p:blipFill>
          <a:blip r:embed="rId2"/>
          <a:srcRect l="31616" t="39063" r="15690" b="17968"/>
          <a:stretch>
            <a:fillRect/>
          </a:stretch>
        </p:blipFill>
        <p:spPr bwMode="auto">
          <a:xfrm>
            <a:off x="3114228" y="3806101"/>
            <a:ext cx="385765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274" y="3048602"/>
            <a:ext cx="8312726" cy="9778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003374"/>
                </a:solidFill>
              </a:rPr>
              <a:t>    Известно, что единственный путь</a:t>
            </a:r>
            <a:br>
              <a:rPr lang="ru-RU" sz="3200" b="1" dirty="0">
                <a:solidFill>
                  <a:srgbClr val="003374"/>
                </a:solidFill>
              </a:rPr>
            </a:br>
            <a:r>
              <a:rPr lang="ru-RU" sz="3200" b="1" i="1" dirty="0">
                <a:solidFill>
                  <a:srgbClr val="003374"/>
                </a:solidFill>
              </a:rPr>
              <a:t>    к познанию – это деятельность.</a:t>
            </a:r>
            <a:br>
              <a:rPr lang="ru-RU" sz="3200" b="1" i="1" dirty="0">
                <a:solidFill>
                  <a:srgbClr val="003374"/>
                </a:solidFill>
              </a:rPr>
            </a:br>
            <a:br>
              <a:rPr lang="ru-RU" sz="3200" b="1" dirty="0">
                <a:solidFill>
                  <a:srgbClr val="003374"/>
                </a:solidFill>
              </a:rPr>
            </a:br>
            <a:r>
              <a:rPr lang="ru-RU" sz="3200" b="1" i="1" dirty="0">
                <a:solidFill>
                  <a:srgbClr val="003374"/>
                </a:solidFill>
              </a:rPr>
              <a:t>                                             Бернард Шоу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9091" y="1465729"/>
            <a:ext cx="7730836" cy="4711234"/>
          </a:xfrm>
        </p:spPr>
        <p:txBody>
          <a:bodyPr/>
          <a:lstStyle/>
          <a:p>
            <a:pPr marL="6350" indent="-6350" algn="just">
              <a:lnSpc>
                <a:spcPct val="100000"/>
              </a:lnSpc>
              <a:buNone/>
            </a:pPr>
            <a:r>
              <a:rPr lang="ru-RU" b="1" dirty="0">
                <a:solidFill>
                  <a:srgbClr val="003374"/>
                </a:solidFill>
              </a:rPr>
              <a:t>Цель мастер-класса: </a:t>
            </a:r>
            <a:r>
              <a:rPr lang="ru-RU" dirty="0">
                <a:solidFill>
                  <a:srgbClr val="003374"/>
                </a:solidFill>
              </a:rPr>
              <a:t>продемонстрировать практическое использование интерактивных методов обучения в преподавании географии, показать возможности применения различных интерактивных  приёмов  на уроках географии, конкретно при изучении темы «Мировое хозяйство в эпоху НТР» (география 10 класс).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63781" y="1257911"/>
            <a:ext cx="7439891" cy="4711234"/>
          </a:xfrm>
        </p:spPr>
        <p:txBody>
          <a:bodyPr>
            <a:noAutofit/>
          </a:bodyPr>
          <a:lstStyle/>
          <a:p>
            <a:pPr marL="0" indent="17463" algn="just">
              <a:lnSpc>
                <a:spcPct val="100000"/>
              </a:lnSpc>
              <a:buNone/>
            </a:pPr>
            <a:r>
              <a:rPr lang="ru-RU" dirty="0">
                <a:solidFill>
                  <a:srgbClr val="003374"/>
                </a:solidFill>
              </a:rPr>
              <a:t>    Страшная это опасность – безделье за партой, безделье месяцы, годы. Это развращает морально, калечит человека, и…ничто не может возместить того, что упущено в самой главной сфере, где человек должен быть тружеником, – в сфере мысли.</a:t>
            </a:r>
          </a:p>
          <a:p>
            <a:pPr marL="0" indent="17463" algn="r">
              <a:lnSpc>
                <a:spcPct val="100000"/>
              </a:lnSpc>
              <a:buNone/>
            </a:pPr>
            <a:r>
              <a:rPr lang="ru-RU" dirty="0">
                <a:solidFill>
                  <a:srgbClr val="003374"/>
                </a:solidFill>
              </a:rPr>
              <a:t>                                                                                                В.А. Сухомлинский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1363788" y="1425205"/>
            <a:ext cx="5715885" cy="596901"/>
            <a:chOff x="1269" y="1296"/>
            <a:chExt cx="3193" cy="376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sz="2800">
                <a:solidFill>
                  <a:srgbClr val="003374"/>
                </a:solidFill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87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800" dirty="0">
                  <a:solidFill>
                    <a:srgbClr val="003374"/>
                  </a:solidFill>
                </a:rPr>
                <a:t>Как вызвать интерес к уроку?</a:t>
              </a: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15"/>
              <a:ext cx="291" cy="330"/>
              <a:chOff x="1415" y="1267"/>
              <a:chExt cx="291" cy="330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800">
                    <a:solidFill>
                      <a:srgbClr val="003374"/>
                    </a:solidFill>
                  </a:endParaRPr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800">
                    <a:solidFill>
                      <a:srgbClr val="003374"/>
                    </a:solidFill>
                  </a:endParaRPr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3" y="1267"/>
                <a:ext cx="263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2800" b="1" dirty="0">
                    <a:solidFill>
                      <a:srgbClr val="003374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2913909" y="2533565"/>
            <a:ext cx="5717676" cy="600075"/>
            <a:chOff x="1268" y="1776"/>
            <a:chExt cx="3194" cy="378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sz="2800">
                <a:solidFill>
                  <a:srgbClr val="003374"/>
                </a:solidFill>
              </a:endParaRP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84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800" dirty="0">
                  <a:solidFill>
                    <a:srgbClr val="003374"/>
                  </a:solidFill>
                </a:rPr>
                <a:t>Интерес к конкретной теме?</a:t>
              </a: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795"/>
              <a:ext cx="266" cy="330"/>
              <a:chOff x="1414" y="1747"/>
              <a:chExt cx="266" cy="330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800">
                    <a:solidFill>
                      <a:srgbClr val="003374"/>
                    </a:solidFill>
                  </a:endParaRPr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800">
                    <a:solidFill>
                      <a:srgbClr val="003374"/>
                    </a:solidFill>
                  </a:endParaRPr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47"/>
                <a:ext cx="231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2800" b="1" dirty="0">
                    <a:solidFill>
                      <a:srgbClr val="003374"/>
                    </a:solidFill>
                  </a:rPr>
                  <a:t>2</a:t>
                </a:r>
              </a:p>
            </p:txBody>
          </p:sp>
        </p:grpSp>
      </p:grpSp>
      <p:pic>
        <p:nvPicPr>
          <p:cNvPr id="57" name="Picture 6" descr="https://fs01.vseosvita.ua/010062fw-7c1a/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16721" y="3646782"/>
            <a:ext cx="5153025" cy="228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8195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465729"/>
            <a:ext cx="7448550" cy="1693107"/>
          </a:xfrm>
        </p:spPr>
        <p:txBody>
          <a:bodyPr/>
          <a:lstStyle/>
          <a:p>
            <a:pPr marL="6350" indent="-6350" algn="just">
              <a:buNone/>
            </a:pPr>
            <a:r>
              <a:rPr lang="ru-RU" sz="3000" dirty="0">
                <a:solidFill>
                  <a:srgbClr val="003374"/>
                </a:solidFill>
              </a:rPr>
              <a:t>       Это  познавательный интерес, который можно сформировать с помощью  интерактивных приемов. </a:t>
            </a:r>
          </a:p>
          <a:p>
            <a:endParaRPr lang="ru-RU" dirty="0"/>
          </a:p>
        </p:txBody>
      </p:sp>
      <p:pic>
        <p:nvPicPr>
          <p:cNvPr id="4" name="Picture 2" descr="https://im0-tub-ua.yandex.net/i?id=f094098f73073ffc0dbc6e9369158b9e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3382" y="3009896"/>
            <a:ext cx="348615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43890" y="1230203"/>
            <a:ext cx="7240732" cy="2482816"/>
          </a:xfrm>
        </p:spPr>
        <p:txBody>
          <a:bodyPr/>
          <a:lstStyle/>
          <a:p>
            <a:pPr algn="ctr">
              <a:buNone/>
            </a:pPr>
            <a:r>
              <a:rPr lang="ru-RU" sz="3000" dirty="0">
                <a:solidFill>
                  <a:srgbClr val="003374"/>
                </a:solidFill>
              </a:rPr>
              <a:t>Приемы интерактивного обучения  </a:t>
            </a:r>
          </a:p>
          <a:p>
            <a:pPr algn="ctr">
              <a:buNone/>
            </a:pPr>
            <a:r>
              <a:rPr lang="ru-RU" sz="3000" dirty="0">
                <a:solidFill>
                  <a:srgbClr val="003374"/>
                </a:solidFill>
              </a:rPr>
              <a:t>в рамках урока </a:t>
            </a:r>
          </a:p>
          <a:p>
            <a:pPr algn="ctr">
              <a:buNone/>
            </a:pPr>
            <a:r>
              <a:rPr lang="ru-RU" sz="3000" dirty="0">
                <a:solidFill>
                  <a:srgbClr val="003374"/>
                </a:solidFill>
              </a:rPr>
              <a:t>географии в 10 классе </a:t>
            </a:r>
          </a:p>
          <a:p>
            <a:pPr algn="ctr">
              <a:buNone/>
            </a:pPr>
            <a:r>
              <a:rPr lang="ru-RU" sz="3000" dirty="0">
                <a:solidFill>
                  <a:srgbClr val="003374"/>
                </a:solidFill>
              </a:rPr>
              <a:t>«Мировое хозяйство в эпоху НТР»</a:t>
            </a:r>
          </a:p>
          <a:p>
            <a:endParaRPr lang="ru-RU" dirty="0"/>
          </a:p>
        </p:txBody>
      </p:sp>
      <p:pic>
        <p:nvPicPr>
          <p:cNvPr id="4" name="Picture 4" descr="https://im0-tub-ua.yandex.net/i?id=39266838ad8482d46e6ca7ce5cca6784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186" y="3433454"/>
            <a:ext cx="5891243" cy="3092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43890" y="1230203"/>
            <a:ext cx="7240732" cy="2067179"/>
          </a:xfrm>
        </p:spPr>
        <p:txBody>
          <a:bodyPr/>
          <a:lstStyle/>
          <a:p>
            <a:pPr algn="ctr">
              <a:buNone/>
            </a:pPr>
            <a:r>
              <a:rPr lang="ru-RU" sz="3000" dirty="0">
                <a:solidFill>
                  <a:srgbClr val="003374"/>
                </a:solidFill>
              </a:rPr>
              <a:t>Метод «Приветствие глазами» положительный настрой на работу, установление контакта между учениками (участниками мастер-класса)</a:t>
            </a:r>
          </a:p>
          <a:p>
            <a:endParaRPr lang="ru-RU" dirty="0"/>
          </a:p>
        </p:txBody>
      </p:sp>
      <p:pic>
        <p:nvPicPr>
          <p:cNvPr id="5" name="Picture 2" descr="https://im0-tub-ua.yandex.net/i?id=778766c054fb0287c55044077d27e808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6351" y="3251919"/>
            <a:ext cx="3048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85453" y="1119367"/>
            <a:ext cx="7240732" cy="1319033"/>
          </a:xfrm>
        </p:spPr>
        <p:txBody>
          <a:bodyPr>
            <a:normAutofit/>
          </a:bodyPr>
          <a:lstStyle/>
          <a:p>
            <a:pPr marL="0" indent="17463" algn="ctr">
              <a:buNone/>
            </a:pPr>
            <a:r>
              <a:rPr lang="ru-RU" sz="3600" b="1" dirty="0">
                <a:solidFill>
                  <a:srgbClr val="003374"/>
                </a:solidFill>
              </a:rPr>
              <a:t>Метод «Древо познаний»</a:t>
            </a:r>
          </a:p>
          <a:p>
            <a:pPr marL="0" indent="17463" algn="ctr">
              <a:buNone/>
            </a:pPr>
            <a:r>
              <a:rPr lang="ru-RU" sz="3600" dirty="0">
                <a:solidFill>
                  <a:srgbClr val="003374"/>
                </a:solidFill>
              </a:rPr>
              <a:t> - выявление ожиданий и опасений</a:t>
            </a:r>
            <a:endParaRPr lang="ru-RU" sz="3600" dirty="0"/>
          </a:p>
        </p:txBody>
      </p:sp>
      <p:pic>
        <p:nvPicPr>
          <p:cNvPr id="4" name="Picture 6" descr="https://im0-tub-ua.yandex.net/i?id=23db1cbb689756ab6f07d339256f9a3d&amp;n=13"/>
          <p:cNvPicPr>
            <a:picLocks noChangeAspect="1" noChangeArrowheads="1"/>
          </p:cNvPicPr>
          <p:nvPr/>
        </p:nvPicPr>
        <p:blipFill>
          <a:blip r:embed="rId2"/>
          <a:srcRect b="8593"/>
          <a:stretch>
            <a:fillRect/>
          </a:stretch>
        </p:blipFill>
        <p:spPr bwMode="auto">
          <a:xfrm>
            <a:off x="3311237" y="2543287"/>
            <a:ext cx="3173983" cy="3773970"/>
          </a:xfrm>
          <a:prstGeom prst="rect">
            <a:avLst/>
          </a:prstGeom>
          <a:noFill/>
        </p:spPr>
      </p:pic>
      <p:pic>
        <p:nvPicPr>
          <p:cNvPr id="5" name="Picture 2" descr="https://im0-tub-ua.yandex.net/i?id=23664d1a64baf20067aea80751cbe19a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8480" y="2424545"/>
            <a:ext cx="2099310" cy="2105891"/>
          </a:xfrm>
          <a:prstGeom prst="rect">
            <a:avLst/>
          </a:prstGeom>
          <a:noFill/>
        </p:spPr>
      </p:pic>
      <p:pic>
        <p:nvPicPr>
          <p:cNvPr id="6" name="Picture 4" descr="https://im0-tub-ua.yandex.net/i?id=04f00eb951b7ce4f521a18ab0c6c08f3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68358" y="2675229"/>
            <a:ext cx="2215424" cy="2215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280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Мастер класс учителя географии ГБОУ ЛНР СМГ №15 им. В.А. Сухомлинского  Шпоты Ларисы Викторовны Активизация познавательной деятельности  учащихся при изучении темы «Мировое хозяйство в эпоху НТР»  (география 10 класс)</vt:lpstr>
      <vt:lpstr>    Известно, что единственный путь     к познанию – это деятельность.                                               Бернард Шоу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72</cp:revision>
  <dcterms:created xsi:type="dcterms:W3CDTF">2016-11-18T14:12:19Z</dcterms:created>
  <dcterms:modified xsi:type="dcterms:W3CDTF">2025-05-23T10:15:01Z</dcterms:modified>
</cp:coreProperties>
</file>