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66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6/4/2025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73800" y="2540000"/>
            <a:ext cx="7543800" cy="21209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4400" b="1" i="0">
                <a:solidFill>
                  <a:srgbClr val="1D1D1B"/>
                </a:solidFill>
                <a:latin typeface="Tomorrow"/>
              </a:defRPr>
            </a:pPr>
            <a:r>
              <a:t>Введение в фандрайзинг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273800" y="4432300"/>
            <a:ext cx="7543800" cy="18034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Фандрайзинг — это процесс привлечения денежных средств и ресурсов на реализацию социальных и благотворительных проектов. Сегодня мы познакомимся с основными механизмами и стадиями этого важного направления.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540000"/>
            <a:ext cx="12700000" cy="21209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4400" b="1" i="0">
                <a:solidFill>
                  <a:srgbClr val="1D1D1B"/>
                </a:solidFill>
                <a:latin typeface="Tomorrow"/>
              </a:defRPr>
            </a:pPr>
            <a:r>
              <a:t>Сущность фандрайзинга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0" y="3810000"/>
            <a:ext cx="6350000" cy="889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Основные принципы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4432300"/>
            <a:ext cx="6350000" cy="18034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Фандрайзинг основывается на взаимовыгодном сотрудничестве между организацией и донорами, прозрачности, доверии и эффективной коммуникации. Эти принципы помогают создавать долгосрочные отношения и повышают устойчивость проектов.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874000" y="3810000"/>
            <a:ext cx="6350000" cy="889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Почему это важно?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74000" y="4432300"/>
            <a:ext cx="6350000" cy="18034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Понимание сути и принципов фандрайзинга позволяет строить стратегии, которые не только привлекают средства, но и формируют сообщество поддерживающих, увеличивая шансы на успех инициатив.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9" y="736600"/>
            <a:ext cx="11323674" cy="25556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70000" y="3937000"/>
            <a:ext cx="11430000" cy="1270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4400" b="1" i="0">
                <a:solidFill>
                  <a:srgbClr val="1D1D1B"/>
                </a:solidFill>
                <a:latin typeface="Tomorrow"/>
              </a:defRPr>
            </a:pPr>
            <a:r>
              <a:t>Источники финансирования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270000" y="5080000"/>
            <a:ext cx="3657600" cy="2413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ounded Rectangle 4"/>
          <p:cNvSpPr/>
          <p:nvPr/>
        </p:nvSpPr>
        <p:spPr>
          <a:xfrm>
            <a:off x="5308600" y="5080000"/>
            <a:ext cx="3657600" cy="2413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ounded Rectangle 5"/>
          <p:cNvSpPr/>
          <p:nvPr/>
        </p:nvSpPr>
        <p:spPr>
          <a:xfrm>
            <a:off x="9347200" y="5080000"/>
            <a:ext cx="3657600" cy="2413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7" name="TextBox 6"/>
          <p:cNvSpPr txBox="1"/>
          <p:nvPr/>
        </p:nvSpPr>
        <p:spPr>
          <a:xfrm>
            <a:off x="1397000" y="5334000"/>
            <a:ext cx="35306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Гранты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97000" y="5842000"/>
            <a:ext cx="35306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Гранты предоставляют государственные и частные организации для поддержки проектов.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435600" y="5334000"/>
            <a:ext cx="35306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Пожертвования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35600" y="5842000"/>
            <a:ext cx="35306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Пожертвования от частных лиц и компаний являются важным ресурсом для социальных инициатив.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74200" y="5334000"/>
            <a:ext cx="35306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Краудфандинг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474200" y="5842000"/>
            <a:ext cx="35306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Онлайн-платформы позволяют быстро собрать небольшие суммы от большого числа людей.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330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3937000"/>
            <a:ext cx="13106400" cy="1270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4400" b="1" i="0">
                <a:solidFill>
                  <a:srgbClr val="1D1D1B"/>
                </a:solidFill>
                <a:latin typeface="Tomorrow"/>
              </a:defRPr>
            </a:pPr>
            <a:r>
              <a:t>Основные механизмы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762000" y="5080000"/>
            <a:ext cx="6426200" cy="2413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ounded Rectangle 4"/>
          <p:cNvSpPr/>
          <p:nvPr/>
        </p:nvSpPr>
        <p:spPr>
          <a:xfrm>
            <a:off x="7442200" y="5080000"/>
            <a:ext cx="6426200" cy="2413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889000" y="5334000"/>
            <a:ext cx="62992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Активный поиск доноров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89000" y="5842000"/>
            <a:ext cx="62992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Регулярный анализ рынка и коммуникация с потенциальными донорами помогают расширять базу поддержки проекта.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569200" y="5334000"/>
            <a:ext cx="62992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Удержание партнеров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569200" y="5842000"/>
            <a:ext cx="62992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Поддержание отношений с существующими донорами через отчеты и благодарности повышает вероятность дальнейшей поддержки.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714500"/>
            <a:ext cx="8128000" cy="21209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4400" b="1" i="0">
                <a:solidFill>
                  <a:srgbClr val="1D1D1B"/>
                </a:solidFill>
                <a:latin typeface="Tomorrow"/>
              </a:defRPr>
            </a:pPr>
            <a:r>
              <a:t>Цикл взаимодействия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073150" y="2984500"/>
            <a:ext cx="12700" cy="3302000"/>
          </a:xfrm>
          <a:prstGeom prst="roundRect">
            <a:avLst>
              <a:gd name="adj" fmla="val 50000"/>
            </a:avLst>
          </a:prstGeom>
          <a:solidFill>
            <a:srgbClr val="D6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ounded Rectangle 4"/>
          <p:cNvSpPr/>
          <p:nvPr/>
        </p:nvSpPr>
        <p:spPr>
          <a:xfrm>
            <a:off x="889000" y="3175000"/>
            <a:ext cx="381000" cy="381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889000" y="2921000"/>
            <a:ext cx="381000" cy="381000"/>
          </a:xfrm>
          <a:prstGeom prst="rect">
            <a:avLst/>
          </a:prstGeom>
          <a:noFill/>
        </p:spPr>
        <p:txBody>
          <a:bodyPr wrap="none" lIns="0" tIns="0" rIns="0" bIns="0" anchor="t">
            <a:spAutoFit/>
          </a:bodyPr>
          <a:lstStyle/>
          <a:p>
            <a:endParaRPr/>
          </a:p>
          <a:p>
            <a:pPr algn="ctr">
              <a:defRPr sz="2200">
                <a:solidFill>
                  <a:srgbClr val="61615C"/>
                </a:solidFill>
                <a:latin typeface="Tomorrow"/>
              </a:defRPr>
            </a:pPr>
            <a:r>
              <a:t>1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270000" y="3359150"/>
            <a:ext cx="317500" cy="12700"/>
          </a:xfrm>
          <a:prstGeom prst="roundRect">
            <a:avLst>
              <a:gd name="adj" fmla="val 50000"/>
            </a:avLst>
          </a:prstGeom>
          <a:solidFill>
            <a:srgbClr val="D6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ounded Rectangle 7"/>
          <p:cNvSpPr/>
          <p:nvPr/>
        </p:nvSpPr>
        <p:spPr>
          <a:xfrm>
            <a:off x="889000" y="4445000"/>
            <a:ext cx="381000" cy="381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889000" y="4178300"/>
            <a:ext cx="381000" cy="381000"/>
          </a:xfrm>
          <a:prstGeom prst="rect">
            <a:avLst/>
          </a:prstGeom>
          <a:noFill/>
        </p:spPr>
        <p:txBody>
          <a:bodyPr wrap="none" lIns="0" tIns="0" rIns="0" bIns="0" anchor="t">
            <a:spAutoFit/>
          </a:bodyPr>
          <a:lstStyle/>
          <a:p>
            <a:endParaRPr/>
          </a:p>
          <a:p>
            <a:pPr algn="ctr">
              <a:defRPr sz="2200">
                <a:solidFill>
                  <a:srgbClr val="61615C"/>
                </a:solidFill>
                <a:latin typeface="Tomorrow"/>
              </a:defRPr>
            </a:pPr>
            <a:r>
              <a:t>2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270000" y="4629150"/>
            <a:ext cx="317500" cy="12700"/>
          </a:xfrm>
          <a:prstGeom prst="roundRect">
            <a:avLst>
              <a:gd name="adj" fmla="val 50000"/>
            </a:avLst>
          </a:prstGeom>
          <a:solidFill>
            <a:srgbClr val="D6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ounded Rectangle 10"/>
          <p:cNvSpPr/>
          <p:nvPr/>
        </p:nvSpPr>
        <p:spPr>
          <a:xfrm>
            <a:off x="889000" y="5715000"/>
            <a:ext cx="381000" cy="381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889000" y="5448300"/>
            <a:ext cx="381000" cy="381000"/>
          </a:xfrm>
          <a:prstGeom prst="rect">
            <a:avLst/>
          </a:prstGeom>
          <a:noFill/>
        </p:spPr>
        <p:txBody>
          <a:bodyPr wrap="none" lIns="0" tIns="0" rIns="0" bIns="0" anchor="t">
            <a:spAutoFit/>
          </a:bodyPr>
          <a:lstStyle/>
          <a:p>
            <a:endParaRPr/>
          </a:p>
          <a:p>
            <a:pPr algn="ctr">
              <a:defRPr sz="2200">
                <a:solidFill>
                  <a:srgbClr val="61615C"/>
                </a:solidFill>
                <a:latin typeface="Tomorrow"/>
              </a:defRPr>
            </a:pPr>
            <a:r>
              <a:t>3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270000" y="5899150"/>
            <a:ext cx="317500" cy="12700"/>
          </a:xfrm>
          <a:prstGeom prst="roundRect">
            <a:avLst>
              <a:gd name="adj" fmla="val 50000"/>
            </a:avLst>
          </a:prstGeom>
          <a:solidFill>
            <a:srgbClr val="D6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1905000" y="2984500"/>
            <a:ext cx="69850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Подготовка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05000" y="3365500"/>
            <a:ext cx="69850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Определение целей и аудитории для успешного привлечения средств.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05000" y="4254500"/>
            <a:ext cx="69850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Обращение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05000" y="4635500"/>
            <a:ext cx="69850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Презентация проектов донорам с использованием убедительных материалов.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05000" y="5524500"/>
            <a:ext cx="69850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Поддержка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905000" y="5905500"/>
            <a:ext cx="69850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Установление долгосрочных отношений и отслеживание результатов.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079500"/>
            <a:ext cx="12700000" cy="21209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4400" b="1" i="0">
                <a:solidFill>
                  <a:srgbClr val="1D1D1B"/>
                </a:solidFill>
                <a:latin typeface="Tomorrow"/>
              </a:defRPr>
            </a:pPr>
            <a:r>
              <a:t>Стратегическое планирование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762000" y="2349500"/>
            <a:ext cx="2540000" cy="1270000"/>
          </a:xfrm>
          <a:prstGeom prst="roundRect">
            <a:avLst>
              <a:gd name="adj" fmla="val 1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Rounded Rectangle 3"/>
          <p:cNvSpPr/>
          <p:nvPr/>
        </p:nvSpPr>
        <p:spPr>
          <a:xfrm>
            <a:off x="3492500" y="3613150"/>
            <a:ext cx="10160000" cy="12700"/>
          </a:xfrm>
          <a:prstGeom prst="roundRect">
            <a:avLst>
              <a:gd name="adj" fmla="val 50000"/>
            </a:avLst>
          </a:prstGeom>
          <a:solidFill>
            <a:srgbClr val="D6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TextBox 4"/>
          <p:cNvSpPr txBox="1"/>
          <p:nvPr/>
        </p:nvSpPr>
        <p:spPr>
          <a:xfrm>
            <a:off x="1016000" y="2514600"/>
            <a:ext cx="381000" cy="381000"/>
          </a:xfrm>
          <a:prstGeom prst="rect">
            <a:avLst/>
          </a:prstGeom>
          <a:noFill/>
        </p:spPr>
        <p:txBody>
          <a:bodyPr wrap="none" lIns="0" tIns="0" rIns="0" bIns="0" anchor="t">
            <a:spAutoFit/>
          </a:bodyPr>
          <a:lstStyle/>
          <a:p>
            <a:endParaRPr/>
          </a:p>
          <a:p>
            <a:pPr algn="ctr">
              <a:defRPr sz="2200">
                <a:solidFill>
                  <a:srgbClr val="61615C"/>
                </a:solidFill>
                <a:latin typeface="Tomorrow"/>
              </a:defRPr>
            </a:pPr>
            <a:r>
              <a:t>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56000" y="2514600"/>
            <a:ext cx="7543800" cy="1270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Анализ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56000" y="2984500"/>
            <a:ext cx="99060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Исследование рынка и целевой аудитории.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762000" y="3746500"/>
            <a:ext cx="4445000" cy="1524000"/>
          </a:xfrm>
          <a:prstGeom prst="roundRect">
            <a:avLst>
              <a:gd name="adj" fmla="val 1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ounded Rectangle 8"/>
          <p:cNvSpPr/>
          <p:nvPr/>
        </p:nvSpPr>
        <p:spPr>
          <a:xfrm>
            <a:off x="5397500" y="5264150"/>
            <a:ext cx="8255000" cy="12700"/>
          </a:xfrm>
          <a:prstGeom prst="roundRect">
            <a:avLst>
              <a:gd name="adj" fmla="val 50000"/>
            </a:avLst>
          </a:prstGeom>
          <a:solidFill>
            <a:srgbClr val="D6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1016000" y="4038600"/>
            <a:ext cx="381000" cy="381000"/>
          </a:xfrm>
          <a:prstGeom prst="rect">
            <a:avLst/>
          </a:prstGeom>
          <a:noFill/>
        </p:spPr>
        <p:txBody>
          <a:bodyPr wrap="none" lIns="0" tIns="0" rIns="0" bIns="0" anchor="t">
            <a:spAutoFit/>
          </a:bodyPr>
          <a:lstStyle/>
          <a:p>
            <a:endParaRPr/>
          </a:p>
          <a:p>
            <a:pPr algn="ctr">
              <a:defRPr sz="2200">
                <a:solidFill>
                  <a:srgbClr val="61615C"/>
                </a:solidFill>
                <a:latin typeface="Tomorrow"/>
              </a:defRPr>
            </a:pPr>
            <a:r>
              <a:t>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61000" y="3987800"/>
            <a:ext cx="7543800" cy="1270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План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61000" y="4381500"/>
            <a:ext cx="80010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Разработка подробной стратегии с учётом ресурсов и целей организации.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762000" y="5397500"/>
            <a:ext cx="6350000" cy="1778000"/>
          </a:xfrm>
          <a:prstGeom prst="roundRect">
            <a:avLst>
              <a:gd name="adj" fmla="val 1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1016000" y="5816600"/>
            <a:ext cx="381000" cy="381000"/>
          </a:xfrm>
          <a:prstGeom prst="rect">
            <a:avLst/>
          </a:prstGeom>
          <a:noFill/>
        </p:spPr>
        <p:txBody>
          <a:bodyPr wrap="none" lIns="0" tIns="0" rIns="0" bIns="0" anchor="t">
            <a:spAutoFit/>
          </a:bodyPr>
          <a:lstStyle/>
          <a:p>
            <a:endParaRPr/>
          </a:p>
          <a:p>
            <a:pPr algn="ctr">
              <a:defRPr sz="2200">
                <a:solidFill>
                  <a:srgbClr val="61615C"/>
                </a:solidFill>
                <a:latin typeface="Tomorrow"/>
              </a:defRPr>
            </a:pPr>
            <a:r>
              <a:t>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66000" y="5765800"/>
            <a:ext cx="7543800" cy="1270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Мониторинг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366000" y="6159500"/>
            <a:ext cx="60960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Регулярная оценка эффективности и корректировка действий.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524000"/>
            <a:ext cx="12700000" cy="21209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4400" b="1" i="0">
                <a:solidFill>
                  <a:srgbClr val="1D1D1B"/>
                </a:solidFill>
                <a:latin typeface="Tomorrow"/>
              </a:defRPr>
            </a:pPr>
            <a:r>
              <a:t>Инструменты в фандрайзинге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62000" y="2794000"/>
            <a:ext cx="12446000" cy="6604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Для успешного применения фандрайзинга используются современные инструменты и технологии. В первую очередь, это цифровые платформы для онлайн-кампаний, позволяющие быстро и удобно собирать пожертвования от широкой аудитории. Социальные сети играют ключевую роль в информировании и привлечении внимания к проектам. Кроме того, CRM-системы помогают управлять базой доноров, автоматизировать коммуникацию и анализировать эффективность кампаний. В дополнение к этому, используются традиционные методы, такие как организация благотворительных мероприятий и личные встречи с потенциальными донорами. В современном мире также важную роль играют инструменты визуализации и создания привлекательных презентаций для улучшения восприятия проектов. Важно комбинировать различные технологии и адаптировать их под специфику вашей организации для максимального результата.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3302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3556000"/>
            <a:ext cx="12700000" cy="1270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4400" b="1" i="0">
                <a:solidFill>
                  <a:srgbClr val="1D1D1B"/>
                </a:solidFill>
                <a:latin typeface="Tomorrow"/>
              </a:defRPr>
            </a:pPr>
            <a:r>
              <a:t>Современные технологии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1073150" y="4508500"/>
            <a:ext cx="12700" cy="3302000"/>
          </a:xfrm>
          <a:prstGeom prst="roundRect">
            <a:avLst>
              <a:gd name="adj" fmla="val 50000"/>
            </a:avLst>
          </a:prstGeom>
          <a:solidFill>
            <a:srgbClr val="D6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ounded Rectangle 4"/>
          <p:cNvSpPr/>
          <p:nvPr/>
        </p:nvSpPr>
        <p:spPr>
          <a:xfrm>
            <a:off x="889000" y="4762500"/>
            <a:ext cx="381000" cy="381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889000" y="4508500"/>
            <a:ext cx="381000" cy="381000"/>
          </a:xfrm>
          <a:prstGeom prst="rect">
            <a:avLst/>
          </a:prstGeom>
          <a:noFill/>
        </p:spPr>
        <p:txBody>
          <a:bodyPr wrap="none" lIns="0" tIns="0" rIns="0" bIns="0" anchor="t">
            <a:spAutoFit/>
          </a:bodyPr>
          <a:lstStyle/>
          <a:p>
            <a:endParaRPr/>
          </a:p>
          <a:p>
            <a:pPr algn="ctr">
              <a:defRPr sz="2200">
                <a:solidFill>
                  <a:srgbClr val="61615C"/>
                </a:solidFill>
                <a:latin typeface="Tomorrow"/>
              </a:defRPr>
            </a:pPr>
            <a:r>
              <a:t>1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270000" y="4946650"/>
            <a:ext cx="317500" cy="12700"/>
          </a:xfrm>
          <a:prstGeom prst="roundRect">
            <a:avLst>
              <a:gd name="adj" fmla="val 50000"/>
            </a:avLst>
          </a:prstGeom>
          <a:solidFill>
            <a:srgbClr val="D6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ounded Rectangle 7"/>
          <p:cNvSpPr/>
          <p:nvPr/>
        </p:nvSpPr>
        <p:spPr>
          <a:xfrm>
            <a:off x="889000" y="5969000"/>
            <a:ext cx="381000" cy="381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889000" y="5702300"/>
            <a:ext cx="381000" cy="381000"/>
          </a:xfrm>
          <a:prstGeom prst="rect">
            <a:avLst/>
          </a:prstGeom>
          <a:noFill/>
        </p:spPr>
        <p:txBody>
          <a:bodyPr wrap="none" lIns="0" tIns="0" rIns="0" bIns="0" anchor="t">
            <a:spAutoFit/>
          </a:bodyPr>
          <a:lstStyle/>
          <a:p>
            <a:endParaRPr/>
          </a:p>
          <a:p>
            <a:pPr algn="ctr">
              <a:defRPr sz="2200">
                <a:solidFill>
                  <a:srgbClr val="61615C"/>
                </a:solidFill>
                <a:latin typeface="Tomorrow"/>
              </a:defRPr>
            </a:pPr>
            <a:r>
              <a:t>2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270000" y="6153150"/>
            <a:ext cx="317500" cy="12700"/>
          </a:xfrm>
          <a:prstGeom prst="roundRect">
            <a:avLst>
              <a:gd name="adj" fmla="val 50000"/>
            </a:avLst>
          </a:prstGeom>
          <a:solidFill>
            <a:srgbClr val="D6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ounded Rectangle 10"/>
          <p:cNvSpPr/>
          <p:nvPr/>
        </p:nvSpPr>
        <p:spPr>
          <a:xfrm>
            <a:off x="889000" y="7239000"/>
            <a:ext cx="381000" cy="381000"/>
          </a:xfrm>
          <a:prstGeom prst="roundRect">
            <a:avLst>
              <a:gd name="adj" fmla="val 5000"/>
            </a:avLst>
          </a:prstGeom>
          <a:solidFill>
            <a:srgbClr val="F0EAEA"/>
          </a:solidFill>
          <a:ln w="12700">
            <a:solidFill>
              <a:srgbClr val="D6D0D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889000" y="6972300"/>
            <a:ext cx="381000" cy="381000"/>
          </a:xfrm>
          <a:prstGeom prst="rect">
            <a:avLst/>
          </a:prstGeom>
          <a:noFill/>
        </p:spPr>
        <p:txBody>
          <a:bodyPr wrap="none" lIns="0" tIns="0" rIns="0" bIns="0" anchor="t">
            <a:spAutoFit/>
          </a:bodyPr>
          <a:lstStyle/>
          <a:p>
            <a:endParaRPr/>
          </a:p>
          <a:p>
            <a:pPr algn="ctr">
              <a:defRPr sz="2200">
                <a:solidFill>
                  <a:srgbClr val="61615C"/>
                </a:solidFill>
                <a:latin typeface="Tomorrow"/>
              </a:defRPr>
            </a:pPr>
            <a:r>
              <a:t>3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270000" y="7423150"/>
            <a:ext cx="317500" cy="12700"/>
          </a:xfrm>
          <a:prstGeom prst="roundRect">
            <a:avLst>
              <a:gd name="adj" fmla="val 50000"/>
            </a:avLst>
          </a:prstGeom>
          <a:solidFill>
            <a:srgbClr val="D6D0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4" name="TextBox 13"/>
          <p:cNvSpPr txBox="1"/>
          <p:nvPr/>
        </p:nvSpPr>
        <p:spPr>
          <a:xfrm>
            <a:off x="1905000" y="4508500"/>
            <a:ext cx="127000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Онлайн-кампании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05000" y="4889500"/>
            <a:ext cx="127000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Использование платформ краудфандинга для масштабного привлечения доноров.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905000" y="5778500"/>
            <a:ext cx="127000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Мобильные приложения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05000" y="6159500"/>
            <a:ext cx="127000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Удобные инструменты для пожертвований и взаимодействия с поддерживающими.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905000" y="7048500"/>
            <a:ext cx="12700000" cy="381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2200" b="1" i="0">
                <a:solidFill>
                  <a:srgbClr val="61615C"/>
                </a:solidFill>
                <a:latin typeface="Tomorrow"/>
              </a:defRPr>
            </a:pPr>
            <a:r>
              <a:t>Аналитика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905000" y="7429500"/>
            <a:ext cx="12700000" cy="11430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Системы анализа данных для оценки эффективности фандрайзинговых мероприятий.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CFC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2540000"/>
            <a:ext cx="7543800" cy="21209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4400" b="1" i="0">
                <a:solidFill>
                  <a:srgbClr val="1D1D1B"/>
                </a:solidFill>
                <a:latin typeface="Tomorrow"/>
              </a:defRPr>
            </a:pPr>
            <a:r>
              <a:t>Заключение и рекомендации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00" y="4432300"/>
            <a:ext cx="7543800" cy="1803400"/>
          </a:xfrm>
          <a:prstGeom prst="rect">
            <a:avLst/>
          </a:prstGeom>
          <a:noFill/>
        </p:spPr>
        <p:txBody>
          <a:bodyPr wrap="square" anchor="t">
            <a:spAutoFit/>
          </a:bodyPr>
          <a:lstStyle/>
          <a:p>
            <a:pPr algn="l">
              <a:defRPr sz="1800" b="0" i="0">
                <a:solidFill>
                  <a:srgbClr val="61615C"/>
                </a:solidFill>
                <a:latin typeface="Tomorrow"/>
              </a:defRPr>
            </a:pPr>
            <a:r>
              <a:t>Фандрайзинг — это комплексный и стратегический процесс, требующий постоянного анализа, адаптации и использования современных инструментов. Забота о донорах и прозрачность — ключ к долгосрочному успеху.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414</Words>
  <Application>Microsoft Office PowerPoint</Application>
  <PresentationFormat>Произвольный</PresentationFormat>
  <Paragraphs>62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Tomorrow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/>
  <dc:creator>Daniil</dc:creator>
  <cp:keywords/>
  <dc:description>generated using python-pptx</dc:description>
  <cp:lastModifiedBy>Daniil</cp:lastModifiedBy>
  <cp:revision>2</cp:revision>
  <dcterms:created xsi:type="dcterms:W3CDTF">2013-01-27T09:14:16Z</dcterms:created>
  <dcterms:modified xsi:type="dcterms:W3CDTF">2025-06-03T21:04:58Z</dcterms:modified>
  <cp:category/>
</cp:coreProperties>
</file>