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5C"/>
    <a:srgbClr val="0385B6"/>
    <a:srgbClr val="652A7A"/>
    <a:srgbClr val="FFAB39"/>
    <a:srgbClr val="E7427E"/>
    <a:srgbClr val="49D5D6"/>
    <a:srgbClr val="FCDF07"/>
    <a:srgbClr val="00D39C"/>
    <a:srgbClr val="FAF7E8"/>
    <a:srgbClr val="D5DAE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9" d="100"/>
          <a:sy n="89" d="100"/>
        </p:scale>
        <p:origin x="3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4014276-E08E-4883-BF14-4CD0EC783BE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78A50FD2-8E09-478F-BAF1-A29C75FE394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221864B-DFC0-444A-B276-2E9FE78542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5AA50D-A9D3-4B6A-9DAC-C449A6540D6D}" type="datetimeFigureOut">
              <a:rPr lang="ru-RU" smtClean="0"/>
              <a:t>03.06.2025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078D6D4-7F0C-407A-A480-07F15D6FFB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6305D97-8F24-4072-9752-4E06CCD056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24AC6D-972D-405F-AC80-8561AC46D5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747136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56BE01D-4BBC-4619-83E3-05E4AED5AA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8EAF0F8D-CF60-4BD5-9670-ACC67685F1F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1B5EFC2-6F0C-4CAE-A7B9-F47E3E37A4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5AA50D-A9D3-4B6A-9DAC-C449A6540D6D}" type="datetimeFigureOut">
              <a:rPr lang="ru-RU" smtClean="0"/>
              <a:t>03.06.2025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0B26DF4-699D-41B8-9871-3A05B5E505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010B077-3223-4D75-823B-5D3698F0E0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24AC6D-972D-405F-AC80-8561AC46D5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958049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21D09BA1-FE92-43F1-AC16-C89B22E881E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CBF68333-3FF3-453F-B013-D3F058B3884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4F28E1C-164E-4222-9114-9B7F7974DA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5AA50D-A9D3-4B6A-9DAC-C449A6540D6D}" type="datetimeFigureOut">
              <a:rPr lang="ru-RU" smtClean="0"/>
              <a:t>03.06.2025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29874FE-90DC-4AE0-ACC2-C1F5DBE10E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D5B3B98-EEBA-444E-B6F4-30F9A25BDC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24AC6D-972D-405F-AC80-8561AC46D5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066228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D17EC68-3773-4B18-B221-81C6251169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6A783F7-036B-49B1-BAEC-DD571ADCAA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95E250E-0E86-43E9-B684-529BB12475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5AA50D-A9D3-4B6A-9DAC-C449A6540D6D}" type="datetimeFigureOut">
              <a:rPr lang="ru-RU" smtClean="0"/>
              <a:t>03.06.2025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393508C-3EA0-4404-8863-16BF33CC2F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CB925CE-D507-4174-90D3-4028C04DB7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24AC6D-972D-405F-AC80-8561AC46D5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801481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E4769CE-22AA-4702-9EFD-40CD7732E1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1E869C9-1770-4451-AFEB-3D6CCB5D0E3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EBE64EB-E4CE-47F9-A9E1-823F11E41B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5AA50D-A9D3-4B6A-9DAC-C449A6540D6D}" type="datetimeFigureOut">
              <a:rPr lang="ru-RU" smtClean="0"/>
              <a:t>03.06.2025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E9420DF-39E3-42F3-8090-F21517DB14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B317ACA-DC45-4825-A1DB-D934EDC326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24AC6D-972D-405F-AC80-8561AC46D5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576439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A6F5437-6389-413F-BCA7-E7E5CE1F3B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F2589C5-409F-43B4-A085-AC72F4471B0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35DA8683-AA92-437B-A3D1-4F18DF3D227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13DAEF24-FAD7-4111-89CB-33090BD894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5AA50D-A9D3-4B6A-9DAC-C449A6540D6D}" type="datetimeFigureOut">
              <a:rPr lang="ru-RU" smtClean="0"/>
              <a:t>03.06.2025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8225DECE-D600-4784-866D-84AF957708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63D10CEC-948A-43B6-ACDB-7361186C7C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24AC6D-972D-405F-AC80-8561AC46D5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874605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8C60929-8CDB-421B-B90F-A310F9D155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B53E86D7-F6D3-4698-B200-6E0047715E9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CD1625D5-7926-4AB2-B555-6E2902B61DA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D5F8EBB5-488D-475B-A75F-92CE2F7183A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508B4318-BAFD-4B50-AD3C-A03AED53419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434614CF-6645-49AE-A8CA-A1B3E41DB5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5AA50D-A9D3-4B6A-9DAC-C449A6540D6D}" type="datetimeFigureOut">
              <a:rPr lang="ru-RU" smtClean="0"/>
              <a:t>03.06.2025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C83AABF0-C2B9-4317-B8CD-F88FDEAC4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6200572B-38D9-4189-9292-DE663CC91E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24AC6D-972D-405F-AC80-8561AC46D5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498610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B45B839-EB33-422A-B1C5-B3CA02E2C8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9A05EF14-A600-45D5-99DA-3E89DC6FCD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5AA50D-A9D3-4B6A-9DAC-C449A6540D6D}" type="datetimeFigureOut">
              <a:rPr lang="ru-RU" smtClean="0"/>
              <a:t>03.06.2025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06EB2E93-6203-4C7C-8F93-C0C3CEAE41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3E3CCF27-B53D-4C0C-97FB-5C9225FB85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24AC6D-972D-405F-AC80-8561AC46D5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636060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055EDF54-0A7D-4A1D-AAF9-F2985FDD4F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5AA50D-A9D3-4B6A-9DAC-C449A6540D6D}" type="datetimeFigureOut">
              <a:rPr lang="ru-RU" smtClean="0"/>
              <a:t>03.06.2025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2503D5BF-0AD7-413C-B55B-B7D4920B05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99E603FA-A525-4F05-BCF8-18DADD486E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24AC6D-972D-405F-AC80-8561AC46D5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242198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EF16B64-72F7-4F87-80D6-5DF6C021E7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C81AE93-CC41-49EA-8EC9-BB7C0A119F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A85DAB42-8A1D-4847-8A9D-EF07E7A26F8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9F2E43A5-E16F-4411-88B2-FD29B3A3E9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5AA50D-A9D3-4B6A-9DAC-C449A6540D6D}" type="datetimeFigureOut">
              <a:rPr lang="ru-RU" smtClean="0"/>
              <a:t>03.06.2025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76861386-E723-4B1D-A38E-18647BF1EE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FAA55CCE-1C4C-404D-ACCC-AA0945D790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24AC6D-972D-405F-AC80-8561AC46D5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664302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7C82960-E893-4231-AD41-D102F6F9FC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A67BA4B2-CEF9-4AD3-B58C-F110EC8AF8C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21CC9B41-F469-431A-990C-E67BD4522F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94A8A902-BDB9-4957-91BC-523CC648F4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5AA50D-A9D3-4B6A-9DAC-C449A6540D6D}" type="datetimeFigureOut">
              <a:rPr lang="ru-RU" smtClean="0"/>
              <a:t>03.06.2025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A3469C75-1341-402D-802F-943E357CED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FDB75AAB-E8A6-4BB4-BB50-1A6DA3BF65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24AC6D-972D-405F-AC80-8561AC46D5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885248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46CA1D3-0436-4350-8EE8-50F15D3038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E277DDA3-66E7-4288-8592-F2FF01B73B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7786564-D7BC-4941-AD9B-E7C655D622C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5AA50D-A9D3-4B6A-9DAC-C449A6540D6D}" type="datetimeFigureOut">
              <a:rPr lang="ru-RU" smtClean="0"/>
              <a:t>03.06.2025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FDEAD6D-AF79-4673-86F2-000362C71A1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B2E4915-FC33-4264-AC1A-2E8646442A7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24AC6D-972D-405F-AC80-8561AC46D5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50140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вал 2">
            <a:extLst>
              <a:ext uri="{FF2B5EF4-FFF2-40B4-BE49-F238E27FC236}">
                <a16:creationId xmlns:a16="http://schemas.microsoft.com/office/drawing/2014/main" id="{0D0614D2-1184-4F3E-A52B-3DA631F64C49}"/>
              </a:ext>
            </a:extLst>
          </p:cNvPr>
          <p:cNvSpPr/>
          <p:nvPr/>
        </p:nvSpPr>
        <p:spPr>
          <a:xfrm>
            <a:off x="7228515" y="2863390"/>
            <a:ext cx="5792929" cy="5792929"/>
          </a:xfrm>
          <a:prstGeom prst="ellipse">
            <a:avLst/>
          </a:prstGeom>
          <a:gradFill flip="none" rotWithShape="1">
            <a:gsLst>
              <a:gs pos="29000">
                <a:srgbClr val="8C609C"/>
              </a:gs>
              <a:gs pos="0">
                <a:srgbClr val="652A7A"/>
              </a:gs>
              <a:gs pos="0">
                <a:srgbClr val="652A7A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>
            <a:extLst>
              <a:ext uri="{FF2B5EF4-FFF2-40B4-BE49-F238E27FC236}">
                <a16:creationId xmlns:a16="http://schemas.microsoft.com/office/drawing/2014/main" id="{1BF77255-CF2E-4765-A5A2-E4104E062F2D}"/>
              </a:ext>
            </a:extLst>
          </p:cNvPr>
          <p:cNvSpPr/>
          <p:nvPr/>
        </p:nvSpPr>
        <p:spPr>
          <a:xfrm>
            <a:off x="-528782" y="3191914"/>
            <a:ext cx="5135879" cy="5135879"/>
          </a:xfrm>
          <a:prstGeom prst="ellipse">
            <a:avLst/>
          </a:prstGeom>
          <a:gradFill flip="none" rotWithShape="1">
            <a:gsLst>
              <a:gs pos="38000">
                <a:srgbClr val="85E3E3"/>
              </a:gs>
              <a:gs pos="0">
                <a:srgbClr val="49D5D6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>
            <a:extLst>
              <a:ext uri="{FF2B5EF4-FFF2-40B4-BE49-F238E27FC236}">
                <a16:creationId xmlns:a16="http://schemas.microsoft.com/office/drawing/2014/main" id="{983F28B5-227B-4255-8185-A1CAFEFF5F59}"/>
              </a:ext>
            </a:extLst>
          </p:cNvPr>
          <p:cNvSpPr/>
          <p:nvPr/>
        </p:nvSpPr>
        <p:spPr>
          <a:xfrm>
            <a:off x="7121557" y="-2929539"/>
            <a:ext cx="5792929" cy="5792929"/>
          </a:xfrm>
          <a:prstGeom prst="ellipse">
            <a:avLst/>
          </a:prstGeom>
          <a:gradFill flip="none" rotWithShape="1">
            <a:gsLst>
              <a:gs pos="51000">
                <a:srgbClr val="FFCF8D"/>
              </a:gs>
              <a:gs pos="0">
                <a:srgbClr val="FFAB39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454BB9E-8D0C-4E2B-93A4-E053F2C8C4C0}"/>
              </a:ext>
            </a:extLst>
          </p:cNvPr>
          <p:cNvSpPr txBox="1"/>
          <p:nvPr/>
        </p:nvSpPr>
        <p:spPr>
          <a:xfrm>
            <a:off x="2821639" y="659517"/>
            <a:ext cx="513587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>
                <a:latin typeface="Century Gothic" panose="020B0502020202020204" pitchFamily="34" charset="0"/>
              </a:rPr>
              <a:t>Лекция 2.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D3C8E0D-67B1-422E-A6EA-469F76FC4CDA}"/>
              </a:ext>
            </a:extLst>
          </p:cNvPr>
          <p:cNvSpPr txBox="1"/>
          <p:nvPr/>
        </p:nvSpPr>
        <p:spPr>
          <a:xfrm>
            <a:off x="1082041" y="2919226"/>
            <a:ext cx="1002791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>
                <a:latin typeface="Century Gothic" panose="020B0502020202020204" pitchFamily="34" charset="0"/>
              </a:rPr>
              <a:t>Номинации и идеи проекта</a:t>
            </a:r>
          </a:p>
        </p:txBody>
      </p:sp>
      <p:cxnSp>
        <p:nvCxnSpPr>
          <p:cNvPr id="12" name="Прямая соединительная линия 11">
            <a:extLst>
              <a:ext uri="{FF2B5EF4-FFF2-40B4-BE49-F238E27FC236}">
                <a16:creationId xmlns:a16="http://schemas.microsoft.com/office/drawing/2014/main" id="{302900D2-50E5-42D3-BE4A-45E2EB114B83}"/>
              </a:ext>
            </a:extLst>
          </p:cNvPr>
          <p:cNvCxnSpPr/>
          <p:nvPr/>
        </p:nvCxnSpPr>
        <p:spPr>
          <a:xfrm>
            <a:off x="-121920" y="1508760"/>
            <a:ext cx="377952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1345684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Овал 6">
            <a:extLst>
              <a:ext uri="{FF2B5EF4-FFF2-40B4-BE49-F238E27FC236}">
                <a16:creationId xmlns:a16="http://schemas.microsoft.com/office/drawing/2014/main" id="{F011731E-0A36-4D4F-BE74-9EB68B8383F5}"/>
              </a:ext>
            </a:extLst>
          </p:cNvPr>
          <p:cNvSpPr/>
          <p:nvPr/>
        </p:nvSpPr>
        <p:spPr>
          <a:xfrm>
            <a:off x="-3242037" y="3301064"/>
            <a:ext cx="5135879" cy="5135879"/>
          </a:xfrm>
          <a:prstGeom prst="ellipse">
            <a:avLst/>
          </a:prstGeom>
          <a:gradFill flip="none" rotWithShape="1">
            <a:gsLst>
              <a:gs pos="41000">
                <a:srgbClr val="A07CAD"/>
              </a:gs>
              <a:gs pos="0">
                <a:srgbClr val="652A7A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>
            <a:extLst>
              <a:ext uri="{FF2B5EF4-FFF2-40B4-BE49-F238E27FC236}">
                <a16:creationId xmlns:a16="http://schemas.microsoft.com/office/drawing/2014/main" id="{82199CC2-C4D0-4599-A903-B6C8960D4788}"/>
              </a:ext>
            </a:extLst>
          </p:cNvPr>
          <p:cNvSpPr/>
          <p:nvPr/>
        </p:nvSpPr>
        <p:spPr>
          <a:xfrm>
            <a:off x="8340898" y="-2202181"/>
            <a:ext cx="5135879" cy="5135879"/>
          </a:xfrm>
          <a:prstGeom prst="ellipse">
            <a:avLst/>
          </a:prstGeom>
          <a:gradFill flip="none" rotWithShape="1">
            <a:gsLst>
              <a:gs pos="38000">
                <a:srgbClr val="EF84AB"/>
              </a:gs>
              <a:gs pos="0">
                <a:srgbClr val="E7427E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>
            <a:extLst>
              <a:ext uri="{FF2B5EF4-FFF2-40B4-BE49-F238E27FC236}">
                <a16:creationId xmlns:a16="http://schemas.microsoft.com/office/drawing/2014/main" id="{2FAC1D03-BE9C-4775-9835-F028F426957A}"/>
              </a:ext>
            </a:extLst>
          </p:cNvPr>
          <p:cNvSpPr/>
          <p:nvPr/>
        </p:nvSpPr>
        <p:spPr>
          <a:xfrm>
            <a:off x="9011457" y="3429000"/>
            <a:ext cx="5135879" cy="5135879"/>
          </a:xfrm>
          <a:prstGeom prst="ellipse">
            <a:avLst/>
          </a:prstGeom>
          <a:gradFill flip="none" rotWithShape="1">
            <a:gsLst>
              <a:gs pos="38000">
                <a:srgbClr val="85E3E3"/>
              </a:gs>
              <a:gs pos="0">
                <a:srgbClr val="49D5D6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>
            <a:extLst>
              <a:ext uri="{FF2B5EF4-FFF2-40B4-BE49-F238E27FC236}">
                <a16:creationId xmlns:a16="http://schemas.microsoft.com/office/drawing/2014/main" id="{F2CCF2D3-1D43-4450-87BD-8A22872BBF36}"/>
              </a:ext>
            </a:extLst>
          </p:cNvPr>
          <p:cNvSpPr/>
          <p:nvPr/>
        </p:nvSpPr>
        <p:spPr>
          <a:xfrm>
            <a:off x="-2200564" y="-337416"/>
            <a:ext cx="3637742" cy="3637742"/>
          </a:xfrm>
          <a:prstGeom prst="ellipse">
            <a:avLst/>
          </a:prstGeom>
          <a:gradFill flip="none" rotWithShape="1">
            <a:gsLst>
              <a:gs pos="38000">
                <a:srgbClr val="FFC26F"/>
              </a:gs>
              <a:gs pos="0">
                <a:srgbClr val="FFAB39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33BE592-F3CE-418C-BEF2-05A50A731951}"/>
              </a:ext>
            </a:extLst>
          </p:cNvPr>
          <p:cNvSpPr txBox="1"/>
          <p:nvPr/>
        </p:nvSpPr>
        <p:spPr>
          <a:xfrm>
            <a:off x="1018077" y="365758"/>
            <a:ext cx="98907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>
                <a:latin typeface="Century Gothic" panose="020B0502020202020204" pitchFamily="34" charset="0"/>
              </a:rPr>
              <a:t>Во Всероссийском конкурсе молодежных проектов от </a:t>
            </a:r>
            <a:r>
              <a:rPr lang="ru-RU" sz="1600" dirty="0" err="1">
                <a:latin typeface="Century Gothic" panose="020B0502020202020204" pitchFamily="34" charset="0"/>
              </a:rPr>
              <a:t>РосМолодёжь</a:t>
            </a:r>
            <a:r>
              <a:rPr lang="ru-RU" sz="1600" dirty="0">
                <a:latin typeface="Century Gothic" panose="020B0502020202020204" pitchFamily="34" charset="0"/>
              </a:rPr>
              <a:t> Гранты существуют определенные номинации, – в рамках которых формируется проект и подается заявка на участие в конкурсе.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598A64C-BDA5-429E-9FD7-70C1B0120A06}"/>
              </a:ext>
            </a:extLst>
          </p:cNvPr>
          <p:cNvSpPr txBox="1"/>
          <p:nvPr/>
        </p:nvSpPr>
        <p:spPr>
          <a:xfrm>
            <a:off x="460248" y="1394370"/>
            <a:ext cx="370031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>
                <a:latin typeface="Century Gothic" panose="020B0502020202020204" pitchFamily="34" charset="0"/>
              </a:rPr>
              <a:t>1</a:t>
            </a:r>
          </a:p>
          <a:p>
            <a:endParaRPr lang="ru-RU" sz="4000" dirty="0">
              <a:latin typeface="Century Gothic" panose="020B050202020202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A767748-26E9-499F-9EB9-174705B1C31E}"/>
              </a:ext>
            </a:extLst>
          </p:cNvPr>
          <p:cNvSpPr txBox="1"/>
          <p:nvPr/>
        </p:nvSpPr>
        <p:spPr>
          <a:xfrm>
            <a:off x="2631464" y="2490328"/>
            <a:ext cx="157734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>
                <a:latin typeface="Century Gothic" panose="020B0502020202020204" pitchFamily="34" charset="0"/>
              </a:rPr>
              <a:t>2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519F921-CF45-4759-A9A0-5183C3D42B40}"/>
              </a:ext>
            </a:extLst>
          </p:cNvPr>
          <p:cNvSpPr txBox="1"/>
          <p:nvPr/>
        </p:nvSpPr>
        <p:spPr>
          <a:xfrm>
            <a:off x="539406" y="3681276"/>
            <a:ext cx="1981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>
                <a:latin typeface="Century Gothic" panose="020B0502020202020204" pitchFamily="34" charset="0"/>
              </a:rPr>
              <a:t>3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89A4910-E267-40F3-A740-635049BC33FA}"/>
              </a:ext>
            </a:extLst>
          </p:cNvPr>
          <p:cNvSpPr txBox="1"/>
          <p:nvPr/>
        </p:nvSpPr>
        <p:spPr>
          <a:xfrm>
            <a:off x="1667166" y="4746966"/>
            <a:ext cx="17068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>
                <a:latin typeface="Century Gothic" panose="020B0502020202020204" pitchFamily="34" charset="0"/>
              </a:rPr>
              <a:t>4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4AA5A71-3F65-4872-ABFF-4C7F5D0C2F4F}"/>
              </a:ext>
            </a:extLst>
          </p:cNvPr>
          <p:cNvSpPr txBox="1"/>
          <p:nvPr/>
        </p:nvSpPr>
        <p:spPr>
          <a:xfrm>
            <a:off x="3941847" y="3663738"/>
            <a:ext cx="176322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>
                <a:latin typeface="Century Gothic" panose="020B0502020202020204" pitchFamily="34" charset="0"/>
              </a:rPr>
              <a:t>5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D290265-C3AC-49BA-92EE-14B1083B7213}"/>
              </a:ext>
            </a:extLst>
          </p:cNvPr>
          <p:cNvSpPr txBox="1"/>
          <p:nvPr/>
        </p:nvSpPr>
        <p:spPr>
          <a:xfrm>
            <a:off x="814219" y="1489493"/>
            <a:ext cx="3700317" cy="4147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1600" b="1" dirty="0">
                <a:latin typeface="Century Gothic" panose="020B0502020202020204" pitchFamily="34" charset="0"/>
              </a:rPr>
              <a:t>#создавай_возможности</a:t>
            </a:r>
            <a:endParaRPr lang="ru-RU" sz="1600" dirty="0">
              <a:latin typeface="Century Gothic" panose="020B0502020202020204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E659139-0205-42B1-B9EF-FB1E4110E5B9}"/>
              </a:ext>
            </a:extLst>
          </p:cNvPr>
          <p:cNvSpPr txBox="1"/>
          <p:nvPr/>
        </p:nvSpPr>
        <p:spPr>
          <a:xfrm>
            <a:off x="3118428" y="2626509"/>
            <a:ext cx="11173923" cy="4147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1600" b="1" dirty="0">
                <a:latin typeface="Century Gothic" panose="020B0502020202020204" pitchFamily="34" charset="0"/>
              </a:rPr>
              <a:t>#развивай_среду </a:t>
            </a:r>
            <a:endParaRPr lang="ru-RU" sz="1600" dirty="0">
              <a:latin typeface="Century Gothic" panose="020B0502020202020204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E54AC96-B638-4B03-BB05-C8B43B0ED9C9}"/>
              </a:ext>
            </a:extLst>
          </p:cNvPr>
          <p:cNvSpPr txBox="1"/>
          <p:nvPr/>
        </p:nvSpPr>
        <p:spPr>
          <a:xfrm>
            <a:off x="1121753" y="3778412"/>
            <a:ext cx="10457643" cy="4147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1600" b="1" dirty="0">
                <a:latin typeface="Century Gothic" panose="020B0502020202020204" pitchFamily="34" charset="0"/>
              </a:rPr>
              <a:t>#объединяй</a:t>
            </a:r>
            <a:endParaRPr lang="ru-RU" sz="1600" dirty="0">
              <a:latin typeface="Century Gothic" panose="020B0502020202020204" pitchFamily="34" charset="0"/>
            </a:endParaRPr>
          </a:p>
        </p:txBody>
      </p:sp>
      <p:sp>
        <p:nvSpPr>
          <p:cNvPr id="22" name="Прямоугольник: скругленные углы 21">
            <a:extLst>
              <a:ext uri="{FF2B5EF4-FFF2-40B4-BE49-F238E27FC236}">
                <a16:creationId xmlns:a16="http://schemas.microsoft.com/office/drawing/2014/main" id="{09CE42BD-5245-47FC-9295-34E970D5DDAB}"/>
              </a:ext>
            </a:extLst>
          </p:cNvPr>
          <p:cNvSpPr/>
          <p:nvPr/>
        </p:nvSpPr>
        <p:spPr>
          <a:xfrm>
            <a:off x="407269" y="1420489"/>
            <a:ext cx="3453474" cy="681796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FFAB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: скругленные углы 22">
            <a:extLst>
              <a:ext uri="{FF2B5EF4-FFF2-40B4-BE49-F238E27FC236}">
                <a16:creationId xmlns:a16="http://schemas.microsoft.com/office/drawing/2014/main" id="{4048A7D1-31CC-47A2-9FC8-8C8466CDF9F6}"/>
              </a:ext>
            </a:extLst>
          </p:cNvPr>
          <p:cNvSpPr/>
          <p:nvPr/>
        </p:nvSpPr>
        <p:spPr>
          <a:xfrm>
            <a:off x="2498373" y="2516418"/>
            <a:ext cx="3174650" cy="681796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E74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: скругленные углы 23">
            <a:extLst>
              <a:ext uri="{FF2B5EF4-FFF2-40B4-BE49-F238E27FC236}">
                <a16:creationId xmlns:a16="http://schemas.microsoft.com/office/drawing/2014/main" id="{7A6A8F2D-4A75-419E-B93D-71A2F70ABB47}"/>
              </a:ext>
            </a:extLst>
          </p:cNvPr>
          <p:cNvSpPr/>
          <p:nvPr/>
        </p:nvSpPr>
        <p:spPr>
          <a:xfrm>
            <a:off x="338778" y="3708066"/>
            <a:ext cx="2656775" cy="681796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49D5D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: скругленные углы 24">
            <a:extLst>
              <a:ext uri="{FF2B5EF4-FFF2-40B4-BE49-F238E27FC236}">
                <a16:creationId xmlns:a16="http://schemas.microsoft.com/office/drawing/2014/main" id="{E3C3429A-B586-4485-BC68-F1734430B083}"/>
              </a:ext>
            </a:extLst>
          </p:cNvPr>
          <p:cNvSpPr/>
          <p:nvPr/>
        </p:nvSpPr>
        <p:spPr>
          <a:xfrm>
            <a:off x="5410490" y="1479189"/>
            <a:ext cx="3174650" cy="681796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652A7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: скругленные углы 25">
            <a:extLst>
              <a:ext uri="{FF2B5EF4-FFF2-40B4-BE49-F238E27FC236}">
                <a16:creationId xmlns:a16="http://schemas.microsoft.com/office/drawing/2014/main" id="{F8C3A846-1D07-49A5-8A99-7AD3F663BFF6}"/>
              </a:ext>
            </a:extLst>
          </p:cNvPr>
          <p:cNvSpPr/>
          <p:nvPr/>
        </p:nvSpPr>
        <p:spPr>
          <a:xfrm>
            <a:off x="3823165" y="3707366"/>
            <a:ext cx="3174650" cy="681796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: скругленные углы 26">
            <a:extLst>
              <a:ext uri="{FF2B5EF4-FFF2-40B4-BE49-F238E27FC236}">
                <a16:creationId xmlns:a16="http://schemas.microsoft.com/office/drawing/2014/main" id="{F4192C7B-F665-4D7D-BA7A-964C53B585C3}"/>
              </a:ext>
            </a:extLst>
          </p:cNvPr>
          <p:cNvSpPr/>
          <p:nvPr/>
        </p:nvSpPr>
        <p:spPr>
          <a:xfrm>
            <a:off x="1493005" y="4801338"/>
            <a:ext cx="2330160" cy="681796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02ED5B4-DB5F-4BEE-BCC6-C401E33A9D84}"/>
              </a:ext>
            </a:extLst>
          </p:cNvPr>
          <p:cNvSpPr txBox="1"/>
          <p:nvPr/>
        </p:nvSpPr>
        <p:spPr>
          <a:xfrm>
            <a:off x="7223680" y="2597608"/>
            <a:ext cx="17068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>
                <a:latin typeface="Century Gothic" panose="020B0502020202020204" pitchFamily="34" charset="0"/>
              </a:rPr>
              <a:t>7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343B1B7-EE92-4A1C-B966-217FD85636D7}"/>
              </a:ext>
            </a:extLst>
          </p:cNvPr>
          <p:cNvSpPr txBox="1"/>
          <p:nvPr/>
        </p:nvSpPr>
        <p:spPr>
          <a:xfrm>
            <a:off x="8046723" y="3679842"/>
            <a:ext cx="17068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>
                <a:latin typeface="Century Gothic" panose="020B0502020202020204" pitchFamily="34" charset="0"/>
              </a:rPr>
              <a:t>8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1CF4C74-B2CE-4357-838B-42921D51EE2B}"/>
              </a:ext>
            </a:extLst>
          </p:cNvPr>
          <p:cNvSpPr txBox="1"/>
          <p:nvPr/>
        </p:nvSpPr>
        <p:spPr>
          <a:xfrm>
            <a:off x="5558703" y="1443379"/>
            <a:ext cx="17068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>
                <a:latin typeface="Century Gothic" panose="020B0502020202020204" pitchFamily="34" charset="0"/>
              </a:rPr>
              <a:t>6</a:t>
            </a:r>
          </a:p>
        </p:txBody>
      </p:sp>
      <p:sp>
        <p:nvSpPr>
          <p:cNvPr id="31" name="Прямоугольник: скругленные углы 30">
            <a:extLst>
              <a:ext uri="{FF2B5EF4-FFF2-40B4-BE49-F238E27FC236}">
                <a16:creationId xmlns:a16="http://schemas.microsoft.com/office/drawing/2014/main" id="{F84FA153-3462-40A0-8FB9-A06CF5A978E2}"/>
              </a:ext>
            </a:extLst>
          </p:cNvPr>
          <p:cNvSpPr/>
          <p:nvPr/>
        </p:nvSpPr>
        <p:spPr>
          <a:xfrm>
            <a:off x="7962549" y="3707366"/>
            <a:ext cx="2357266" cy="681796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49D5D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: скругленные углы 31">
            <a:extLst>
              <a:ext uri="{FF2B5EF4-FFF2-40B4-BE49-F238E27FC236}">
                <a16:creationId xmlns:a16="http://schemas.microsoft.com/office/drawing/2014/main" id="{275B7468-A49B-4FDC-A3D1-A3A21223BE18}"/>
              </a:ext>
            </a:extLst>
          </p:cNvPr>
          <p:cNvSpPr/>
          <p:nvPr/>
        </p:nvSpPr>
        <p:spPr>
          <a:xfrm>
            <a:off x="7145165" y="2580429"/>
            <a:ext cx="3174650" cy="681796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FF005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: скругленные углы 32">
            <a:extLst>
              <a:ext uri="{FF2B5EF4-FFF2-40B4-BE49-F238E27FC236}">
                <a16:creationId xmlns:a16="http://schemas.microsoft.com/office/drawing/2014/main" id="{61FDA958-7183-44CE-864F-B89CD83172E9}"/>
              </a:ext>
            </a:extLst>
          </p:cNvPr>
          <p:cNvSpPr/>
          <p:nvPr/>
        </p:nvSpPr>
        <p:spPr>
          <a:xfrm>
            <a:off x="4366633" y="4870374"/>
            <a:ext cx="1844447" cy="681796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FFAB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6CBB4B79-D455-4FE2-A686-E809F32D22BA}"/>
              </a:ext>
            </a:extLst>
          </p:cNvPr>
          <p:cNvSpPr txBox="1"/>
          <p:nvPr/>
        </p:nvSpPr>
        <p:spPr>
          <a:xfrm>
            <a:off x="4450372" y="4873164"/>
            <a:ext cx="68089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>
                <a:latin typeface="Century Gothic" panose="020B0502020202020204" pitchFamily="34" charset="0"/>
              </a:rPr>
              <a:t>9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F22DA7A1-19E2-405A-A7DE-43CBEB81C695}"/>
              </a:ext>
            </a:extLst>
          </p:cNvPr>
          <p:cNvSpPr txBox="1"/>
          <p:nvPr/>
        </p:nvSpPr>
        <p:spPr>
          <a:xfrm>
            <a:off x="2127905" y="4999294"/>
            <a:ext cx="270186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>
                <a:latin typeface="Century Gothic" panose="020B0502020202020204" pitchFamily="34" charset="0"/>
              </a:rPr>
              <a:t>#защищай </a:t>
            </a:r>
            <a:endParaRPr lang="ru-RU" sz="1600" b="1" dirty="0">
              <a:latin typeface="Century Gothic" panose="020B0502020202020204" pitchFamily="34" charset="0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AB051C0-54B3-42F0-959E-CEF214425438}"/>
              </a:ext>
            </a:extLst>
          </p:cNvPr>
          <p:cNvSpPr txBox="1"/>
          <p:nvPr/>
        </p:nvSpPr>
        <p:spPr>
          <a:xfrm>
            <a:off x="4365603" y="3883199"/>
            <a:ext cx="320545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>
                <a:latin typeface="Century Gothic" panose="020B0502020202020204" pitchFamily="34" charset="0"/>
              </a:rPr>
              <a:t>#стирай_границы 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1AF041AF-11B2-4E62-BF14-AEC753A519CF}"/>
              </a:ext>
            </a:extLst>
          </p:cNvPr>
          <p:cNvSpPr txBox="1"/>
          <p:nvPr/>
        </p:nvSpPr>
        <p:spPr>
          <a:xfrm>
            <a:off x="6090684" y="1646728"/>
            <a:ext cx="339852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>
                <a:latin typeface="Century Gothic" panose="020B0502020202020204" pitchFamily="34" charset="0"/>
              </a:rPr>
              <a:t>#сохраняй_природу 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992D860C-09DE-4D07-974E-B07B502A6C8E}"/>
              </a:ext>
            </a:extLst>
          </p:cNvPr>
          <p:cNvSpPr txBox="1"/>
          <p:nvPr/>
        </p:nvSpPr>
        <p:spPr>
          <a:xfrm>
            <a:off x="7698651" y="2750158"/>
            <a:ext cx="26539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>
                <a:latin typeface="Century Gothic" panose="020B0502020202020204" pitchFamily="34" charset="0"/>
              </a:rPr>
              <a:t>#двигай_сообщества 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4412C057-C3A1-4511-88B8-DD9F4FFF3CEB}"/>
              </a:ext>
            </a:extLst>
          </p:cNvPr>
          <p:cNvSpPr txBox="1"/>
          <p:nvPr/>
        </p:nvSpPr>
        <p:spPr>
          <a:xfrm>
            <a:off x="8572716" y="3873391"/>
            <a:ext cx="164323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>
                <a:latin typeface="Century Gothic" panose="020B0502020202020204" pitchFamily="34" charset="0"/>
              </a:rPr>
              <a:t>#вдохновляй </a:t>
            </a:r>
            <a:endParaRPr lang="ru-RU" sz="1600" b="1" dirty="0">
              <a:latin typeface="Century Gothic" panose="020B0502020202020204" pitchFamily="34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C9317C59-BE73-47C6-A4F0-E38A7E554BC7}"/>
              </a:ext>
            </a:extLst>
          </p:cNvPr>
          <p:cNvSpPr txBox="1"/>
          <p:nvPr/>
        </p:nvSpPr>
        <p:spPr>
          <a:xfrm>
            <a:off x="4815594" y="5049895"/>
            <a:ext cx="18108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>
                <a:latin typeface="Century Gothic" panose="020B0502020202020204" pitchFamily="34" charset="0"/>
              </a:rPr>
              <a:t>#береги </a:t>
            </a:r>
          </a:p>
        </p:txBody>
      </p:sp>
      <p:sp>
        <p:nvSpPr>
          <p:cNvPr id="41" name="Прямоугольник: скругленные углы 40">
            <a:extLst>
              <a:ext uri="{FF2B5EF4-FFF2-40B4-BE49-F238E27FC236}">
                <a16:creationId xmlns:a16="http://schemas.microsoft.com/office/drawing/2014/main" id="{F956682A-33E5-485F-96B5-98BCBB46EFCE}"/>
              </a:ext>
            </a:extLst>
          </p:cNvPr>
          <p:cNvSpPr/>
          <p:nvPr/>
        </p:nvSpPr>
        <p:spPr>
          <a:xfrm>
            <a:off x="6764888" y="4865733"/>
            <a:ext cx="3174650" cy="681796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FAA71559-6B11-4161-8D60-28EE08E4BD8B}"/>
              </a:ext>
            </a:extLst>
          </p:cNvPr>
          <p:cNvSpPr txBox="1"/>
          <p:nvPr/>
        </p:nvSpPr>
        <p:spPr>
          <a:xfrm>
            <a:off x="6846540" y="4839643"/>
            <a:ext cx="17068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>
                <a:latin typeface="Century Gothic" panose="020B0502020202020204" pitchFamily="34" charset="0"/>
              </a:rPr>
              <a:t>10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23FCD3B2-ADEB-4426-B71B-E49407EEBC08}"/>
              </a:ext>
            </a:extLst>
          </p:cNvPr>
          <p:cNvSpPr txBox="1"/>
          <p:nvPr/>
        </p:nvSpPr>
        <p:spPr>
          <a:xfrm>
            <a:off x="7514438" y="5024309"/>
            <a:ext cx="30937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>
                <a:latin typeface="Century Gothic" panose="020B0502020202020204" pitchFamily="34" charset="0"/>
              </a:rPr>
              <a:t>#открывай_страну </a:t>
            </a:r>
            <a:endParaRPr lang="ru-RU" sz="1600" b="1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407232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вал 2">
            <a:extLst>
              <a:ext uri="{FF2B5EF4-FFF2-40B4-BE49-F238E27FC236}">
                <a16:creationId xmlns:a16="http://schemas.microsoft.com/office/drawing/2014/main" id="{1750BE8F-2C2A-43F6-BEBD-C0377E1D9972}"/>
              </a:ext>
            </a:extLst>
          </p:cNvPr>
          <p:cNvSpPr/>
          <p:nvPr/>
        </p:nvSpPr>
        <p:spPr>
          <a:xfrm>
            <a:off x="8295178" y="-2567940"/>
            <a:ext cx="5135879" cy="5135879"/>
          </a:xfrm>
          <a:prstGeom prst="ellipse">
            <a:avLst/>
          </a:prstGeom>
          <a:gradFill flip="none" rotWithShape="1">
            <a:gsLst>
              <a:gs pos="38000">
                <a:srgbClr val="EF84AB"/>
              </a:gs>
              <a:gs pos="0">
                <a:srgbClr val="E7427E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>
            <a:extLst>
              <a:ext uri="{FF2B5EF4-FFF2-40B4-BE49-F238E27FC236}">
                <a16:creationId xmlns:a16="http://schemas.microsoft.com/office/drawing/2014/main" id="{998C7DC0-F3A2-4486-BF2F-EAB0B58255B1}"/>
              </a:ext>
            </a:extLst>
          </p:cNvPr>
          <p:cNvSpPr/>
          <p:nvPr/>
        </p:nvSpPr>
        <p:spPr>
          <a:xfrm>
            <a:off x="-2096193" y="3550920"/>
            <a:ext cx="5135879" cy="5135879"/>
          </a:xfrm>
          <a:prstGeom prst="ellipse">
            <a:avLst/>
          </a:prstGeom>
          <a:gradFill flip="none" rotWithShape="1">
            <a:gsLst>
              <a:gs pos="38000">
                <a:srgbClr val="85E3E3"/>
              </a:gs>
              <a:gs pos="0">
                <a:srgbClr val="49D5D6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>
            <a:extLst>
              <a:ext uri="{FF2B5EF4-FFF2-40B4-BE49-F238E27FC236}">
                <a16:creationId xmlns:a16="http://schemas.microsoft.com/office/drawing/2014/main" id="{D3AD2660-76BB-47B6-BEEB-F79A824537F9}"/>
              </a:ext>
            </a:extLst>
          </p:cNvPr>
          <p:cNvSpPr/>
          <p:nvPr/>
        </p:nvSpPr>
        <p:spPr>
          <a:xfrm>
            <a:off x="8503920" y="3429000"/>
            <a:ext cx="5354551" cy="5196839"/>
          </a:xfrm>
          <a:prstGeom prst="ellipse">
            <a:avLst/>
          </a:prstGeom>
          <a:gradFill flip="none" rotWithShape="1">
            <a:gsLst>
              <a:gs pos="38000">
                <a:srgbClr val="FFC26F"/>
              </a:gs>
              <a:gs pos="0">
                <a:srgbClr val="FFAB39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: скругленные углы 6">
            <a:extLst>
              <a:ext uri="{FF2B5EF4-FFF2-40B4-BE49-F238E27FC236}">
                <a16:creationId xmlns:a16="http://schemas.microsoft.com/office/drawing/2014/main" id="{2E7DB5C2-7614-4C63-8D58-5F7F1EFEEAD1}"/>
              </a:ext>
            </a:extLst>
          </p:cNvPr>
          <p:cNvSpPr/>
          <p:nvPr/>
        </p:nvSpPr>
        <p:spPr>
          <a:xfrm>
            <a:off x="1558239" y="4135214"/>
            <a:ext cx="2656775" cy="681796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49D5D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: скругленные углы 7">
            <a:extLst>
              <a:ext uri="{FF2B5EF4-FFF2-40B4-BE49-F238E27FC236}">
                <a16:creationId xmlns:a16="http://schemas.microsoft.com/office/drawing/2014/main" id="{42E238E4-1982-4188-97AF-09CE4E5B6A96}"/>
              </a:ext>
            </a:extLst>
          </p:cNvPr>
          <p:cNvSpPr/>
          <p:nvPr/>
        </p:nvSpPr>
        <p:spPr>
          <a:xfrm>
            <a:off x="1668165" y="2623120"/>
            <a:ext cx="3549380" cy="681796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: скругленные углы 8">
            <a:extLst>
              <a:ext uri="{FF2B5EF4-FFF2-40B4-BE49-F238E27FC236}">
                <a16:creationId xmlns:a16="http://schemas.microsoft.com/office/drawing/2014/main" id="{E3FC740C-4349-41A9-AD74-8BE64B77C880}"/>
              </a:ext>
            </a:extLst>
          </p:cNvPr>
          <p:cNvSpPr/>
          <p:nvPr/>
        </p:nvSpPr>
        <p:spPr>
          <a:xfrm>
            <a:off x="1025567" y="1553832"/>
            <a:ext cx="2076268" cy="681796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FFAB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: скругленные углы 9">
            <a:extLst>
              <a:ext uri="{FF2B5EF4-FFF2-40B4-BE49-F238E27FC236}">
                <a16:creationId xmlns:a16="http://schemas.microsoft.com/office/drawing/2014/main" id="{1AA30B31-B5D7-4CAF-9AD9-0DA7C477A09E}"/>
              </a:ext>
            </a:extLst>
          </p:cNvPr>
          <p:cNvSpPr/>
          <p:nvPr/>
        </p:nvSpPr>
        <p:spPr>
          <a:xfrm>
            <a:off x="2425766" y="576693"/>
            <a:ext cx="2656775" cy="681796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E7427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: скругленные углы 10">
            <a:extLst>
              <a:ext uri="{FF2B5EF4-FFF2-40B4-BE49-F238E27FC236}">
                <a16:creationId xmlns:a16="http://schemas.microsoft.com/office/drawing/2014/main" id="{D566D1D1-A893-4540-B780-8B88042AF14A}"/>
              </a:ext>
            </a:extLst>
          </p:cNvPr>
          <p:cNvSpPr/>
          <p:nvPr/>
        </p:nvSpPr>
        <p:spPr>
          <a:xfrm>
            <a:off x="5257009" y="4383375"/>
            <a:ext cx="3004756" cy="681796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FCDF0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: скругленные углы 11">
            <a:extLst>
              <a:ext uri="{FF2B5EF4-FFF2-40B4-BE49-F238E27FC236}">
                <a16:creationId xmlns:a16="http://schemas.microsoft.com/office/drawing/2014/main" id="{00005990-044E-46C6-A4EC-937E31974111}"/>
              </a:ext>
            </a:extLst>
          </p:cNvPr>
          <p:cNvSpPr/>
          <p:nvPr/>
        </p:nvSpPr>
        <p:spPr>
          <a:xfrm>
            <a:off x="8436233" y="3809870"/>
            <a:ext cx="3252847" cy="681796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FF005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: скругленные углы 12">
            <a:extLst>
              <a:ext uri="{FF2B5EF4-FFF2-40B4-BE49-F238E27FC236}">
                <a16:creationId xmlns:a16="http://schemas.microsoft.com/office/drawing/2014/main" id="{5FF90722-12A5-4483-8999-6F9BC7182EEC}"/>
              </a:ext>
            </a:extLst>
          </p:cNvPr>
          <p:cNvSpPr/>
          <p:nvPr/>
        </p:nvSpPr>
        <p:spPr>
          <a:xfrm>
            <a:off x="5847145" y="2549613"/>
            <a:ext cx="3004756" cy="681796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00D39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: скругленные углы 13">
            <a:extLst>
              <a:ext uri="{FF2B5EF4-FFF2-40B4-BE49-F238E27FC236}">
                <a16:creationId xmlns:a16="http://schemas.microsoft.com/office/drawing/2014/main" id="{43714B7F-9668-41E1-B0E7-1FD881FCCFB1}"/>
              </a:ext>
            </a:extLst>
          </p:cNvPr>
          <p:cNvSpPr/>
          <p:nvPr/>
        </p:nvSpPr>
        <p:spPr>
          <a:xfrm>
            <a:off x="5708874" y="1172801"/>
            <a:ext cx="2656775" cy="681796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652A7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6DC79C1-6F37-4B9E-BA91-7ECD9E0D203B}"/>
              </a:ext>
            </a:extLst>
          </p:cNvPr>
          <p:cNvSpPr txBox="1"/>
          <p:nvPr/>
        </p:nvSpPr>
        <p:spPr>
          <a:xfrm>
            <a:off x="1668165" y="4109124"/>
            <a:ext cx="17068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>
                <a:latin typeface="Century Gothic" panose="020B0502020202020204" pitchFamily="34" charset="0"/>
              </a:rPr>
              <a:t>14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8F569D8-8493-455A-966E-8AAA33CE2080}"/>
              </a:ext>
            </a:extLst>
          </p:cNvPr>
          <p:cNvSpPr txBox="1"/>
          <p:nvPr/>
        </p:nvSpPr>
        <p:spPr>
          <a:xfrm>
            <a:off x="1015597" y="1500654"/>
            <a:ext cx="17068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>
                <a:latin typeface="Century Gothic" panose="020B0502020202020204" pitchFamily="34" charset="0"/>
              </a:rPr>
              <a:t>12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886A53F-5C19-44F9-B88A-1D0B968D9D65}"/>
              </a:ext>
            </a:extLst>
          </p:cNvPr>
          <p:cNvSpPr txBox="1"/>
          <p:nvPr/>
        </p:nvSpPr>
        <p:spPr>
          <a:xfrm>
            <a:off x="2426549" y="529635"/>
            <a:ext cx="17068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>
                <a:latin typeface="Century Gothic" panose="020B0502020202020204" pitchFamily="34" charset="0"/>
              </a:rPr>
              <a:t>11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C3AEFB0-7452-43D6-BCDE-77427A863BB2}"/>
              </a:ext>
            </a:extLst>
          </p:cNvPr>
          <p:cNvSpPr txBox="1"/>
          <p:nvPr/>
        </p:nvSpPr>
        <p:spPr>
          <a:xfrm>
            <a:off x="8564818" y="3796825"/>
            <a:ext cx="17068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>
                <a:latin typeface="Century Gothic" panose="020B0502020202020204" pitchFamily="34" charset="0"/>
              </a:rPr>
              <a:t>17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686B3F4-1AFB-45C2-BDB1-CBC60305C9C8}"/>
              </a:ext>
            </a:extLst>
          </p:cNvPr>
          <p:cNvSpPr txBox="1"/>
          <p:nvPr/>
        </p:nvSpPr>
        <p:spPr>
          <a:xfrm>
            <a:off x="5797453" y="1127231"/>
            <a:ext cx="17068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>
                <a:latin typeface="Century Gothic" panose="020B0502020202020204" pitchFamily="34" charset="0"/>
              </a:rPr>
              <a:t>15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8FBF4AD-BACE-43E3-AF6A-DA0B4EA10A6E}"/>
              </a:ext>
            </a:extLst>
          </p:cNvPr>
          <p:cNvSpPr txBox="1"/>
          <p:nvPr/>
        </p:nvSpPr>
        <p:spPr>
          <a:xfrm>
            <a:off x="5935710" y="2523523"/>
            <a:ext cx="17068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>
                <a:latin typeface="Century Gothic" panose="020B0502020202020204" pitchFamily="34" charset="0"/>
              </a:rPr>
              <a:t>16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D28EE33-5DF5-4FCB-BA7E-AEF401E25E0A}"/>
              </a:ext>
            </a:extLst>
          </p:cNvPr>
          <p:cNvSpPr txBox="1"/>
          <p:nvPr/>
        </p:nvSpPr>
        <p:spPr>
          <a:xfrm>
            <a:off x="1731117" y="2603708"/>
            <a:ext cx="17068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>
                <a:latin typeface="Century Gothic" panose="020B0502020202020204" pitchFamily="34" charset="0"/>
              </a:rPr>
              <a:t>13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9A888E4-2843-4A6B-AD14-33F3FCED1A95}"/>
              </a:ext>
            </a:extLst>
          </p:cNvPr>
          <p:cNvSpPr txBox="1"/>
          <p:nvPr/>
        </p:nvSpPr>
        <p:spPr>
          <a:xfrm>
            <a:off x="5242560" y="4344500"/>
            <a:ext cx="17068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>
                <a:latin typeface="Century Gothic" panose="020B0502020202020204" pitchFamily="34" charset="0"/>
              </a:rPr>
              <a:t>18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3CFB00D-F152-4A4D-B392-B2F5DAD88088}"/>
              </a:ext>
            </a:extLst>
          </p:cNvPr>
          <p:cNvSpPr txBox="1"/>
          <p:nvPr/>
        </p:nvSpPr>
        <p:spPr>
          <a:xfrm>
            <a:off x="3070844" y="731697"/>
            <a:ext cx="26567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>
                <a:effectLst/>
                <a:latin typeface="Century Gothic" panose="020B0502020202020204" pitchFamily="34" charset="0"/>
                <a:ea typeface="Calibri" panose="020F0502020204030204" pitchFamily="34" charset="0"/>
              </a:rPr>
              <a:t>#будь_здоров </a:t>
            </a:r>
            <a:endParaRPr lang="ru-RU" sz="1600" b="1" dirty="0">
              <a:latin typeface="Century Gothic" panose="020B0502020202020204" pitchFamily="34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0AE1435-50AA-49DD-875E-875B7280A517}"/>
              </a:ext>
            </a:extLst>
          </p:cNvPr>
          <p:cNvSpPr txBox="1"/>
          <p:nvPr/>
        </p:nvSpPr>
        <p:spPr>
          <a:xfrm>
            <a:off x="2537782" y="2788374"/>
            <a:ext cx="26567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>
                <a:effectLst/>
                <a:latin typeface="Century Gothic" panose="020B0502020202020204" pitchFamily="34" charset="0"/>
                <a:ea typeface="Calibri" panose="020F0502020204030204" pitchFamily="34" charset="0"/>
              </a:rPr>
              <a:t>#расскажи_о_главном </a:t>
            </a:r>
            <a:endParaRPr lang="ru-RU" sz="1600" b="1" dirty="0">
              <a:latin typeface="Century Gothic" panose="020B0502020202020204" pitchFamily="34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28BE9C0-BAE1-4AF6-BB04-CDC970845B01}"/>
              </a:ext>
            </a:extLst>
          </p:cNvPr>
          <p:cNvSpPr txBox="1"/>
          <p:nvPr/>
        </p:nvSpPr>
        <p:spPr>
          <a:xfrm>
            <a:off x="2425766" y="4337671"/>
            <a:ext cx="26567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>
                <a:effectLst/>
                <a:latin typeface="Century Gothic" panose="020B0502020202020204" pitchFamily="34" charset="0"/>
                <a:ea typeface="Calibri" panose="020F0502020204030204" pitchFamily="34" charset="0"/>
              </a:rPr>
              <a:t>#МЫВМЕСТЕ </a:t>
            </a:r>
            <a:endParaRPr lang="ru-RU" sz="1600" b="1" dirty="0">
              <a:latin typeface="Century Gothic" panose="020B0502020202020204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85BF26D8-A971-447F-AD39-3AFF205B519E}"/>
              </a:ext>
            </a:extLst>
          </p:cNvPr>
          <p:cNvSpPr txBox="1"/>
          <p:nvPr/>
        </p:nvSpPr>
        <p:spPr>
          <a:xfrm>
            <a:off x="5888936" y="4539306"/>
            <a:ext cx="26567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>
                <a:effectLst/>
                <a:latin typeface="Century Gothic" panose="020B0502020202020204" pitchFamily="34" charset="0"/>
                <a:ea typeface="Calibri" panose="020F0502020204030204" pitchFamily="34" charset="0"/>
              </a:rPr>
              <a:t>#вклад_в_будущее </a:t>
            </a:r>
            <a:endParaRPr lang="ru-RU" sz="1600" b="1" dirty="0">
              <a:latin typeface="Century Gothic" panose="020B0502020202020204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8B759BBF-0851-4B48-8394-58048BB74EBB}"/>
              </a:ext>
            </a:extLst>
          </p:cNvPr>
          <p:cNvSpPr txBox="1"/>
          <p:nvPr/>
        </p:nvSpPr>
        <p:spPr>
          <a:xfrm>
            <a:off x="9294770" y="3965937"/>
            <a:ext cx="310300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>
                <a:latin typeface="Century Gothic" panose="020B0502020202020204" pitchFamily="34" charset="0"/>
              </a:rPr>
              <a:t>#родные_любимые 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E5864476-B3E1-4A5C-84DD-FD7991526B9D}"/>
              </a:ext>
            </a:extLst>
          </p:cNvPr>
          <p:cNvSpPr txBox="1"/>
          <p:nvPr/>
        </p:nvSpPr>
        <p:spPr>
          <a:xfrm>
            <a:off x="6607237" y="2710079"/>
            <a:ext cx="328001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>
                <a:effectLst/>
                <a:latin typeface="Century Gothic" panose="020B0502020202020204" pitchFamily="34" charset="0"/>
                <a:ea typeface="Calibri" panose="020F0502020204030204" pitchFamily="34" charset="0"/>
              </a:rPr>
              <a:t>#делись_опытом </a:t>
            </a:r>
            <a:endParaRPr lang="ru-RU" sz="1600" b="1" dirty="0">
              <a:latin typeface="Century Gothic" panose="020B0502020202020204" pitchFamily="34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CAC2B76-8F1C-4238-80D2-17A1BF8A68B3}"/>
              </a:ext>
            </a:extLst>
          </p:cNvPr>
          <p:cNvSpPr txBox="1"/>
          <p:nvPr/>
        </p:nvSpPr>
        <p:spPr>
          <a:xfrm>
            <a:off x="6607237" y="1323191"/>
            <a:ext cx="19384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>
                <a:latin typeface="Century Gothic" panose="020B0502020202020204" pitchFamily="34" charset="0"/>
              </a:rPr>
              <a:t>#Ты_не_один 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04BA088B-1AEF-4395-89C3-F547447007F1}"/>
              </a:ext>
            </a:extLst>
          </p:cNvPr>
          <p:cNvSpPr txBox="1"/>
          <p:nvPr/>
        </p:nvSpPr>
        <p:spPr>
          <a:xfrm>
            <a:off x="1685607" y="1711612"/>
            <a:ext cx="13283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>
                <a:latin typeface="Century Gothic" panose="020B0502020202020204" pitchFamily="34" charset="0"/>
              </a:rPr>
              <a:t>#помни 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CD46467F-D8F1-400A-B204-FFF541C3FD04}"/>
              </a:ext>
            </a:extLst>
          </p:cNvPr>
          <p:cNvSpPr txBox="1"/>
          <p:nvPr/>
        </p:nvSpPr>
        <p:spPr>
          <a:xfrm>
            <a:off x="695724" y="5729907"/>
            <a:ext cx="102214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>
                <a:latin typeface="Century Gothic" panose="020B0502020202020204" pitchFamily="34" charset="0"/>
              </a:rPr>
              <a:t>Номинация объединяет проекты, которые решают проблемы в схожей сфере. Поэтому номинация проекта определяется исходя из поставленной проблемы, а не предлагаемого Решения (формы реализации).</a:t>
            </a:r>
          </a:p>
        </p:txBody>
      </p:sp>
    </p:spTree>
    <p:extLst>
      <p:ext uri="{BB962C8B-B14F-4D97-AF65-F5344CB8AC3E}">
        <p14:creationId xmlns:p14="http://schemas.microsoft.com/office/powerpoint/2010/main" val="324825251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>
            <a:extLst>
              <a:ext uri="{FF2B5EF4-FFF2-40B4-BE49-F238E27FC236}">
                <a16:creationId xmlns:a16="http://schemas.microsoft.com/office/drawing/2014/main" id="{AEDCDB56-CC15-414C-BB11-EFF574763FF3}"/>
              </a:ext>
            </a:extLst>
          </p:cNvPr>
          <p:cNvSpPr/>
          <p:nvPr/>
        </p:nvSpPr>
        <p:spPr>
          <a:xfrm>
            <a:off x="-528782" y="3191914"/>
            <a:ext cx="5135879" cy="5135879"/>
          </a:xfrm>
          <a:prstGeom prst="ellipse">
            <a:avLst/>
          </a:prstGeom>
          <a:gradFill flip="none" rotWithShape="1">
            <a:gsLst>
              <a:gs pos="38000">
                <a:srgbClr val="85E3E3"/>
              </a:gs>
              <a:gs pos="0">
                <a:srgbClr val="49D5D6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Овал 2">
            <a:extLst>
              <a:ext uri="{FF2B5EF4-FFF2-40B4-BE49-F238E27FC236}">
                <a16:creationId xmlns:a16="http://schemas.microsoft.com/office/drawing/2014/main" id="{27E42100-006E-46ED-B13F-5FEE6B6603EA}"/>
              </a:ext>
            </a:extLst>
          </p:cNvPr>
          <p:cNvSpPr/>
          <p:nvPr/>
        </p:nvSpPr>
        <p:spPr>
          <a:xfrm>
            <a:off x="7121557" y="-2929539"/>
            <a:ext cx="5792929" cy="5792929"/>
          </a:xfrm>
          <a:prstGeom prst="ellipse">
            <a:avLst/>
          </a:prstGeom>
          <a:gradFill flip="none" rotWithShape="1">
            <a:gsLst>
              <a:gs pos="51000">
                <a:srgbClr val="FFCF8D"/>
              </a:gs>
              <a:gs pos="0">
                <a:srgbClr val="FFAB39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>
            <a:extLst>
              <a:ext uri="{FF2B5EF4-FFF2-40B4-BE49-F238E27FC236}">
                <a16:creationId xmlns:a16="http://schemas.microsoft.com/office/drawing/2014/main" id="{19CFAA63-1EBA-438A-9F56-5B1A4DDABC7B}"/>
              </a:ext>
            </a:extLst>
          </p:cNvPr>
          <p:cNvSpPr/>
          <p:nvPr/>
        </p:nvSpPr>
        <p:spPr>
          <a:xfrm>
            <a:off x="7228515" y="2863390"/>
            <a:ext cx="5792929" cy="5792929"/>
          </a:xfrm>
          <a:prstGeom prst="ellipse">
            <a:avLst/>
          </a:prstGeom>
          <a:gradFill flip="none" rotWithShape="1">
            <a:gsLst>
              <a:gs pos="29000">
                <a:srgbClr val="8C609C"/>
              </a:gs>
              <a:gs pos="0">
                <a:srgbClr val="652A7A"/>
              </a:gs>
              <a:gs pos="0">
                <a:srgbClr val="652A7A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8E6416FC-D9B4-4862-ADCB-E44273BE63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925801" y="-4651423"/>
            <a:ext cx="5371042" cy="402980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6845C78-0E55-40C2-A5C5-97E4947C75B3}"/>
              </a:ext>
            </a:extLst>
          </p:cNvPr>
          <p:cNvSpPr txBox="1"/>
          <p:nvPr/>
        </p:nvSpPr>
        <p:spPr>
          <a:xfrm>
            <a:off x="820652" y="2916685"/>
            <a:ext cx="1055069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>
                <a:solidFill>
                  <a:srgbClr val="652A7A"/>
                </a:solidFill>
                <a:latin typeface="Century Gothic" panose="020B0502020202020204" pitchFamily="34" charset="0"/>
              </a:rPr>
              <a:t>ИДЕЯ = ПРОБЛЕМА + РЕШЕНИЕ</a:t>
            </a:r>
          </a:p>
        </p:txBody>
      </p:sp>
      <p:sp>
        <p:nvSpPr>
          <p:cNvPr id="11" name="Овал 10">
            <a:extLst>
              <a:ext uri="{FF2B5EF4-FFF2-40B4-BE49-F238E27FC236}">
                <a16:creationId xmlns:a16="http://schemas.microsoft.com/office/drawing/2014/main" id="{D433BC83-FDBD-40C1-91BD-407E4C27F20C}"/>
              </a:ext>
            </a:extLst>
          </p:cNvPr>
          <p:cNvSpPr/>
          <p:nvPr/>
        </p:nvSpPr>
        <p:spPr>
          <a:xfrm>
            <a:off x="-2878545" y="-2683968"/>
            <a:ext cx="5792929" cy="5792929"/>
          </a:xfrm>
          <a:prstGeom prst="ellipse">
            <a:avLst/>
          </a:prstGeom>
          <a:gradFill flip="none" rotWithShape="1">
            <a:gsLst>
              <a:gs pos="32000">
                <a:srgbClr val="FF2A77"/>
              </a:gs>
              <a:gs pos="3000">
                <a:srgbClr val="FF005C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703934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>
            <a:extLst>
              <a:ext uri="{FF2B5EF4-FFF2-40B4-BE49-F238E27FC236}">
                <a16:creationId xmlns:a16="http://schemas.microsoft.com/office/drawing/2014/main" id="{C99A1C8D-FD20-4E8B-B830-6CA3C3810B1A}"/>
              </a:ext>
            </a:extLst>
          </p:cNvPr>
          <p:cNvSpPr/>
          <p:nvPr/>
        </p:nvSpPr>
        <p:spPr>
          <a:xfrm>
            <a:off x="8382000" y="-2195520"/>
            <a:ext cx="5135879" cy="5135879"/>
          </a:xfrm>
          <a:prstGeom prst="ellipse">
            <a:avLst/>
          </a:prstGeom>
          <a:gradFill flip="none" rotWithShape="1">
            <a:gsLst>
              <a:gs pos="38000">
                <a:srgbClr val="EF84AB"/>
              </a:gs>
              <a:gs pos="0">
                <a:srgbClr val="E7427E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Овал 2">
            <a:extLst>
              <a:ext uri="{FF2B5EF4-FFF2-40B4-BE49-F238E27FC236}">
                <a16:creationId xmlns:a16="http://schemas.microsoft.com/office/drawing/2014/main" id="{0784B8A3-DB9C-4D81-AD90-D69C30BA03C5}"/>
              </a:ext>
            </a:extLst>
          </p:cNvPr>
          <p:cNvSpPr/>
          <p:nvPr/>
        </p:nvSpPr>
        <p:spPr>
          <a:xfrm>
            <a:off x="9011457" y="3429000"/>
            <a:ext cx="5135879" cy="5135879"/>
          </a:xfrm>
          <a:prstGeom prst="ellipse">
            <a:avLst/>
          </a:prstGeom>
          <a:gradFill flip="none" rotWithShape="1">
            <a:gsLst>
              <a:gs pos="38000">
                <a:srgbClr val="85E3E3"/>
              </a:gs>
              <a:gs pos="0">
                <a:srgbClr val="49D5D6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>
            <a:extLst>
              <a:ext uri="{FF2B5EF4-FFF2-40B4-BE49-F238E27FC236}">
                <a16:creationId xmlns:a16="http://schemas.microsoft.com/office/drawing/2014/main" id="{C27ABD7A-AD74-44B1-A602-405B4BD6E779}"/>
              </a:ext>
            </a:extLst>
          </p:cNvPr>
          <p:cNvSpPr/>
          <p:nvPr/>
        </p:nvSpPr>
        <p:spPr>
          <a:xfrm>
            <a:off x="-2200564" y="-337416"/>
            <a:ext cx="3637742" cy="3637742"/>
          </a:xfrm>
          <a:prstGeom prst="ellipse">
            <a:avLst/>
          </a:prstGeom>
          <a:gradFill flip="none" rotWithShape="1">
            <a:gsLst>
              <a:gs pos="38000">
                <a:srgbClr val="FFC26F"/>
              </a:gs>
              <a:gs pos="0">
                <a:srgbClr val="FFAB39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>
            <a:extLst>
              <a:ext uri="{FF2B5EF4-FFF2-40B4-BE49-F238E27FC236}">
                <a16:creationId xmlns:a16="http://schemas.microsoft.com/office/drawing/2014/main" id="{512CBC4F-B164-4510-8E29-3B7DC9991AB5}"/>
              </a:ext>
            </a:extLst>
          </p:cNvPr>
          <p:cNvSpPr/>
          <p:nvPr/>
        </p:nvSpPr>
        <p:spPr>
          <a:xfrm>
            <a:off x="-3242037" y="3301064"/>
            <a:ext cx="5135879" cy="5135879"/>
          </a:xfrm>
          <a:prstGeom prst="ellipse">
            <a:avLst/>
          </a:prstGeom>
          <a:gradFill flip="none" rotWithShape="1">
            <a:gsLst>
              <a:gs pos="41000">
                <a:srgbClr val="A07CAD"/>
              </a:gs>
              <a:gs pos="0">
                <a:srgbClr val="652A7A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F94C9DA-9110-43EE-808C-9016CCF79447}"/>
              </a:ext>
            </a:extLst>
          </p:cNvPr>
          <p:cNvSpPr txBox="1"/>
          <p:nvPr/>
        </p:nvSpPr>
        <p:spPr>
          <a:xfrm>
            <a:off x="628922" y="640080"/>
            <a:ext cx="89875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>
                <a:latin typeface="Century Gothic" panose="020B0502020202020204" pitchFamily="34" charset="0"/>
              </a:rPr>
              <a:t>Есть несколько способов придумать идею для проекта:</a:t>
            </a:r>
            <a:endParaRPr lang="ru-RU" sz="2400" dirty="0">
              <a:latin typeface="Century Gothic" panose="020B0502020202020204" pitchFamily="34" charset="0"/>
            </a:endParaRPr>
          </a:p>
        </p:txBody>
      </p:sp>
      <p:cxnSp>
        <p:nvCxnSpPr>
          <p:cNvPr id="8" name="Прямая соединительная линия 7">
            <a:extLst>
              <a:ext uri="{FF2B5EF4-FFF2-40B4-BE49-F238E27FC236}">
                <a16:creationId xmlns:a16="http://schemas.microsoft.com/office/drawing/2014/main" id="{887BD190-BC19-4A0B-BD8E-49A3982E629E}"/>
              </a:ext>
            </a:extLst>
          </p:cNvPr>
          <p:cNvCxnSpPr>
            <a:cxnSpLocks/>
          </p:cNvCxnSpPr>
          <p:nvPr/>
        </p:nvCxnSpPr>
        <p:spPr>
          <a:xfrm>
            <a:off x="-716280" y="1493520"/>
            <a:ext cx="417576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FEDD83D6-DB99-458B-A66F-0E5E24A08DD0}"/>
              </a:ext>
            </a:extLst>
          </p:cNvPr>
          <p:cNvSpPr txBox="1"/>
          <p:nvPr/>
        </p:nvSpPr>
        <p:spPr>
          <a:xfrm>
            <a:off x="118372" y="2372248"/>
            <a:ext cx="3946617" cy="4542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b="1" dirty="0">
                <a:latin typeface="Century Gothic" panose="020B0502020202020204" pitchFamily="34" charset="0"/>
              </a:rPr>
              <a:t>Исследуйте свои интересы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88EA317-6259-4F22-97A4-39FB18BD17AB}"/>
              </a:ext>
            </a:extLst>
          </p:cNvPr>
          <p:cNvSpPr txBox="1"/>
          <p:nvPr/>
        </p:nvSpPr>
        <p:spPr>
          <a:xfrm>
            <a:off x="833647" y="3794322"/>
            <a:ext cx="3830393" cy="4542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b="1" dirty="0">
                <a:latin typeface="Century Gothic" panose="020B0502020202020204" pitchFamily="34" charset="0"/>
              </a:rPr>
              <a:t>Проблемы и решения. 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38D049A-339C-4768-84C4-4269A5A5517C}"/>
              </a:ext>
            </a:extLst>
          </p:cNvPr>
          <p:cNvSpPr txBox="1"/>
          <p:nvPr/>
        </p:nvSpPr>
        <p:spPr>
          <a:xfrm>
            <a:off x="1878012" y="1733933"/>
            <a:ext cx="166524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>
                <a:solidFill>
                  <a:srgbClr val="652A7A"/>
                </a:solidFill>
                <a:latin typeface="Century Gothic" panose="020B0502020202020204" pitchFamily="34" charset="0"/>
              </a:rPr>
              <a:t>1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03A5738-08B0-4B80-82F3-AD9E68616A05}"/>
              </a:ext>
            </a:extLst>
          </p:cNvPr>
          <p:cNvSpPr txBox="1"/>
          <p:nvPr/>
        </p:nvSpPr>
        <p:spPr>
          <a:xfrm>
            <a:off x="2271896" y="3151897"/>
            <a:ext cx="23921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>
                <a:solidFill>
                  <a:srgbClr val="FFAB39"/>
                </a:solidFill>
                <a:latin typeface="Century Gothic" panose="020B0502020202020204" pitchFamily="34" charset="0"/>
              </a:rPr>
              <a:t>2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7F06996-9718-4371-8BEC-6D05C794119C}"/>
              </a:ext>
            </a:extLst>
          </p:cNvPr>
          <p:cNvSpPr txBox="1"/>
          <p:nvPr/>
        </p:nvSpPr>
        <p:spPr>
          <a:xfrm>
            <a:off x="5480016" y="1225030"/>
            <a:ext cx="153408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>
                <a:solidFill>
                  <a:srgbClr val="E7427E"/>
                </a:solidFill>
                <a:latin typeface="Century Gothic" panose="020B0502020202020204" pitchFamily="34" charset="0"/>
              </a:rPr>
              <a:t>3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5B61CBE-16A7-4F67-83BB-C44B01DE766F}"/>
              </a:ext>
            </a:extLst>
          </p:cNvPr>
          <p:cNvSpPr txBox="1"/>
          <p:nvPr/>
        </p:nvSpPr>
        <p:spPr>
          <a:xfrm>
            <a:off x="5480016" y="2986079"/>
            <a:ext cx="165708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>
                <a:solidFill>
                  <a:srgbClr val="FF005C"/>
                </a:solidFill>
                <a:latin typeface="Century Gothic" panose="020B0502020202020204" pitchFamily="34" charset="0"/>
              </a:rPr>
              <a:t>4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551E1611-B4BE-4CA5-AF09-FDCAFF6E4C8C}"/>
              </a:ext>
            </a:extLst>
          </p:cNvPr>
          <p:cNvSpPr txBox="1"/>
          <p:nvPr/>
        </p:nvSpPr>
        <p:spPr>
          <a:xfrm>
            <a:off x="3851103" y="1959115"/>
            <a:ext cx="45308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latin typeface="Century Gothic" panose="020B0502020202020204" pitchFamily="34" charset="0"/>
              </a:rPr>
              <a:t>Изучайте другие успешные проекты 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C2415804-CCC5-4B4C-94C2-56FF7411D3A5}"/>
              </a:ext>
            </a:extLst>
          </p:cNvPr>
          <p:cNvSpPr txBox="1"/>
          <p:nvPr/>
        </p:nvSpPr>
        <p:spPr>
          <a:xfrm>
            <a:off x="4822385" y="3711211"/>
            <a:ext cx="33538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latin typeface="Century Gothic" panose="020B0502020202020204" pitchFamily="34" charset="0"/>
              </a:rPr>
              <a:t>Мозговой штурм 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D27E3D88-5DB1-4CC3-85DC-CCCB80E3E459}"/>
              </a:ext>
            </a:extLst>
          </p:cNvPr>
          <p:cNvSpPr txBox="1"/>
          <p:nvPr/>
        </p:nvSpPr>
        <p:spPr>
          <a:xfrm>
            <a:off x="3348517" y="4436773"/>
            <a:ext cx="121012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>
                <a:solidFill>
                  <a:srgbClr val="0385B6"/>
                </a:solidFill>
                <a:latin typeface="Century Gothic" panose="020B0502020202020204" pitchFamily="34" charset="0"/>
              </a:rPr>
              <a:t>5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CA53612-7381-4541-9D99-625A4AA1F00C}"/>
              </a:ext>
            </a:extLst>
          </p:cNvPr>
          <p:cNvSpPr txBox="1"/>
          <p:nvPr/>
        </p:nvSpPr>
        <p:spPr>
          <a:xfrm>
            <a:off x="2374169" y="5113958"/>
            <a:ext cx="3078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latin typeface="Century Gothic" panose="020B0502020202020204" pitchFamily="34" charset="0"/>
              </a:rPr>
              <a:t>Командная работа 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96DAF28-FD6B-4D35-AD20-B1C98B1223C4}"/>
              </a:ext>
            </a:extLst>
          </p:cNvPr>
          <p:cNvSpPr txBox="1"/>
          <p:nvPr/>
        </p:nvSpPr>
        <p:spPr>
          <a:xfrm>
            <a:off x="9274773" y="2494014"/>
            <a:ext cx="147635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>
                <a:solidFill>
                  <a:srgbClr val="92D050"/>
                </a:solidFill>
                <a:latin typeface="Century Gothic" panose="020B0502020202020204" pitchFamily="34" charset="0"/>
              </a:rPr>
              <a:t>6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917F9E9E-20E8-4F45-AE11-F07D7140B319}"/>
              </a:ext>
            </a:extLst>
          </p:cNvPr>
          <p:cNvSpPr txBox="1"/>
          <p:nvPr/>
        </p:nvSpPr>
        <p:spPr>
          <a:xfrm>
            <a:off x="7445009" y="3324633"/>
            <a:ext cx="51358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latin typeface="Century Gothic" panose="020B0502020202020204" pitchFamily="34" charset="0"/>
              </a:rPr>
              <a:t>Попробовать себя в новой области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BCB8E2BE-F7C4-43F3-ADAE-103AF4D88A19}"/>
              </a:ext>
            </a:extLst>
          </p:cNvPr>
          <p:cNvSpPr txBox="1"/>
          <p:nvPr/>
        </p:nvSpPr>
        <p:spPr>
          <a:xfrm>
            <a:off x="8334602" y="4068875"/>
            <a:ext cx="281620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>
                <a:solidFill>
                  <a:srgbClr val="FF005C"/>
                </a:solidFill>
                <a:latin typeface="Century Gothic" panose="020B0502020202020204" pitchFamily="34" charset="0"/>
              </a:rPr>
              <a:t>7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BA4B5031-425E-4FED-BA8C-A5358573E471}"/>
              </a:ext>
            </a:extLst>
          </p:cNvPr>
          <p:cNvSpPr txBox="1"/>
          <p:nvPr/>
        </p:nvSpPr>
        <p:spPr>
          <a:xfrm>
            <a:off x="4318531" y="5769281"/>
            <a:ext cx="49562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latin typeface="Century Gothic" panose="020B0502020202020204" pitchFamily="34" charset="0"/>
              </a:rPr>
              <a:t>Не сравнивайте себя с другими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ED20D919-74E9-4F7B-8FFF-8D239800F68D}"/>
              </a:ext>
            </a:extLst>
          </p:cNvPr>
          <p:cNvSpPr txBox="1"/>
          <p:nvPr/>
        </p:nvSpPr>
        <p:spPr>
          <a:xfrm>
            <a:off x="7223444" y="4776761"/>
            <a:ext cx="47859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latin typeface="Century Gothic" panose="020B0502020202020204" pitchFamily="34" charset="0"/>
              </a:rPr>
              <a:t>Не бойтесь ошибаться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AE57A44C-2750-436F-8438-1C045F6A50A9}"/>
              </a:ext>
            </a:extLst>
          </p:cNvPr>
          <p:cNvSpPr txBox="1"/>
          <p:nvPr/>
        </p:nvSpPr>
        <p:spPr>
          <a:xfrm>
            <a:off x="5919354" y="5082352"/>
            <a:ext cx="17779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>
                <a:solidFill>
                  <a:srgbClr val="652A7A"/>
                </a:solidFill>
                <a:latin typeface="Century Gothic" panose="020B0502020202020204" pitchFamily="34" charset="0"/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47894600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>
            <a:extLst>
              <a:ext uri="{FF2B5EF4-FFF2-40B4-BE49-F238E27FC236}">
                <a16:creationId xmlns:a16="http://schemas.microsoft.com/office/drawing/2014/main" id="{E78BF0A5-33EC-4BEE-8BD8-6F66FA569585}"/>
              </a:ext>
            </a:extLst>
          </p:cNvPr>
          <p:cNvSpPr/>
          <p:nvPr/>
        </p:nvSpPr>
        <p:spPr>
          <a:xfrm>
            <a:off x="8077200" y="-2567940"/>
            <a:ext cx="5135879" cy="5135879"/>
          </a:xfrm>
          <a:prstGeom prst="ellipse">
            <a:avLst/>
          </a:prstGeom>
          <a:gradFill flip="none" rotWithShape="1">
            <a:gsLst>
              <a:gs pos="38000">
                <a:srgbClr val="EF84AB"/>
              </a:gs>
              <a:gs pos="0">
                <a:srgbClr val="E7427E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>
            <a:extLst>
              <a:ext uri="{FF2B5EF4-FFF2-40B4-BE49-F238E27FC236}">
                <a16:creationId xmlns:a16="http://schemas.microsoft.com/office/drawing/2014/main" id="{0E2FB175-3EF7-4CA5-807A-74F2E75B7518}"/>
              </a:ext>
            </a:extLst>
          </p:cNvPr>
          <p:cNvSpPr/>
          <p:nvPr/>
        </p:nvSpPr>
        <p:spPr>
          <a:xfrm>
            <a:off x="7228515" y="2863390"/>
            <a:ext cx="5792929" cy="5792929"/>
          </a:xfrm>
          <a:prstGeom prst="ellipse">
            <a:avLst/>
          </a:prstGeom>
          <a:gradFill flip="none" rotWithShape="1">
            <a:gsLst>
              <a:gs pos="29000">
                <a:srgbClr val="8C609C"/>
              </a:gs>
              <a:gs pos="0">
                <a:srgbClr val="652A7A"/>
              </a:gs>
              <a:gs pos="0">
                <a:srgbClr val="652A7A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>
            <a:extLst>
              <a:ext uri="{FF2B5EF4-FFF2-40B4-BE49-F238E27FC236}">
                <a16:creationId xmlns:a16="http://schemas.microsoft.com/office/drawing/2014/main" id="{400AF2CB-EDC6-49E1-8835-8D531762C55E}"/>
              </a:ext>
            </a:extLst>
          </p:cNvPr>
          <p:cNvSpPr/>
          <p:nvPr/>
        </p:nvSpPr>
        <p:spPr>
          <a:xfrm>
            <a:off x="-1488902" y="3774756"/>
            <a:ext cx="5135879" cy="5135879"/>
          </a:xfrm>
          <a:prstGeom prst="ellipse">
            <a:avLst/>
          </a:prstGeom>
          <a:gradFill flip="none" rotWithShape="1">
            <a:gsLst>
              <a:gs pos="38000">
                <a:srgbClr val="85E3E3"/>
              </a:gs>
              <a:gs pos="0">
                <a:srgbClr val="49D5D6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FFFBD29-F9D9-460E-9400-1F6D3B974780}"/>
              </a:ext>
            </a:extLst>
          </p:cNvPr>
          <p:cNvSpPr txBox="1"/>
          <p:nvPr/>
        </p:nvSpPr>
        <p:spPr>
          <a:xfrm>
            <a:off x="1767840" y="457200"/>
            <a:ext cx="8656320" cy="8706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 algn="ctr">
              <a:lnSpc>
                <a:spcPct val="150000"/>
              </a:lnSpc>
            </a:pPr>
            <a:r>
              <a:rPr lang="ru-RU" dirty="0">
                <a:latin typeface="Century Gothic" panose="020B0502020202020204" pitchFamily="34" charset="0"/>
              </a:rPr>
              <a:t>Также, в поиске идей может помочь технология </a:t>
            </a:r>
          </a:p>
          <a:p>
            <a:pPr indent="457200" algn="ctr">
              <a:lnSpc>
                <a:spcPct val="150000"/>
              </a:lnSpc>
            </a:pPr>
            <a:r>
              <a:rPr lang="ru-RU" b="1" dirty="0">
                <a:latin typeface="Century Gothic" panose="020B0502020202020204" pitchFamily="34" charset="0"/>
              </a:rPr>
              <a:t>Целевая аудитория  – Проблема – Номинация – Технология. </a:t>
            </a:r>
          </a:p>
        </p:txBody>
      </p:sp>
      <p:graphicFrame>
        <p:nvGraphicFramePr>
          <p:cNvPr id="3" name="Таблица 3">
            <a:extLst>
              <a:ext uri="{FF2B5EF4-FFF2-40B4-BE49-F238E27FC236}">
                <a16:creationId xmlns:a16="http://schemas.microsoft.com/office/drawing/2014/main" id="{9EB72712-ADB5-4A1D-9CAC-B96F4F1B06F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0231973"/>
              </p:ext>
            </p:extLst>
          </p:nvPr>
        </p:nvGraphicFramePr>
        <p:xfrm>
          <a:off x="581660" y="1521247"/>
          <a:ext cx="11028680" cy="450701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57170">
                  <a:extLst>
                    <a:ext uri="{9D8B030D-6E8A-4147-A177-3AD203B41FA5}">
                      <a16:colId xmlns:a16="http://schemas.microsoft.com/office/drawing/2014/main" val="3407599867"/>
                    </a:ext>
                  </a:extLst>
                </a:gridCol>
                <a:gridCol w="2757170">
                  <a:extLst>
                    <a:ext uri="{9D8B030D-6E8A-4147-A177-3AD203B41FA5}">
                      <a16:colId xmlns:a16="http://schemas.microsoft.com/office/drawing/2014/main" val="563570022"/>
                    </a:ext>
                  </a:extLst>
                </a:gridCol>
                <a:gridCol w="2757170">
                  <a:extLst>
                    <a:ext uri="{9D8B030D-6E8A-4147-A177-3AD203B41FA5}">
                      <a16:colId xmlns:a16="http://schemas.microsoft.com/office/drawing/2014/main" val="595641724"/>
                    </a:ext>
                  </a:extLst>
                </a:gridCol>
                <a:gridCol w="2757170">
                  <a:extLst>
                    <a:ext uri="{9D8B030D-6E8A-4147-A177-3AD203B41FA5}">
                      <a16:colId xmlns:a16="http://schemas.microsoft.com/office/drawing/2014/main" val="3437202136"/>
                    </a:ext>
                  </a:extLst>
                </a:gridCol>
              </a:tblGrid>
              <a:tr h="438574"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Целевая аудитория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b="1" kern="1200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Проблема </a:t>
                      </a:r>
                      <a:endParaRPr lang="ru-RU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Номинация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Технология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03637367"/>
                  </a:ext>
                </a:extLst>
              </a:tr>
              <a:tr h="1206924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ru-RU" sz="1600" dirty="0">
                          <a:latin typeface="Century Gothic" panose="020B0502020202020204" pitchFamily="34" charset="0"/>
                        </a:rPr>
                        <a:t>Студенты с ОВЗ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ru-RU" sz="1600" dirty="0">
                          <a:latin typeface="Century Gothic" panose="020B0502020202020204" pitchFamily="34" charset="0"/>
                        </a:rPr>
                        <a:t>Недостаток в коммуникации со студентами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ru-RU" sz="1600" dirty="0">
                          <a:latin typeface="Century Gothic" panose="020B0502020202020204" pitchFamily="34" charset="0"/>
                        </a:rPr>
                        <a:t>#стирай_границы (поддержка инициатив, в части реализации мероприятий, акций и т.п., направленных на поддержку и помощь людям с ОВЗ)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ru-RU" sz="1600" dirty="0">
                          <a:latin typeface="Century Gothic" panose="020B0502020202020204" pitchFamily="34" charset="0"/>
                        </a:rPr>
                        <a:t>Создание цикла мероприятий, где студенты всех структурных подразделений смогут сблизиться и создать коммуникацию со студентами с ОВЗ (например, лекции, квест-игры, досуговые мероприятия и т.д.)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7952689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7412843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вал 4">
            <a:extLst>
              <a:ext uri="{FF2B5EF4-FFF2-40B4-BE49-F238E27FC236}">
                <a16:creationId xmlns:a16="http://schemas.microsoft.com/office/drawing/2014/main" id="{100A8865-906A-4738-BD4A-D0AB2CA60FC1}"/>
              </a:ext>
            </a:extLst>
          </p:cNvPr>
          <p:cNvSpPr/>
          <p:nvPr/>
        </p:nvSpPr>
        <p:spPr>
          <a:xfrm>
            <a:off x="8457335" y="3040574"/>
            <a:ext cx="5792929" cy="5792929"/>
          </a:xfrm>
          <a:prstGeom prst="ellipse">
            <a:avLst/>
          </a:prstGeom>
          <a:gradFill flip="none" rotWithShape="1">
            <a:gsLst>
              <a:gs pos="29000">
                <a:srgbClr val="8C609C"/>
              </a:gs>
              <a:gs pos="0">
                <a:srgbClr val="652A7A"/>
              </a:gs>
              <a:gs pos="0">
                <a:srgbClr val="652A7A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>
            <a:extLst>
              <a:ext uri="{FF2B5EF4-FFF2-40B4-BE49-F238E27FC236}">
                <a16:creationId xmlns:a16="http://schemas.microsoft.com/office/drawing/2014/main" id="{F621E8DF-5939-4EB4-9FAF-60D6554816CA}"/>
              </a:ext>
            </a:extLst>
          </p:cNvPr>
          <p:cNvSpPr/>
          <p:nvPr/>
        </p:nvSpPr>
        <p:spPr>
          <a:xfrm>
            <a:off x="-2058265" y="-2639979"/>
            <a:ext cx="5792929" cy="5792929"/>
          </a:xfrm>
          <a:prstGeom prst="ellipse">
            <a:avLst/>
          </a:prstGeom>
          <a:gradFill flip="none" rotWithShape="1">
            <a:gsLst>
              <a:gs pos="51000">
                <a:srgbClr val="FFCF8D"/>
              </a:gs>
              <a:gs pos="0">
                <a:srgbClr val="FFAB39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1D36C292-933F-4B44-82F2-7D9DD59C958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8393308"/>
              </p:ext>
            </p:extLst>
          </p:nvPr>
        </p:nvGraphicFramePr>
        <p:xfrm>
          <a:off x="581660" y="1535431"/>
          <a:ext cx="11028680" cy="47521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57170">
                  <a:extLst>
                    <a:ext uri="{9D8B030D-6E8A-4147-A177-3AD203B41FA5}">
                      <a16:colId xmlns:a16="http://schemas.microsoft.com/office/drawing/2014/main" val="1844640545"/>
                    </a:ext>
                  </a:extLst>
                </a:gridCol>
                <a:gridCol w="2363470">
                  <a:extLst>
                    <a:ext uri="{9D8B030D-6E8A-4147-A177-3AD203B41FA5}">
                      <a16:colId xmlns:a16="http://schemas.microsoft.com/office/drawing/2014/main" val="3871133480"/>
                    </a:ext>
                  </a:extLst>
                </a:gridCol>
                <a:gridCol w="3169920">
                  <a:extLst>
                    <a:ext uri="{9D8B030D-6E8A-4147-A177-3AD203B41FA5}">
                      <a16:colId xmlns:a16="http://schemas.microsoft.com/office/drawing/2014/main" val="3243302569"/>
                    </a:ext>
                  </a:extLst>
                </a:gridCol>
                <a:gridCol w="2738120">
                  <a:extLst>
                    <a:ext uri="{9D8B030D-6E8A-4147-A177-3AD203B41FA5}">
                      <a16:colId xmlns:a16="http://schemas.microsoft.com/office/drawing/2014/main" val="1908601680"/>
                    </a:ext>
                  </a:extLst>
                </a:gridCol>
              </a:tblGrid>
              <a:tr h="4752128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ru-RU" sz="1600" b="0" i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Студенты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ru-RU" sz="1600" b="0" i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Отсутствие возможности обучения и реализации себя в меди-сфере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ru-RU" sz="1600" b="0" i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#расскажи_о_главном (поддержка инициатив в части создания и развития профессиональных молодёжных медиасообществ, организации и проведение молодёжных деловых медиа площадок, школ блогеров и др., поддержка создания студенческих медиацентров и студий)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ru-RU" sz="1600" b="0" i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Создание медиа-школы/школы </a:t>
                      </a:r>
                      <a:r>
                        <a:rPr lang="ru-RU" sz="1600" b="0" i="0" dirty="0" err="1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блоггеров</a:t>
                      </a:r>
                      <a:r>
                        <a:rPr lang="ru-RU" sz="1600" b="0" i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/ведущих/съемочной группы для реализации идеи студентов.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15356583"/>
                  </a:ext>
                </a:extLst>
              </a:tr>
            </a:tbl>
          </a:graphicData>
        </a:graphic>
      </p:graphicFrame>
      <p:graphicFrame>
        <p:nvGraphicFramePr>
          <p:cNvPr id="3" name="Таблица 2">
            <a:extLst>
              <a:ext uri="{FF2B5EF4-FFF2-40B4-BE49-F238E27FC236}">
                <a16:creationId xmlns:a16="http://schemas.microsoft.com/office/drawing/2014/main" id="{A6CDC6B6-E559-4C03-BEFC-7C612AEFBCD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9000969"/>
              </p:ext>
            </p:extLst>
          </p:nvPr>
        </p:nvGraphicFramePr>
        <p:xfrm>
          <a:off x="581660" y="1096857"/>
          <a:ext cx="11028680" cy="4385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57170">
                  <a:extLst>
                    <a:ext uri="{9D8B030D-6E8A-4147-A177-3AD203B41FA5}">
                      <a16:colId xmlns:a16="http://schemas.microsoft.com/office/drawing/2014/main" val="517454658"/>
                    </a:ext>
                  </a:extLst>
                </a:gridCol>
                <a:gridCol w="2348230">
                  <a:extLst>
                    <a:ext uri="{9D8B030D-6E8A-4147-A177-3AD203B41FA5}">
                      <a16:colId xmlns:a16="http://schemas.microsoft.com/office/drawing/2014/main" val="2213412289"/>
                    </a:ext>
                  </a:extLst>
                </a:gridCol>
                <a:gridCol w="3166110">
                  <a:extLst>
                    <a:ext uri="{9D8B030D-6E8A-4147-A177-3AD203B41FA5}">
                      <a16:colId xmlns:a16="http://schemas.microsoft.com/office/drawing/2014/main" val="3856222118"/>
                    </a:ext>
                  </a:extLst>
                </a:gridCol>
                <a:gridCol w="2757170">
                  <a:extLst>
                    <a:ext uri="{9D8B030D-6E8A-4147-A177-3AD203B41FA5}">
                      <a16:colId xmlns:a16="http://schemas.microsoft.com/office/drawing/2014/main" val="1225181452"/>
                    </a:ext>
                  </a:extLst>
                </a:gridCol>
              </a:tblGrid>
              <a:tr h="438574"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Целевая аудитория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b="1" kern="1200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Проблема </a:t>
                      </a:r>
                      <a:endParaRPr lang="ru-RU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Номинация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Технология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360182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7333976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вал 5">
            <a:extLst>
              <a:ext uri="{FF2B5EF4-FFF2-40B4-BE49-F238E27FC236}">
                <a16:creationId xmlns:a16="http://schemas.microsoft.com/office/drawing/2014/main" id="{0FE79BB0-3153-477F-9D00-CAA02721048B}"/>
              </a:ext>
            </a:extLst>
          </p:cNvPr>
          <p:cNvSpPr/>
          <p:nvPr/>
        </p:nvSpPr>
        <p:spPr>
          <a:xfrm>
            <a:off x="9749427" y="4092888"/>
            <a:ext cx="4234905" cy="4234905"/>
          </a:xfrm>
          <a:prstGeom prst="ellipse">
            <a:avLst/>
          </a:prstGeom>
          <a:gradFill flip="none" rotWithShape="1">
            <a:gsLst>
              <a:gs pos="32000">
                <a:srgbClr val="FF2A77"/>
              </a:gs>
              <a:gs pos="3000">
                <a:srgbClr val="FF005C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>
            <a:extLst>
              <a:ext uri="{FF2B5EF4-FFF2-40B4-BE49-F238E27FC236}">
                <a16:creationId xmlns:a16="http://schemas.microsoft.com/office/drawing/2014/main" id="{30D347C9-4E0D-4693-95CD-E75838A83BF8}"/>
              </a:ext>
            </a:extLst>
          </p:cNvPr>
          <p:cNvSpPr/>
          <p:nvPr/>
        </p:nvSpPr>
        <p:spPr>
          <a:xfrm>
            <a:off x="-2878545" y="-2683968"/>
            <a:ext cx="5792929" cy="5792929"/>
          </a:xfrm>
          <a:prstGeom prst="ellipse">
            <a:avLst/>
          </a:prstGeom>
          <a:gradFill flip="none" rotWithShape="1">
            <a:gsLst>
              <a:gs pos="32000">
                <a:srgbClr val="FF2A77"/>
              </a:gs>
              <a:gs pos="3000">
                <a:srgbClr val="FF005C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>
            <a:extLst>
              <a:ext uri="{FF2B5EF4-FFF2-40B4-BE49-F238E27FC236}">
                <a16:creationId xmlns:a16="http://schemas.microsoft.com/office/drawing/2014/main" id="{E2F75A0C-4D34-48B3-AF0F-FECDD234EA25}"/>
              </a:ext>
            </a:extLst>
          </p:cNvPr>
          <p:cNvSpPr/>
          <p:nvPr/>
        </p:nvSpPr>
        <p:spPr>
          <a:xfrm>
            <a:off x="-528782" y="3191914"/>
            <a:ext cx="5135879" cy="5135879"/>
          </a:xfrm>
          <a:prstGeom prst="ellipse">
            <a:avLst/>
          </a:prstGeom>
          <a:gradFill flip="none" rotWithShape="1">
            <a:gsLst>
              <a:gs pos="38000">
                <a:srgbClr val="85E3E3"/>
              </a:gs>
              <a:gs pos="0">
                <a:srgbClr val="49D5D6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64D04E0F-EE68-4895-87BF-C4A833537A0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802803"/>
              </p:ext>
            </p:extLst>
          </p:nvPr>
        </p:nvGraphicFramePr>
        <p:xfrm>
          <a:off x="701040" y="1611420"/>
          <a:ext cx="11028680" cy="479996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57170">
                  <a:extLst>
                    <a:ext uri="{9D8B030D-6E8A-4147-A177-3AD203B41FA5}">
                      <a16:colId xmlns:a16="http://schemas.microsoft.com/office/drawing/2014/main" val="2030269196"/>
                    </a:ext>
                  </a:extLst>
                </a:gridCol>
                <a:gridCol w="2757170">
                  <a:extLst>
                    <a:ext uri="{9D8B030D-6E8A-4147-A177-3AD203B41FA5}">
                      <a16:colId xmlns:a16="http://schemas.microsoft.com/office/drawing/2014/main" val="1972220491"/>
                    </a:ext>
                  </a:extLst>
                </a:gridCol>
                <a:gridCol w="2757170">
                  <a:extLst>
                    <a:ext uri="{9D8B030D-6E8A-4147-A177-3AD203B41FA5}">
                      <a16:colId xmlns:a16="http://schemas.microsoft.com/office/drawing/2014/main" val="2347112993"/>
                    </a:ext>
                  </a:extLst>
                </a:gridCol>
                <a:gridCol w="2757170">
                  <a:extLst>
                    <a:ext uri="{9D8B030D-6E8A-4147-A177-3AD203B41FA5}">
                      <a16:colId xmlns:a16="http://schemas.microsoft.com/office/drawing/2014/main" val="275800885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ru-RU" sz="16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Студенты активисты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ru-RU" sz="16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Нехватка времени, нехватка финансов, тревожность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ru-RU" sz="16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#Ты_не_один (поддержка инициатив, направленных на реализацию и организацию мероприятий, акций и др., в части профилактики негативных явлений в молодёжной среде, социализации молодёжи, в т.ч. создание центров)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ru-RU" sz="1600" b="0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Проведение форума, на базе которого будут работать различные площадки по таким направлениям как: финансовая грамотность, распределение времени и т.д., в виде лекций, интерактивных лекций, практических занятий и т.д.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82004509"/>
                  </a:ext>
                </a:extLst>
              </a:tr>
            </a:tbl>
          </a:graphicData>
        </a:graphic>
      </p:graphicFrame>
      <p:graphicFrame>
        <p:nvGraphicFramePr>
          <p:cNvPr id="3" name="Таблица 2">
            <a:extLst>
              <a:ext uri="{FF2B5EF4-FFF2-40B4-BE49-F238E27FC236}">
                <a16:creationId xmlns:a16="http://schemas.microsoft.com/office/drawing/2014/main" id="{11EF1E9C-CCE6-4ECE-BC92-100500EF3EC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6042814"/>
              </p:ext>
            </p:extLst>
          </p:nvPr>
        </p:nvGraphicFramePr>
        <p:xfrm>
          <a:off x="701040" y="1172846"/>
          <a:ext cx="11028680" cy="4385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57170">
                  <a:extLst>
                    <a:ext uri="{9D8B030D-6E8A-4147-A177-3AD203B41FA5}">
                      <a16:colId xmlns:a16="http://schemas.microsoft.com/office/drawing/2014/main" val="530456143"/>
                    </a:ext>
                  </a:extLst>
                </a:gridCol>
                <a:gridCol w="2757170">
                  <a:extLst>
                    <a:ext uri="{9D8B030D-6E8A-4147-A177-3AD203B41FA5}">
                      <a16:colId xmlns:a16="http://schemas.microsoft.com/office/drawing/2014/main" val="3233842878"/>
                    </a:ext>
                  </a:extLst>
                </a:gridCol>
                <a:gridCol w="2757170">
                  <a:extLst>
                    <a:ext uri="{9D8B030D-6E8A-4147-A177-3AD203B41FA5}">
                      <a16:colId xmlns:a16="http://schemas.microsoft.com/office/drawing/2014/main" val="2845709029"/>
                    </a:ext>
                  </a:extLst>
                </a:gridCol>
                <a:gridCol w="2757170">
                  <a:extLst>
                    <a:ext uri="{9D8B030D-6E8A-4147-A177-3AD203B41FA5}">
                      <a16:colId xmlns:a16="http://schemas.microsoft.com/office/drawing/2014/main" val="1417339030"/>
                    </a:ext>
                  </a:extLst>
                </a:gridCol>
              </a:tblGrid>
              <a:tr h="438574"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Целевая аудитория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b="1" kern="1200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  <a:ea typeface="+mn-ea"/>
                          <a:cs typeface="+mn-cs"/>
                        </a:rPr>
                        <a:t>Проблема </a:t>
                      </a:r>
                      <a:endParaRPr lang="ru-RU" dirty="0">
                        <a:solidFill>
                          <a:schemeClr val="tx1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Номинация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chemeClr val="tx1"/>
                          </a:solidFill>
                          <a:latin typeface="Century Gothic" panose="020B0502020202020204" pitchFamily="34" charset="0"/>
                        </a:rPr>
                        <a:t>Технология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9774815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2307635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Овал 6">
            <a:extLst>
              <a:ext uri="{FF2B5EF4-FFF2-40B4-BE49-F238E27FC236}">
                <a16:creationId xmlns:a16="http://schemas.microsoft.com/office/drawing/2014/main" id="{F011731E-0A36-4D4F-BE74-9EB68B8383F5}"/>
              </a:ext>
            </a:extLst>
          </p:cNvPr>
          <p:cNvSpPr/>
          <p:nvPr/>
        </p:nvSpPr>
        <p:spPr>
          <a:xfrm>
            <a:off x="-3242037" y="3301064"/>
            <a:ext cx="5135879" cy="5135879"/>
          </a:xfrm>
          <a:prstGeom prst="ellipse">
            <a:avLst/>
          </a:prstGeom>
          <a:gradFill flip="none" rotWithShape="1">
            <a:gsLst>
              <a:gs pos="41000">
                <a:srgbClr val="A07CAD"/>
              </a:gs>
              <a:gs pos="0">
                <a:srgbClr val="652A7A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>
            <a:extLst>
              <a:ext uri="{FF2B5EF4-FFF2-40B4-BE49-F238E27FC236}">
                <a16:creationId xmlns:a16="http://schemas.microsoft.com/office/drawing/2014/main" id="{82199CC2-C4D0-4599-A903-B6C8960D4788}"/>
              </a:ext>
            </a:extLst>
          </p:cNvPr>
          <p:cNvSpPr/>
          <p:nvPr/>
        </p:nvSpPr>
        <p:spPr>
          <a:xfrm>
            <a:off x="8340898" y="-2202181"/>
            <a:ext cx="5135879" cy="5135879"/>
          </a:xfrm>
          <a:prstGeom prst="ellipse">
            <a:avLst/>
          </a:prstGeom>
          <a:gradFill flip="none" rotWithShape="1">
            <a:gsLst>
              <a:gs pos="38000">
                <a:srgbClr val="EF84AB"/>
              </a:gs>
              <a:gs pos="0">
                <a:srgbClr val="E7427E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>
            <a:extLst>
              <a:ext uri="{FF2B5EF4-FFF2-40B4-BE49-F238E27FC236}">
                <a16:creationId xmlns:a16="http://schemas.microsoft.com/office/drawing/2014/main" id="{2FAC1D03-BE9C-4775-9835-F028F426957A}"/>
              </a:ext>
            </a:extLst>
          </p:cNvPr>
          <p:cNvSpPr/>
          <p:nvPr/>
        </p:nvSpPr>
        <p:spPr>
          <a:xfrm>
            <a:off x="9011457" y="3429000"/>
            <a:ext cx="5135879" cy="5135879"/>
          </a:xfrm>
          <a:prstGeom prst="ellipse">
            <a:avLst/>
          </a:prstGeom>
          <a:gradFill flip="none" rotWithShape="1">
            <a:gsLst>
              <a:gs pos="38000">
                <a:srgbClr val="85E3E3"/>
              </a:gs>
              <a:gs pos="0">
                <a:srgbClr val="49D5D6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>
            <a:extLst>
              <a:ext uri="{FF2B5EF4-FFF2-40B4-BE49-F238E27FC236}">
                <a16:creationId xmlns:a16="http://schemas.microsoft.com/office/drawing/2014/main" id="{F2CCF2D3-1D43-4450-87BD-8A22872BBF36}"/>
              </a:ext>
            </a:extLst>
          </p:cNvPr>
          <p:cNvSpPr/>
          <p:nvPr/>
        </p:nvSpPr>
        <p:spPr>
          <a:xfrm>
            <a:off x="-2200564" y="-337416"/>
            <a:ext cx="3637742" cy="3637742"/>
          </a:xfrm>
          <a:prstGeom prst="ellipse">
            <a:avLst/>
          </a:prstGeom>
          <a:gradFill flip="none" rotWithShape="1">
            <a:gsLst>
              <a:gs pos="38000">
                <a:srgbClr val="FFC26F"/>
              </a:gs>
              <a:gs pos="0">
                <a:srgbClr val="FFAB39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0293AAA-A472-430F-BCB7-48E072132068}"/>
              </a:ext>
            </a:extLst>
          </p:cNvPr>
          <p:cNvSpPr txBox="1"/>
          <p:nvPr/>
        </p:nvSpPr>
        <p:spPr>
          <a:xfrm>
            <a:off x="476521" y="883305"/>
            <a:ext cx="11582935" cy="17764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800" b="1" dirty="0">
                <a:latin typeface="Century Gothic" panose="020B0502020202020204" pitchFamily="34" charset="0"/>
              </a:rPr>
              <a:t>Практика на занятии: </a:t>
            </a:r>
          </a:p>
          <a:p>
            <a:pPr>
              <a:lnSpc>
                <a:spcPct val="150000"/>
              </a:lnSpc>
            </a:pPr>
            <a:r>
              <a:rPr lang="ru-RU" sz="2400" dirty="0">
                <a:latin typeface="Century Gothic" panose="020B0502020202020204" pitchFamily="34" charset="0"/>
              </a:rPr>
              <a:t>Разделиться на команды по 3-4 человека и заполнить недостающие места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0D42A8C-75E2-4DCD-9437-24A88AC29332}"/>
              </a:ext>
            </a:extLst>
          </p:cNvPr>
          <p:cNvSpPr txBox="1"/>
          <p:nvPr/>
        </p:nvSpPr>
        <p:spPr>
          <a:xfrm>
            <a:off x="1278928" y="3795628"/>
            <a:ext cx="9978119" cy="17764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ru-RU" sz="2800" b="1" dirty="0">
                <a:latin typeface="Century Gothic" panose="020B0502020202020204" pitchFamily="34" charset="0"/>
              </a:rPr>
              <a:t>Домашнее задание: </a:t>
            </a:r>
          </a:p>
          <a:p>
            <a:pPr algn="r">
              <a:lnSpc>
                <a:spcPct val="150000"/>
              </a:lnSpc>
            </a:pPr>
            <a:r>
              <a:rPr lang="ru-RU" sz="2400" dirty="0">
                <a:latin typeface="Century Gothic" panose="020B0502020202020204" pitchFamily="34" charset="0"/>
              </a:rPr>
              <a:t>Каждый человек придумывает по 3 идеи проекта в форме Целевая аудитория – Проблема – Номинация – Технология</a:t>
            </a:r>
          </a:p>
        </p:txBody>
      </p:sp>
    </p:spTree>
    <p:extLst>
      <p:ext uri="{BB962C8B-B14F-4D97-AF65-F5344CB8AC3E}">
        <p14:creationId xmlns:p14="http://schemas.microsoft.com/office/powerpoint/2010/main" val="356095899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76</TotalTime>
  <Words>423</Words>
  <Application>Microsoft Office PowerPoint</Application>
  <PresentationFormat>Широкоэкранный</PresentationFormat>
  <Paragraphs>88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Century Gothic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Ольга Копейко</cp:lastModifiedBy>
  <cp:revision>9</cp:revision>
  <dcterms:created xsi:type="dcterms:W3CDTF">2023-12-11T12:08:02Z</dcterms:created>
  <dcterms:modified xsi:type="dcterms:W3CDTF">2025-06-03T14:01:44Z</dcterms:modified>
</cp:coreProperties>
</file>