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5" r:id="rId10"/>
    <p:sldId id="264" r:id="rId11"/>
    <p:sldId id="266" r:id="rId12"/>
    <p:sldId id="271" r:id="rId13"/>
    <p:sldId id="267" r:id="rId14"/>
    <p:sldId id="268" r:id="rId15"/>
    <p:sldId id="269" r:id="rId16"/>
    <p:sldId id="270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" clrIdx="0">
    <p:extLst>
      <p:ext uri="{19B8F6BF-5375-455C-9EA6-DF929625EA0E}">
        <p15:presenceInfo xmlns:p15="http://schemas.microsoft.com/office/powerpoint/2012/main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1414"/>
    <a:srgbClr val="EDB4F8"/>
    <a:srgbClr val="E9FC88"/>
    <a:srgbClr val="BCB4FF"/>
    <a:srgbClr val="FFB985"/>
    <a:srgbClr val="FFFEEC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34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87BF41-2AFA-41A8-9420-123D22F56B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1BC30F8-2CD0-41EC-8578-D2D293D007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C1553FC-E3BF-4F19-A8D9-8476ACA8B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722B-6085-42DE-98FE-8D8B3D8A12A9}" type="datetimeFigureOut">
              <a:rPr lang="ru-RU" smtClean="0"/>
              <a:t>03.06.2025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435103A-548E-4847-8356-64426BD772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AFBA956-DB0E-434E-98F4-92044DF9F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FABA3-6D0E-406F-89C3-2E6302189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7128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E5573D-25AE-451A-B324-D1050AC32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F640158-BA0C-480F-B553-A6B228F2E0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8CD244E-63E6-429B-8F2E-80610994C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722B-6085-42DE-98FE-8D8B3D8A12A9}" type="datetimeFigureOut">
              <a:rPr lang="ru-RU" smtClean="0"/>
              <a:t>03.06.2025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3FDB696-58F7-458A-BD20-C141C9D24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38EA021-8A12-475F-AC74-40FA6594A8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FABA3-6D0E-406F-89C3-2E6302189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8688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D04AE45-A769-49F0-B0C2-619846D685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D4C52B8-2932-4702-AB19-399D8958E8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389C3F3-F182-4527-8E47-0F03570CAD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722B-6085-42DE-98FE-8D8B3D8A12A9}" type="datetimeFigureOut">
              <a:rPr lang="ru-RU" smtClean="0"/>
              <a:t>03.06.2025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B6F01F5-EA0D-4DE3-B4DD-F80BA422E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70053F0-5D52-4B86-BDF8-408743CEC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FABA3-6D0E-406F-89C3-2E6302189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056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B3868A-C2E1-465B-8020-FBDB71C49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F6DDAD9-4E04-4F54-AF59-61EFD97BD5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AB32559-F6BA-4548-ACA1-05A6B79CA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722B-6085-42DE-98FE-8D8B3D8A12A9}" type="datetimeFigureOut">
              <a:rPr lang="ru-RU" smtClean="0"/>
              <a:t>03.06.2025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19B29E1-B2AD-4D5B-B567-62E078489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CBF5300-3047-4E06-8BD2-258BD487B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FABA3-6D0E-406F-89C3-2E6302189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3469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F8A55A-4D87-4595-B748-848188408E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661882C-A19F-418A-AAAF-0BDCC26C1F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A80C8DB-133C-46BF-886B-4168E77CF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722B-6085-42DE-98FE-8D8B3D8A12A9}" type="datetimeFigureOut">
              <a:rPr lang="ru-RU" smtClean="0"/>
              <a:t>03.06.2025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DE8929D-7098-463C-A6A7-3270FD23F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B61FEE1-D539-4A87-AB3A-88C334FDDB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FABA3-6D0E-406F-89C3-2E6302189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6548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8977D9-3A5A-4B7E-8C4F-553028A67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77C40FB-74F2-4DE0-B25E-17BAA803E4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A79507C-9046-476F-A0E2-CA90925201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F3FCD28-BC9A-4549-9426-B643A892F9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722B-6085-42DE-98FE-8D8B3D8A12A9}" type="datetimeFigureOut">
              <a:rPr lang="ru-RU" smtClean="0"/>
              <a:t>03.06.2025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C737208-DF21-4A99-B6A3-8E8559FA6D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C247ED0-A085-42F8-BB64-C8BC762FD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FABA3-6D0E-406F-89C3-2E6302189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54981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CAB29E-8590-488D-9046-79ADE6ED8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2A5930D-7845-48BB-84DF-DE93CB2E3E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4853596-44E2-4A35-B2E2-41A223745E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06F4A96-A9AA-400A-981A-473496DE28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99EE8260-5337-4615-94C5-E4A0ADE689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6C7A773-8F65-401D-B228-25F59160D0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722B-6085-42DE-98FE-8D8B3D8A12A9}" type="datetimeFigureOut">
              <a:rPr lang="ru-RU" smtClean="0"/>
              <a:t>03.06.2025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08BEAC5-D78F-45B5-ABA2-975221FF7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22FFEE8-6459-4DA6-9F38-F48CFD5C9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FABA3-6D0E-406F-89C3-2E6302189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98956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888206C-10D8-443A-87AA-AE8807650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C7EAB3C-31C1-4114-A802-FC7E80212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722B-6085-42DE-98FE-8D8B3D8A12A9}" type="datetimeFigureOut">
              <a:rPr lang="ru-RU" smtClean="0"/>
              <a:t>03.06.2025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0AA9010-B85A-4EFB-BD21-16DEE63175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AECAF04-6962-40FB-8E20-D7F32AD79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FABA3-6D0E-406F-89C3-2E6302189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0314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B0A694B-77DC-45B7-A0C7-90C2C76E3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722B-6085-42DE-98FE-8D8B3D8A12A9}" type="datetimeFigureOut">
              <a:rPr lang="ru-RU" smtClean="0"/>
              <a:t>03.06.2025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BCFFB77-C640-45E5-9D89-D4717A942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4E9C4B1-CACF-438C-B7C9-DAAE915FF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FABA3-6D0E-406F-89C3-2E6302189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48588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8ED2FF5-D5E1-455B-96D8-DDAE44912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D02D928-88E8-4370-9331-58E03884CB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0C563CF-8820-4104-AD72-4F026B3DCB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DEF22BA-4680-4811-9EE3-076B3B34D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722B-6085-42DE-98FE-8D8B3D8A12A9}" type="datetimeFigureOut">
              <a:rPr lang="ru-RU" smtClean="0"/>
              <a:t>03.06.2025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CCEC1FD-A142-4381-8121-3E0E26EAD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62F80B0-1FFB-49B1-9A07-F518BBC05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FABA3-6D0E-406F-89C3-2E6302189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321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DA6134-908E-4C90-9D83-58F753218E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32E5D60C-8BD2-4B15-87BA-66A3409F10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C752D0F-E657-4F64-B5D5-59940015D2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2EF1227-7299-4D9F-817B-4444B00B1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8E722B-6085-42DE-98FE-8D8B3D8A12A9}" type="datetimeFigureOut">
              <a:rPr lang="ru-RU" smtClean="0"/>
              <a:t>03.06.2025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37F5ED9-E5E2-4736-87A3-B0CBE9ABC2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5926AEB-E2B7-473D-BADB-9884CB7B62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FABA3-6D0E-406F-89C3-2E6302189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6513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F5EDE0-E49F-4165-BB94-4B86B13BF3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D0DE635-285A-4490-B4CE-0351FD1E87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7C9D3A6-66DE-45F1-818E-D18B1B32324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8E722B-6085-42DE-98FE-8D8B3D8A12A9}" type="datetimeFigureOut">
              <a:rPr lang="ru-RU" smtClean="0"/>
              <a:t>03.06.2025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D78AFAC-3CD5-4A5B-9B55-43C6AE0E6F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D1ED3CE-DB3E-407F-8523-B3B6D09192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1FABA3-6D0E-406F-89C3-2E63021899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0575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>
            <a:extLst>
              <a:ext uri="{FF2B5EF4-FFF2-40B4-BE49-F238E27FC236}">
                <a16:creationId xmlns:a16="http://schemas.microsoft.com/office/drawing/2014/main" id="{68E178A9-6DF1-47D7-89AD-FAC98F77A318}"/>
              </a:ext>
            </a:extLst>
          </p:cNvPr>
          <p:cNvSpPr/>
          <p:nvPr/>
        </p:nvSpPr>
        <p:spPr>
          <a:xfrm>
            <a:off x="-1569365" y="3213834"/>
            <a:ext cx="5769204" cy="5769204"/>
          </a:xfrm>
          <a:prstGeom prst="ellipse">
            <a:avLst/>
          </a:prstGeom>
          <a:gradFill>
            <a:gsLst>
              <a:gs pos="22000">
                <a:srgbClr val="E9FC88"/>
              </a:gs>
              <a:gs pos="100000">
                <a:schemeClr val="bg1"/>
              </a:gs>
              <a:gs pos="0">
                <a:srgbClr val="E9FC88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9885174C-620E-4FAA-99A4-16D2A30F4B4E}"/>
              </a:ext>
            </a:extLst>
          </p:cNvPr>
          <p:cNvSpPr/>
          <p:nvPr/>
        </p:nvSpPr>
        <p:spPr>
          <a:xfrm>
            <a:off x="7802920" y="-2555370"/>
            <a:ext cx="5769204" cy="5769204"/>
          </a:xfrm>
          <a:prstGeom prst="ellipse">
            <a:avLst/>
          </a:prstGeom>
          <a:gradFill>
            <a:gsLst>
              <a:gs pos="33000">
                <a:srgbClr val="F3CEFA"/>
              </a:gs>
              <a:gs pos="100000">
                <a:schemeClr val="bg1"/>
              </a:gs>
              <a:gs pos="0">
                <a:srgbClr val="EDB4F8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7D0B9A7E-ADD5-41A5-BED2-D813FF1E936D}"/>
              </a:ext>
            </a:extLst>
          </p:cNvPr>
          <p:cNvSpPr/>
          <p:nvPr/>
        </p:nvSpPr>
        <p:spPr>
          <a:xfrm>
            <a:off x="8880573" y="3769360"/>
            <a:ext cx="4642387" cy="4947082"/>
          </a:xfrm>
          <a:prstGeom prst="ellipse">
            <a:avLst/>
          </a:prstGeom>
          <a:gradFill>
            <a:gsLst>
              <a:gs pos="60000">
                <a:srgbClr val="E1DDFF"/>
              </a:gs>
              <a:gs pos="0">
                <a:srgbClr val="BCB4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3D25B22-57AA-4633-A75B-2AEADD921480}"/>
              </a:ext>
            </a:extLst>
          </p:cNvPr>
          <p:cNvSpPr txBox="1"/>
          <p:nvPr/>
        </p:nvSpPr>
        <p:spPr>
          <a:xfrm>
            <a:off x="2509520" y="2999480"/>
            <a:ext cx="7172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>
                <a:latin typeface="Century Gothic" panose="020B0502020202020204" pitchFamily="34" charset="0"/>
              </a:rPr>
              <a:t>Социальный проект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8F64056-80E9-45A8-BA49-0E3586BC307F}"/>
              </a:ext>
            </a:extLst>
          </p:cNvPr>
          <p:cNvSpPr txBox="1"/>
          <p:nvPr/>
        </p:nvSpPr>
        <p:spPr>
          <a:xfrm>
            <a:off x="1473718" y="1401087"/>
            <a:ext cx="2882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Century Gothic" panose="020B0502020202020204" pitchFamily="34" charset="0"/>
              </a:rPr>
              <a:t>Кто делает?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FF71FD-A332-4BD4-A3F4-8B4D9A4981FA}"/>
              </a:ext>
            </a:extLst>
          </p:cNvPr>
          <p:cNvSpPr txBox="1"/>
          <p:nvPr/>
        </p:nvSpPr>
        <p:spPr>
          <a:xfrm>
            <a:off x="3984025" y="1640634"/>
            <a:ext cx="2425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Century Gothic" panose="020B0502020202020204" pitchFamily="34" charset="0"/>
              </a:rPr>
              <a:t>Зачем делает?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4D88291-51ED-4703-AC39-64E758CA04A1}"/>
              </a:ext>
            </a:extLst>
          </p:cNvPr>
          <p:cNvSpPr txBox="1"/>
          <p:nvPr/>
        </p:nvSpPr>
        <p:spPr>
          <a:xfrm>
            <a:off x="5797550" y="4849092"/>
            <a:ext cx="33941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Century Gothic" panose="020B0502020202020204" pitchFamily="34" charset="0"/>
              </a:rPr>
              <a:t>Для кого делает?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9EF9ED-7DF7-455C-9967-F63A3C1AC2B3}"/>
              </a:ext>
            </a:extLst>
          </p:cNvPr>
          <p:cNvSpPr txBox="1"/>
          <p:nvPr/>
        </p:nvSpPr>
        <p:spPr>
          <a:xfrm>
            <a:off x="753623" y="2293385"/>
            <a:ext cx="2882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Century Gothic" panose="020B0502020202020204" pitchFamily="34" charset="0"/>
              </a:rPr>
              <a:t>Что такое проект?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1C0D4E2-687B-404F-AA32-88C4F41B9076}"/>
              </a:ext>
            </a:extLst>
          </p:cNvPr>
          <p:cNvSpPr txBox="1"/>
          <p:nvPr/>
        </p:nvSpPr>
        <p:spPr>
          <a:xfrm>
            <a:off x="8242366" y="5476132"/>
            <a:ext cx="215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А </a:t>
            </a:r>
            <a:r>
              <a:rPr lang="ru-RU" b="1" dirty="0">
                <a:latin typeface="Century Gothic" panose="020B0502020202020204" pitchFamily="34" charset="0"/>
              </a:rPr>
              <a:t>цель</a:t>
            </a:r>
            <a:r>
              <a:rPr lang="ru-RU" b="1" dirty="0"/>
              <a:t>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E47228-BAC4-49C4-8BE9-1BFCC03A07CB}"/>
              </a:ext>
            </a:extLst>
          </p:cNvPr>
          <p:cNvSpPr txBox="1"/>
          <p:nvPr/>
        </p:nvSpPr>
        <p:spPr>
          <a:xfrm>
            <a:off x="8675803" y="4753937"/>
            <a:ext cx="27347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Century Gothic" panose="020B0502020202020204" pitchFamily="34" charset="0"/>
              </a:rPr>
              <a:t>Что по срокам?</a:t>
            </a: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DECE0C0C-D7FC-4E4E-9FA4-1B6CC4AC604C}"/>
              </a:ext>
            </a:extLst>
          </p:cNvPr>
          <p:cNvSpPr/>
          <p:nvPr/>
        </p:nvSpPr>
        <p:spPr>
          <a:xfrm>
            <a:off x="1149703" y="1370715"/>
            <a:ext cx="2327372" cy="463075"/>
          </a:xfrm>
          <a:prstGeom prst="roundRect">
            <a:avLst>
              <a:gd name="adj" fmla="val 50000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: скругленные углы 16">
            <a:extLst>
              <a:ext uri="{FF2B5EF4-FFF2-40B4-BE49-F238E27FC236}">
                <a16:creationId xmlns:a16="http://schemas.microsoft.com/office/drawing/2014/main" id="{BE88360C-DF96-483D-9523-DA70B0A91ADC}"/>
              </a:ext>
            </a:extLst>
          </p:cNvPr>
          <p:cNvSpPr/>
          <p:nvPr/>
        </p:nvSpPr>
        <p:spPr>
          <a:xfrm>
            <a:off x="8479233" y="4707066"/>
            <a:ext cx="2406494" cy="463075"/>
          </a:xfrm>
          <a:prstGeom prst="roundRect">
            <a:avLst>
              <a:gd name="adj" fmla="val 50000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: скругленные углы 17">
            <a:extLst>
              <a:ext uri="{FF2B5EF4-FFF2-40B4-BE49-F238E27FC236}">
                <a16:creationId xmlns:a16="http://schemas.microsoft.com/office/drawing/2014/main" id="{11C5B50C-8A49-4F18-B208-6A1416B72F9B}"/>
              </a:ext>
            </a:extLst>
          </p:cNvPr>
          <p:cNvSpPr/>
          <p:nvPr/>
        </p:nvSpPr>
        <p:spPr>
          <a:xfrm>
            <a:off x="5646474" y="4802220"/>
            <a:ext cx="2513656" cy="463075"/>
          </a:xfrm>
          <a:prstGeom prst="roundRect">
            <a:avLst>
              <a:gd name="adj" fmla="val 50000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: скругленные углы 18">
            <a:extLst>
              <a:ext uri="{FF2B5EF4-FFF2-40B4-BE49-F238E27FC236}">
                <a16:creationId xmlns:a16="http://schemas.microsoft.com/office/drawing/2014/main" id="{C7FB9E2D-44A0-4871-A6F9-D6A4B9D0CD7A}"/>
              </a:ext>
            </a:extLst>
          </p:cNvPr>
          <p:cNvSpPr/>
          <p:nvPr/>
        </p:nvSpPr>
        <p:spPr>
          <a:xfrm>
            <a:off x="7707176" y="5436335"/>
            <a:ext cx="2004386" cy="463075"/>
          </a:xfrm>
          <a:prstGeom prst="roundRect">
            <a:avLst>
              <a:gd name="adj" fmla="val 50000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: скругленные углы 19">
            <a:extLst>
              <a:ext uri="{FF2B5EF4-FFF2-40B4-BE49-F238E27FC236}">
                <a16:creationId xmlns:a16="http://schemas.microsoft.com/office/drawing/2014/main" id="{0CB06E9C-6628-429A-BA44-7D2CFEF6CC21}"/>
              </a:ext>
            </a:extLst>
          </p:cNvPr>
          <p:cNvSpPr/>
          <p:nvPr/>
        </p:nvSpPr>
        <p:spPr>
          <a:xfrm>
            <a:off x="623269" y="2237138"/>
            <a:ext cx="2579736" cy="463075"/>
          </a:xfrm>
          <a:prstGeom prst="roundRect">
            <a:avLst>
              <a:gd name="adj" fmla="val 50000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: скругленные углы 20">
            <a:extLst>
              <a:ext uri="{FF2B5EF4-FFF2-40B4-BE49-F238E27FC236}">
                <a16:creationId xmlns:a16="http://schemas.microsoft.com/office/drawing/2014/main" id="{07C42958-4821-449F-AA93-E90CF35887BF}"/>
              </a:ext>
            </a:extLst>
          </p:cNvPr>
          <p:cNvSpPr/>
          <p:nvPr/>
        </p:nvSpPr>
        <p:spPr>
          <a:xfrm>
            <a:off x="3768628" y="1622601"/>
            <a:ext cx="2327372" cy="463075"/>
          </a:xfrm>
          <a:prstGeom prst="roundRect">
            <a:avLst>
              <a:gd name="adj" fmla="val 50000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: шеврон 22">
            <a:extLst>
              <a:ext uri="{FF2B5EF4-FFF2-40B4-BE49-F238E27FC236}">
                <a16:creationId xmlns:a16="http://schemas.microsoft.com/office/drawing/2014/main" id="{6BACC682-69A5-467D-B147-BF83E12870D8}"/>
              </a:ext>
            </a:extLst>
          </p:cNvPr>
          <p:cNvSpPr/>
          <p:nvPr/>
        </p:nvSpPr>
        <p:spPr>
          <a:xfrm>
            <a:off x="9023716" y="346262"/>
            <a:ext cx="1019444" cy="870159"/>
          </a:xfrm>
          <a:prstGeom prst="chevron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Стрелка: шеврон 23">
            <a:extLst>
              <a:ext uri="{FF2B5EF4-FFF2-40B4-BE49-F238E27FC236}">
                <a16:creationId xmlns:a16="http://schemas.microsoft.com/office/drawing/2014/main" id="{7AF4549D-CE85-477F-988C-14CC38B7A74B}"/>
              </a:ext>
            </a:extLst>
          </p:cNvPr>
          <p:cNvSpPr/>
          <p:nvPr/>
        </p:nvSpPr>
        <p:spPr>
          <a:xfrm>
            <a:off x="8105237" y="346262"/>
            <a:ext cx="1019444" cy="870159"/>
          </a:xfrm>
          <a:prstGeom prst="chevron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Стрелка: шеврон 24">
            <a:extLst>
              <a:ext uri="{FF2B5EF4-FFF2-40B4-BE49-F238E27FC236}">
                <a16:creationId xmlns:a16="http://schemas.microsoft.com/office/drawing/2014/main" id="{4C7BA714-2006-48A4-A21C-AA9A8466CE9D}"/>
              </a:ext>
            </a:extLst>
          </p:cNvPr>
          <p:cNvSpPr/>
          <p:nvPr/>
        </p:nvSpPr>
        <p:spPr>
          <a:xfrm>
            <a:off x="9929998" y="329232"/>
            <a:ext cx="1019444" cy="870159"/>
          </a:xfrm>
          <a:prstGeom prst="chevron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7" name="Звезда: 4 точки 26">
            <a:extLst>
              <a:ext uri="{FF2B5EF4-FFF2-40B4-BE49-F238E27FC236}">
                <a16:creationId xmlns:a16="http://schemas.microsoft.com/office/drawing/2014/main" id="{3219F947-2DC0-47D8-868D-0B375DF70B4D}"/>
              </a:ext>
            </a:extLst>
          </p:cNvPr>
          <p:cNvSpPr/>
          <p:nvPr/>
        </p:nvSpPr>
        <p:spPr>
          <a:xfrm rot="20375086">
            <a:off x="478299" y="4151640"/>
            <a:ext cx="914400" cy="914400"/>
          </a:xfrm>
          <a:prstGeom prst="star4">
            <a:avLst>
              <a:gd name="adj" fmla="val 9728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Звезда: 4 точки 28">
            <a:extLst>
              <a:ext uri="{FF2B5EF4-FFF2-40B4-BE49-F238E27FC236}">
                <a16:creationId xmlns:a16="http://schemas.microsoft.com/office/drawing/2014/main" id="{4089FECF-910A-44A4-9970-D7A071650023}"/>
              </a:ext>
            </a:extLst>
          </p:cNvPr>
          <p:cNvSpPr/>
          <p:nvPr/>
        </p:nvSpPr>
        <p:spPr>
          <a:xfrm rot="407621">
            <a:off x="1237573" y="4885469"/>
            <a:ext cx="1351129" cy="1282018"/>
          </a:xfrm>
          <a:prstGeom prst="star4">
            <a:avLst>
              <a:gd name="adj" fmla="val 9432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6AE47715-DEA9-4525-A0B1-FB619615B279}"/>
              </a:ext>
            </a:extLst>
          </p:cNvPr>
          <p:cNvCxnSpPr>
            <a:cxnSpLocks/>
          </p:cNvCxnSpPr>
          <p:nvPr/>
        </p:nvCxnSpPr>
        <p:spPr>
          <a:xfrm>
            <a:off x="-136187" y="914400"/>
            <a:ext cx="333919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266CBE4F-AC81-4240-8FE6-A0D1C1CBFF2C}"/>
              </a:ext>
            </a:extLst>
          </p:cNvPr>
          <p:cNvSpPr txBox="1"/>
          <p:nvPr/>
        </p:nvSpPr>
        <p:spPr>
          <a:xfrm>
            <a:off x="2490284" y="240768"/>
            <a:ext cx="51358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>
                <a:latin typeface="Century Gothic" panose="020B0502020202020204" pitchFamily="34" charset="0"/>
              </a:rPr>
              <a:t>Лекция 1. </a:t>
            </a:r>
          </a:p>
        </p:txBody>
      </p:sp>
    </p:spTree>
    <p:extLst>
      <p:ext uri="{BB962C8B-B14F-4D97-AF65-F5344CB8AC3E}">
        <p14:creationId xmlns:p14="http://schemas.microsoft.com/office/powerpoint/2010/main" val="26356657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>
            <a:extLst>
              <a:ext uri="{FF2B5EF4-FFF2-40B4-BE49-F238E27FC236}">
                <a16:creationId xmlns:a16="http://schemas.microsoft.com/office/drawing/2014/main" id="{DEE2A60C-5353-4C55-92D3-8A7848A33064}"/>
              </a:ext>
            </a:extLst>
          </p:cNvPr>
          <p:cNvSpPr/>
          <p:nvPr/>
        </p:nvSpPr>
        <p:spPr>
          <a:xfrm>
            <a:off x="-2022490" y="-2555370"/>
            <a:ext cx="5769204" cy="5769204"/>
          </a:xfrm>
          <a:prstGeom prst="ellipse">
            <a:avLst/>
          </a:prstGeom>
          <a:gradFill>
            <a:gsLst>
              <a:gs pos="33000">
                <a:srgbClr val="FFB985"/>
              </a:gs>
              <a:gs pos="100000">
                <a:schemeClr val="bg1"/>
              </a:gs>
              <a:gs pos="0">
                <a:srgbClr val="FFB985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C5501AD7-B3EE-4620-8329-D6E7D2423606}"/>
              </a:ext>
            </a:extLst>
          </p:cNvPr>
          <p:cNvSpPr/>
          <p:nvPr/>
        </p:nvSpPr>
        <p:spPr>
          <a:xfrm>
            <a:off x="-2089651" y="3250750"/>
            <a:ext cx="5769204" cy="5769204"/>
          </a:xfrm>
          <a:prstGeom prst="ellipse">
            <a:avLst/>
          </a:prstGeom>
          <a:gradFill>
            <a:gsLst>
              <a:gs pos="22000">
                <a:srgbClr val="E9FC88"/>
              </a:gs>
              <a:gs pos="100000">
                <a:schemeClr val="bg1"/>
              </a:gs>
              <a:gs pos="0">
                <a:srgbClr val="E9FC88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D6797E9E-BB4A-42E4-9475-DAAFB7D8B7FE}"/>
              </a:ext>
            </a:extLst>
          </p:cNvPr>
          <p:cNvSpPr/>
          <p:nvPr/>
        </p:nvSpPr>
        <p:spPr>
          <a:xfrm>
            <a:off x="8880573" y="3769360"/>
            <a:ext cx="4642387" cy="4947082"/>
          </a:xfrm>
          <a:prstGeom prst="ellipse">
            <a:avLst/>
          </a:prstGeom>
          <a:gradFill>
            <a:gsLst>
              <a:gs pos="60000">
                <a:srgbClr val="E1DDFF"/>
              </a:gs>
              <a:gs pos="0">
                <a:srgbClr val="BCB4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1B77B7C0-E70C-488C-9B30-71D959CD262C}"/>
              </a:ext>
            </a:extLst>
          </p:cNvPr>
          <p:cNvSpPr/>
          <p:nvPr/>
        </p:nvSpPr>
        <p:spPr>
          <a:xfrm>
            <a:off x="8037698" y="-2680564"/>
            <a:ext cx="5769204" cy="5769204"/>
          </a:xfrm>
          <a:prstGeom prst="ellipse">
            <a:avLst/>
          </a:prstGeom>
          <a:gradFill>
            <a:gsLst>
              <a:gs pos="33000">
                <a:srgbClr val="F3CEFA"/>
              </a:gs>
              <a:gs pos="100000">
                <a:schemeClr val="bg1"/>
              </a:gs>
              <a:gs pos="0">
                <a:srgbClr val="EDB4F8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Century Gothic" panose="020B0502020202020204" pitchFamily="34" charset="0"/>
            </a:endParaRPr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F1AFEBD6-DDD5-4E7F-AFE3-D0B399C85C87}"/>
              </a:ext>
            </a:extLst>
          </p:cNvPr>
          <p:cNvCxnSpPr>
            <a:cxnSpLocks/>
          </p:cNvCxnSpPr>
          <p:nvPr/>
        </p:nvCxnSpPr>
        <p:spPr>
          <a:xfrm>
            <a:off x="7873717" y="1329484"/>
            <a:ext cx="363707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24BB16EE-1D99-492D-A12C-E3E88C3D159A}"/>
              </a:ext>
            </a:extLst>
          </p:cNvPr>
          <p:cNvSpPr txBox="1"/>
          <p:nvPr/>
        </p:nvSpPr>
        <p:spPr>
          <a:xfrm>
            <a:off x="4982206" y="517455"/>
            <a:ext cx="6670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dirty="0">
                <a:latin typeface="Century Gothic" panose="020B0502020202020204" pitchFamily="34" charset="0"/>
              </a:rPr>
              <a:t>Для участия будет необходимо: </a:t>
            </a: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id="{C2199592-28EB-4B06-892E-37BAEB18921F}"/>
              </a:ext>
            </a:extLst>
          </p:cNvPr>
          <p:cNvSpPr/>
          <p:nvPr/>
        </p:nvSpPr>
        <p:spPr>
          <a:xfrm>
            <a:off x="606739" y="3238382"/>
            <a:ext cx="10790310" cy="739491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1414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: скругленные углы 16">
            <a:extLst>
              <a:ext uri="{FF2B5EF4-FFF2-40B4-BE49-F238E27FC236}">
                <a16:creationId xmlns:a16="http://schemas.microsoft.com/office/drawing/2014/main" id="{61C7BDB7-EC4C-4CCA-9D30-0A2330494DD0}"/>
              </a:ext>
            </a:extLst>
          </p:cNvPr>
          <p:cNvSpPr/>
          <p:nvPr/>
        </p:nvSpPr>
        <p:spPr>
          <a:xfrm>
            <a:off x="606739" y="2026929"/>
            <a:ext cx="10790310" cy="730632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1414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296076-87A2-4C95-919A-B5615515DE25}"/>
              </a:ext>
            </a:extLst>
          </p:cNvPr>
          <p:cNvSpPr txBox="1"/>
          <p:nvPr/>
        </p:nvSpPr>
        <p:spPr>
          <a:xfrm>
            <a:off x="1433712" y="3430316"/>
            <a:ext cx="8427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Century Gothic" panose="020B0502020202020204" pitchFamily="34" charset="0"/>
              </a:rPr>
              <a:t>Подать заявку на грантовый конкурс в разделе «Мои мероприятия».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6A7D807-311F-4D11-8799-C5838FB1351E}"/>
              </a:ext>
            </a:extLst>
          </p:cNvPr>
          <p:cNvSpPr txBox="1"/>
          <p:nvPr/>
        </p:nvSpPr>
        <p:spPr>
          <a:xfrm>
            <a:off x="862112" y="3215643"/>
            <a:ext cx="12974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Century Gothic" panose="020B0502020202020204" pitchFamily="34" charset="0"/>
              </a:rPr>
              <a:t>3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8775644-D150-480E-BE81-35594D1311B2}"/>
              </a:ext>
            </a:extLst>
          </p:cNvPr>
          <p:cNvSpPr txBox="1"/>
          <p:nvPr/>
        </p:nvSpPr>
        <p:spPr>
          <a:xfrm>
            <a:off x="1433712" y="2207579"/>
            <a:ext cx="9768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Century Gothic" panose="020B0502020202020204" pitchFamily="34" charset="0"/>
              </a:rPr>
              <a:t>Заполнить все обязательные поля проектной формы в разделе «Мои проекты».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B9111A7-8FF2-495E-B456-78748B0DF46B}"/>
              </a:ext>
            </a:extLst>
          </p:cNvPr>
          <p:cNvSpPr txBox="1"/>
          <p:nvPr/>
        </p:nvSpPr>
        <p:spPr>
          <a:xfrm>
            <a:off x="862112" y="2002381"/>
            <a:ext cx="12974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Century Gothic" panose="020B0502020202020204" pitchFamily="34" charset="0"/>
              </a:rPr>
              <a:t>2</a:t>
            </a:r>
          </a:p>
        </p:txBody>
      </p: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1162D07D-1237-4AB8-9103-F3BEBAE50FCB}"/>
              </a:ext>
            </a:extLst>
          </p:cNvPr>
          <p:cNvCxnSpPr>
            <a:cxnSpLocks/>
          </p:cNvCxnSpPr>
          <p:nvPr/>
        </p:nvCxnSpPr>
        <p:spPr>
          <a:xfrm>
            <a:off x="-1067198" y="4558716"/>
            <a:ext cx="363707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6633032F-431B-4028-B62E-E9D029E3A58F}"/>
              </a:ext>
            </a:extLst>
          </p:cNvPr>
          <p:cNvSpPr txBox="1"/>
          <p:nvPr/>
        </p:nvSpPr>
        <p:spPr>
          <a:xfrm>
            <a:off x="282146" y="5006627"/>
            <a:ext cx="11627708" cy="12861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>
                <a:latin typeface="Century Gothic" panose="020B0502020202020204" pitchFamily="34" charset="0"/>
              </a:rPr>
              <a:t>Чем подробнее заполнена проектная форма, тем проще эксперту понять проект, но сведения, прямо не касающиеся проекта, могут наполнить заявку лишней информацией – их стоит избегать</a:t>
            </a:r>
          </a:p>
        </p:txBody>
      </p:sp>
    </p:spTree>
    <p:extLst>
      <p:ext uri="{BB962C8B-B14F-4D97-AF65-F5344CB8AC3E}">
        <p14:creationId xmlns:p14="http://schemas.microsoft.com/office/powerpoint/2010/main" val="21074464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6192875"/>
              </p:ext>
            </p:extLst>
          </p:nvPr>
        </p:nvGraphicFramePr>
        <p:xfrm>
          <a:off x="2523281" y="809842"/>
          <a:ext cx="7267699" cy="46593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91039">
                  <a:extLst>
                    <a:ext uri="{9D8B030D-6E8A-4147-A177-3AD203B41FA5}">
                      <a16:colId xmlns:a16="http://schemas.microsoft.com/office/drawing/2014/main" val="1476880809"/>
                    </a:ext>
                  </a:extLst>
                </a:gridCol>
                <a:gridCol w="3376660">
                  <a:extLst>
                    <a:ext uri="{9D8B030D-6E8A-4147-A177-3AD203B41FA5}">
                      <a16:colId xmlns:a16="http://schemas.microsoft.com/office/drawing/2014/main" val="1706145850"/>
                    </a:ext>
                  </a:extLst>
                </a:gridCol>
              </a:tblGrid>
              <a:tr h="665119">
                <a:tc gridSpan="2"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Шаблон заявки на </a:t>
                      </a:r>
                      <a:r>
                        <a:rPr lang="ru-RU" sz="1600" dirty="0" err="1">
                          <a:effectLst/>
                        </a:rPr>
                        <a:t>Росмолодёжь.Гранты</a:t>
                      </a:r>
                      <a:r>
                        <a:rPr lang="ru-RU" sz="1600" dirty="0">
                          <a:effectLst/>
                        </a:rPr>
                        <a:t> среди физических лиц </a:t>
                      </a:r>
                      <a:br>
                        <a:rPr lang="ru-RU" sz="1600" dirty="0">
                          <a:effectLst/>
                        </a:rPr>
                      </a:br>
                      <a:r>
                        <a:rPr lang="ru-RU" sz="1600" dirty="0">
                          <a:effectLst/>
                        </a:rPr>
                        <a:t>во ФГАИС «Молодежь России»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611955"/>
                  </a:ext>
                </a:extLst>
              </a:tr>
              <a:tr h="284424">
                <a:tc gridSpan="2"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Вкладка Общее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6853880"/>
                  </a:ext>
                </a:extLst>
              </a:tr>
              <a:tr h="243863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Название поля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Описание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51992948"/>
                  </a:ext>
                </a:extLst>
              </a:tr>
              <a:tr h="243863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Название проекта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Обязательное поле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1940476"/>
                  </a:ext>
                </a:extLst>
              </a:tr>
              <a:tr h="243863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Регион проекта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Обязательное поле.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35041802"/>
                  </a:ext>
                </a:extLst>
              </a:tr>
              <a:tr h="243863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Загрузить логотип мероприятия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Необязательное поле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49266226"/>
                  </a:ext>
                </a:extLst>
              </a:tr>
              <a:tr h="243863">
                <a:tc gridSpan="2"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Общая информация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5538339"/>
                  </a:ext>
                </a:extLst>
              </a:tr>
              <a:tr h="498984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Масштаб проекта (Всероссийское, межрегиональное, региональное, местное)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Обязательное поле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46043094"/>
                  </a:ext>
                </a:extLst>
              </a:tr>
              <a:tr h="243863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Дата начала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Обязательное поле, формат месяц-год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32186247"/>
                  </a:ext>
                </a:extLst>
              </a:tr>
              <a:tr h="243863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Дата окончания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Обязательное поле, формат месяц-год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21980587"/>
                  </a:ext>
                </a:extLst>
              </a:tr>
              <a:tr h="243863">
                <a:tc gridSpan="2"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Руководитель проекта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4332700"/>
                  </a:ext>
                </a:extLst>
              </a:tr>
              <a:tr h="243863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Опыт руководителя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Обязательное поле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46830398"/>
                  </a:ext>
                </a:extLst>
              </a:tr>
              <a:tr h="243863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Описание функционала руководителя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Обязательное поле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93201960"/>
                  </a:ext>
                </a:extLst>
              </a:tr>
              <a:tr h="243863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Адрес регистрации руководителя проекта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Обязательное поле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26491052"/>
                  </a:ext>
                </a:extLst>
              </a:tr>
              <a:tr h="243863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Добавить резюме (поле для файла)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Обязательное поле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1384189"/>
                  </a:ext>
                </a:extLst>
              </a:tr>
              <a:tr h="284424">
                <a:tc gridSpan="2"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 данном этапе можно сохранить проект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83618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15203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214218"/>
              </p:ext>
            </p:extLst>
          </p:nvPr>
        </p:nvGraphicFramePr>
        <p:xfrm>
          <a:off x="2589433" y="587228"/>
          <a:ext cx="7661913" cy="50453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901337">
                  <a:extLst>
                    <a:ext uri="{9D8B030D-6E8A-4147-A177-3AD203B41FA5}">
                      <a16:colId xmlns:a16="http://schemas.microsoft.com/office/drawing/2014/main" val="3682566697"/>
                    </a:ext>
                  </a:extLst>
                </a:gridCol>
                <a:gridCol w="3760576">
                  <a:extLst>
                    <a:ext uri="{9D8B030D-6E8A-4147-A177-3AD203B41FA5}">
                      <a16:colId xmlns:a16="http://schemas.microsoft.com/office/drawing/2014/main" val="2905554066"/>
                    </a:ext>
                  </a:extLst>
                </a:gridCol>
              </a:tblGrid>
              <a:tr h="358628">
                <a:tc gridSpan="2"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Вкладка О проекте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2802137"/>
                  </a:ext>
                </a:extLst>
              </a:tr>
              <a:tr h="358628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Краткая информация о проекте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Обязательное поле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84019997"/>
                  </a:ext>
                </a:extLst>
              </a:tr>
              <a:tr h="585856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Описание проблемы, решению/снижению которой посвящен проект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Обязательное поле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9381853"/>
                  </a:ext>
                </a:extLst>
              </a:tr>
              <a:tr h="585856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Основные целевые группы, на которые направлен проект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Обязательное поле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51632094"/>
                  </a:ext>
                </a:extLst>
              </a:tr>
              <a:tr h="358628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Основная цель проекта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Обязательное поле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86937390"/>
                  </a:ext>
                </a:extLst>
              </a:tr>
              <a:tr h="836508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Опыт успешной реализации проекта </a:t>
                      </a:r>
                      <a:r>
                        <a:rPr lang="ru-RU" sz="1100">
                          <a:effectLst/>
                        </a:rPr>
                        <a:t>(Следует описать опыт команды проекта по реализации социально значимых проектов)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Обязательное поле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04914513"/>
                  </a:ext>
                </a:extLst>
              </a:tr>
              <a:tr h="358628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Перспектива развития и потенциал проекта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Обязательное поле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94298954"/>
                  </a:ext>
                </a:extLst>
              </a:tr>
              <a:tr h="358628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Задачи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Минимум 1 значение; обязательное поле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49698958"/>
                  </a:ext>
                </a:extLst>
              </a:tr>
              <a:tr h="885393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География проекта (выборное поле с точностью до адреса; можно добавить несколько пунктов)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Обязательное поле. Добавить всплывающую подсказку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01595652"/>
                  </a:ext>
                </a:extLst>
              </a:tr>
              <a:tr h="358628">
                <a:tc gridSpan="2"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 данном этапе можно сохранить проект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45516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646445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2467899"/>
              </p:ext>
            </p:extLst>
          </p:nvPr>
        </p:nvGraphicFramePr>
        <p:xfrm>
          <a:off x="2362931" y="729840"/>
          <a:ext cx="8383367" cy="51876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88354">
                  <a:extLst>
                    <a:ext uri="{9D8B030D-6E8A-4147-A177-3AD203B41FA5}">
                      <a16:colId xmlns:a16="http://schemas.microsoft.com/office/drawing/2014/main" val="949569557"/>
                    </a:ext>
                  </a:extLst>
                </a:gridCol>
                <a:gridCol w="3895013">
                  <a:extLst>
                    <a:ext uri="{9D8B030D-6E8A-4147-A177-3AD203B41FA5}">
                      <a16:colId xmlns:a16="http://schemas.microsoft.com/office/drawing/2014/main" val="1963120092"/>
                    </a:ext>
                  </a:extLst>
                </a:gridCol>
              </a:tblGrid>
              <a:tr h="293574">
                <a:tc gridSpan="2"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Вкладка Команда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2515904"/>
                  </a:ext>
                </a:extLst>
              </a:tr>
              <a:tr h="251708">
                <a:tc gridSpan="2"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Команда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1628868"/>
                  </a:ext>
                </a:extLst>
              </a:tr>
              <a:tr h="251708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Выберите пользователя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Минимум 1 значение; обязательное поле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80963996"/>
                  </a:ext>
                </a:extLst>
              </a:tr>
              <a:tr h="251708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Роль в проекте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Обязательное поле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90443230"/>
                  </a:ext>
                </a:extLst>
              </a:tr>
              <a:tr h="251708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Добавить резюме (поле для файла)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Необязательное поле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26382755"/>
                  </a:ext>
                </a:extLst>
              </a:tr>
              <a:tr h="778363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Компетенции, опыт, подтверждающие возможность участника выполнять роль в команде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Обязательное поле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69200043"/>
                  </a:ext>
                </a:extLst>
              </a:tr>
              <a:tr h="251708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Email</a:t>
                      </a:r>
                      <a:r>
                        <a:rPr lang="ru-RU" sz="1200">
                          <a:effectLst/>
                        </a:rPr>
                        <a:t> участника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Обязательное поле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02486410"/>
                  </a:ext>
                </a:extLst>
              </a:tr>
              <a:tr h="251708">
                <a:tc gridSpan="2"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Наставники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3802721"/>
                  </a:ext>
                </a:extLst>
              </a:tr>
              <a:tr h="251708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Выберите пользователя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 обязательное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63306908"/>
                  </a:ext>
                </a:extLst>
              </a:tr>
              <a:tr h="515035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Роль в проекте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Обязательное поле (при добавлении наставника)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41638906"/>
                  </a:ext>
                </a:extLst>
              </a:tr>
              <a:tr h="251708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Добавить резюме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Необязательное поле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52423769"/>
                  </a:ext>
                </a:extLst>
              </a:tr>
              <a:tr h="778363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Компетенции, опыт, подтверждающие возможность участника выполнять роль в команде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Обязательное поле (при добавлении наставника)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14607831"/>
                  </a:ext>
                </a:extLst>
              </a:tr>
              <a:tr h="515035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Email</a:t>
                      </a:r>
                      <a:r>
                        <a:rPr lang="ru-RU" sz="1200">
                          <a:effectLst/>
                        </a:rPr>
                        <a:t> участника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Обязательное поле (при добавлении наставника)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70210788"/>
                  </a:ext>
                </a:extLst>
              </a:tr>
              <a:tr h="293574">
                <a:tc gridSpan="2"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 данном этапе можно сохранить проект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58662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7716071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7962534"/>
              </p:ext>
            </p:extLst>
          </p:nvPr>
        </p:nvGraphicFramePr>
        <p:xfrm>
          <a:off x="2161595" y="394281"/>
          <a:ext cx="7938750" cy="49700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50312">
                  <a:extLst>
                    <a:ext uri="{9D8B030D-6E8A-4147-A177-3AD203B41FA5}">
                      <a16:colId xmlns:a16="http://schemas.microsoft.com/office/drawing/2014/main" val="621443667"/>
                    </a:ext>
                  </a:extLst>
                </a:gridCol>
                <a:gridCol w="3688438">
                  <a:extLst>
                    <a:ext uri="{9D8B030D-6E8A-4147-A177-3AD203B41FA5}">
                      <a16:colId xmlns:a16="http://schemas.microsoft.com/office/drawing/2014/main" val="69215170"/>
                    </a:ext>
                  </a:extLst>
                </a:gridCol>
              </a:tblGrid>
              <a:tr h="401855">
                <a:tc gridSpan="2"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Вкладка Результаты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5470503"/>
                  </a:ext>
                </a:extLst>
              </a:tr>
              <a:tr h="344548">
                <a:tc gridSpan="2"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Количество мероприятий, проведенных в рамках проекта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3828991"/>
                  </a:ext>
                </a:extLst>
              </a:tr>
              <a:tr h="344548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Плановое количество (вводится в ручную)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Ед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78822963"/>
                  </a:ext>
                </a:extLst>
              </a:tr>
              <a:tr h="344548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Крайняя дата проведения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34346137"/>
                  </a:ext>
                </a:extLst>
              </a:tr>
              <a:tr h="344548">
                <a:tc gridSpan="2"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Количество участников мероприятий, вовлеченных в реализацию проекта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3779117"/>
                  </a:ext>
                </a:extLst>
              </a:tr>
              <a:tr h="344548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Плановое количество (вводится в ручную)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Чел.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26148106"/>
                  </a:ext>
                </a:extLst>
              </a:tr>
              <a:tr h="705001">
                <a:tc gridSpan="2"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Количество публикаций о мероприятиях проекта в средствах массовой информации, а также в информационно телекоммуникационной сети «Интернет»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0977149"/>
                  </a:ext>
                </a:extLst>
              </a:tr>
              <a:tr h="344548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Плановое количество (вводится в ручную)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Ед.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02355147"/>
                  </a:ext>
                </a:extLst>
              </a:tr>
              <a:tr h="705001">
                <a:tc gridSpan="2"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Количество просмотров публикаций о мероприятиях проекта в информационно телекоммуникационной сети «Интернет»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59350850"/>
                  </a:ext>
                </a:extLst>
              </a:tr>
              <a:tr h="344548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Плановое количество (вводится в ручную)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Ед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04176533"/>
                  </a:ext>
                </a:extLst>
              </a:tr>
              <a:tr h="344548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Социальный эффект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Обязательное поле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76215756"/>
                  </a:ext>
                </a:extLst>
              </a:tr>
              <a:tr h="401855">
                <a:tc gridSpan="2"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 данном этапе можно сохранить проект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3723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0762521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5949667"/>
              </p:ext>
            </p:extLst>
          </p:nvPr>
        </p:nvGraphicFramePr>
        <p:xfrm>
          <a:off x="1767313" y="528508"/>
          <a:ext cx="8567924" cy="54959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62665">
                  <a:extLst>
                    <a:ext uri="{9D8B030D-6E8A-4147-A177-3AD203B41FA5}">
                      <a16:colId xmlns:a16="http://schemas.microsoft.com/office/drawing/2014/main" val="1399190676"/>
                    </a:ext>
                  </a:extLst>
                </a:gridCol>
                <a:gridCol w="4205259">
                  <a:extLst>
                    <a:ext uri="{9D8B030D-6E8A-4147-A177-3AD203B41FA5}">
                      <a16:colId xmlns:a16="http://schemas.microsoft.com/office/drawing/2014/main" val="3204390207"/>
                    </a:ext>
                  </a:extLst>
                </a:gridCol>
              </a:tblGrid>
              <a:tr h="339794">
                <a:tc gridSpan="2"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Вкладка Календарный план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4487857"/>
                  </a:ext>
                </a:extLst>
              </a:tr>
              <a:tr h="246453">
                <a:tc gridSpan="2"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Задачи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3364633"/>
                  </a:ext>
                </a:extLst>
              </a:tr>
              <a:tr h="250547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Поставленная задача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Обязательное поле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19468177"/>
                  </a:ext>
                </a:extLst>
              </a:tr>
              <a:tr h="241213">
                <a:tc gridSpan="2"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Добавить задачу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3028040"/>
                  </a:ext>
                </a:extLst>
              </a:tr>
              <a:tr h="241213">
                <a:tc gridSpan="2"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Задача №__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0482931"/>
                  </a:ext>
                </a:extLst>
              </a:tr>
              <a:tr h="295580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Название мероприятия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Обязательное поле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11473953"/>
                  </a:ext>
                </a:extLst>
              </a:tr>
              <a:tr h="241213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Крайняя дата выполнения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Обязательное поле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97605128"/>
                  </a:ext>
                </a:extLst>
              </a:tr>
              <a:tr h="241213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Описание мероприятия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Обязательное поле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27507763"/>
                  </a:ext>
                </a:extLst>
              </a:tr>
              <a:tr h="473419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Количество уникальных участников </a:t>
                      </a:r>
                      <a:r>
                        <a:rPr lang="ru-RU" sz="1100">
                          <a:effectLst/>
                        </a:rPr>
                        <a:t>(Ожидаемое количество уникальных участников)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Необязательное поле (или 0)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86443564"/>
                  </a:ext>
                </a:extLst>
              </a:tr>
              <a:tr h="704725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Количество повторяющихся участников </a:t>
                      </a:r>
                      <a:r>
                        <a:rPr lang="ru-RU" sz="1100">
                          <a:effectLst/>
                        </a:rPr>
                        <a:t>(Ожидаемое количество повторяющихся участников)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Необязательное поле (или 0)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73303556"/>
                  </a:ext>
                </a:extLst>
              </a:tr>
              <a:tr h="704725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Количество публикаций </a:t>
                      </a:r>
                      <a:r>
                        <a:rPr lang="ru-RU" sz="1100">
                          <a:effectLst/>
                        </a:rPr>
                        <a:t>(Ожидаемое Количество публикаций о мероприятии в СМИ и интернете)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Необязательное поле (или 0)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52008439"/>
                  </a:ext>
                </a:extLst>
              </a:tr>
              <a:tr h="704725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Количество просмотров </a:t>
                      </a:r>
                      <a:r>
                        <a:rPr lang="ru-RU" sz="1100">
                          <a:effectLst/>
                        </a:rPr>
                        <a:t>(Ожидаемое количество просмотров публикаций о мероприятии в СМИ и интернете)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Необязательное поле (или 0)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44022913"/>
                  </a:ext>
                </a:extLst>
              </a:tr>
              <a:tr h="241213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Дополнительная информация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Необязательное поле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41785809"/>
                  </a:ext>
                </a:extLst>
              </a:tr>
              <a:tr h="230077">
                <a:tc gridSpan="2"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Добавить мероприятие в задачу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3342472"/>
                  </a:ext>
                </a:extLst>
              </a:tr>
              <a:tr h="339794">
                <a:tc gridSpan="2"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 данном этапе можно сохранить проект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73536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343386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1869764"/>
              </p:ext>
            </p:extLst>
          </p:nvPr>
        </p:nvGraphicFramePr>
        <p:xfrm>
          <a:off x="2211929" y="637564"/>
          <a:ext cx="8106530" cy="45129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40139">
                  <a:extLst>
                    <a:ext uri="{9D8B030D-6E8A-4147-A177-3AD203B41FA5}">
                      <a16:colId xmlns:a16="http://schemas.microsoft.com/office/drawing/2014/main" val="284797792"/>
                    </a:ext>
                  </a:extLst>
                </a:gridCol>
                <a:gridCol w="3766391">
                  <a:extLst>
                    <a:ext uri="{9D8B030D-6E8A-4147-A177-3AD203B41FA5}">
                      <a16:colId xmlns:a16="http://schemas.microsoft.com/office/drawing/2014/main" val="322255761"/>
                    </a:ext>
                  </a:extLst>
                </a:gridCol>
              </a:tblGrid>
              <a:tr h="548814">
                <a:tc gridSpan="2"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0334494"/>
                  </a:ext>
                </a:extLst>
              </a:tr>
              <a:tr h="797170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Вид ресурса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Обязательное поле. Добавить всплывающую подсказку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15596576"/>
                  </a:ext>
                </a:extLst>
              </a:tr>
              <a:tr h="389592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Месяц публикации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Обязательное поле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51491190"/>
                  </a:ext>
                </a:extLst>
              </a:tr>
              <a:tr h="389592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Планируемое количество просмотров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Обязательное поле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65672199"/>
                  </a:ext>
                </a:extLst>
              </a:tr>
              <a:tr h="389592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Ссылки на ресурсы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Обязательное поле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06488617"/>
                  </a:ext>
                </a:extLst>
              </a:tr>
              <a:tr h="389592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Почему выбран такой формат медиа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Обязательное поле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93686948"/>
                  </a:ext>
                </a:extLst>
              </a:tr>
              <a:tr h="357060">
                <a:tc gridSpan="2"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Добавить поле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9326806"/>
                  </a:ext>
                </a:extLst>
              </a:tr>
              <a:tr h="797170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Файл с подробным медиа-планом (поле для файла)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Необязательное поле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11856392"/>
                  </a:ext>
                </a:extLst>
              </a:tr>
              <a:tr h="454392">
                <a:tc gridSpan="2"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 данном этапе можно сохранить проект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48707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998082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0350182"/>
              </p:ext>
            </p:extLst>
          </p:nvPr>
        </p:nvGraphicFramePr>
        <p:xfrm>
          <a:off x="2195151" y="578841"/>
          <a:ext cx="7838082" cy="50479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96415">
                  <a:extLst>
                    <a:ext uri="{9D8B030D-6E8A-4147-A177-3AD203B41FA5}">
                      <a16:colId xmlns:a16="http://schemas.microsoft.com/office/drawing/2014/main" val="2337977447"/>
                    </a:ext>
                  </a:extLst>
                </a:gridCol>
                <a:gridCol w="3641667">
                  <a:extLst>
                    <a:ext uri="{9D8B030D-6E8A-4147-A177-3AD203B41FA5}">
                      <a16:colId xmlns:a16="http://schemas.microsoft.com/office/drawing/2014/main" val="1155835178"/>
                    </a:ext>
                  </a:extLst>
                </a:gridCol>
              </a:tblGrid>
              <a:tr h="341849">
                <a:tc gridSpan="2"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0480442"/>
                  </a:ext>
                </a:extLst>
              </a:tr>
              <a:tr h="293099">
                <a:tc gridSpan="2"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Собственные средства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8770235"/>
                  </a:ext>
                </a:extLst>
              </a:tr>
              <a:tr h="293099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Перечень расходов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Обязательное поле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37906707"/>
                  </a:ext>
                </a:extLst>
              </a:tr>
              <a:tr h="293099">
                <a:tc gridSpan="2"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Добавить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2417860"/>
                  </a:ext>
                </a:extLst>
              </a:tr>
              <a:tr h="293099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Сумма, руб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Обязательное поле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35340715"/>
                  </a:ext>
                </a:extLst>
              </a:tr>
              <a:tr h="855221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Файл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Загрузите файл для подтверждения суммы расходов </a:t>
                      </a:r>
                    </a:p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Необязательное поле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75183795"/>
                  </a:ext>
                </a:extLst>
              </a:tr>
              <a:tr h="293099">
                <a:tc gridSpan="2"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Партнер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0288469"/>
                  </a:ext>
                </a:extLst>
              </a:tr>
              <a:tr h="293099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Название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Необязательное поле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31614243"/>
                  </a:ext>
                </a:extLst>
              </a:tr>
              <a:tr h="293099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Тип поддержки (выборное поле)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57783310"/>
                  </a:ext>
                </a:extLst>
              </a:tr>
              <a:tr h="293099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Перечень расходов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Необязательное поле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81784776"/>
                  </a:ext>
                </a:extLst>
              </a:tr>
              <a:tr h="293099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Сумма, руб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Необязательное поле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62667484"/>
                  </a:ext>
                </a:extLst>
              </a:tr>
              <a:tr h="1212989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Файл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Загрузите документ, подтверждающий договоренность о сотрудничестве (Соглашения, письма и т.п.) </a:t>
                      </a:r>
                      <a:endParaRPr lang="ru-RU" sz="1100" dirty="0">
                        <a:effectLst/>
                      </a:endParaRPr>
                    </a:p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Необязательное поле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040058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40674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674724"/>
              </p:ext>
            </p:extLst>
          </p:nvPr>
        </p:nvGraphicFramePr>
        <p:xfrm>
          <a:off x="2027371" y="511727"/>
          <a:ext cx="8165253" cy="55232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71579">
                  <a:extLst>
                    <a:ext uri="{9D8B030D-6E8A-4147-A177-3AD203B41FA5}">
                      <a16:colId xmlns:a16="http://schemas.microsoft.com/office/drawing/2014/main" val="604723243"/>
                    </a:ext>
                  </a:extLst>
                </a:gridCol>
                <a:gridCol w="3793674">
                  <a:extLst>
                    <a:ext uri="{9D8B030D-6E8A-4147-A177-3AD203B41FA5}">
                      <a16:colId xmlns:a16="http://schemas.microsoft.com/office/drawing/2014/main" val="3882807802"/>
                    </a:ext>
                  </a:extLst>
                </a:gridCol>
              </a:tblGrid>
              <a:tr h="288793">
                <a:tc gridSpan="2"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Вкладка Расходы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8651398"/>
                  </a:ext>
                </a:extLst>
              </a:tr>
              <a:tr h="2930456">
                <a:tc gridSpan="2">
                  <a:txBody>
                    <a:bodyPr/>
                    <a:lstStyle/>
                    <a:p>
                      <a:pPr marL="19050" indent="2540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</a:p>
                    <a:p>
                      <a:pPr marL="19050" indent="254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1. Расходы на организацию проживания и питания </a:t>
                      </a:r>
                      <a:endParaRPr lang="ru-RU" sz="1200">
                        <a:effectLst/>
                      </a:endParaRPr>
                    </a:p>
                    <a:p>
                      <a:pPr marL="19050" indent="254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2. Транспортные расходы (приобретение авиа- и железнодорожных билетов, услуги по перевозке пассажиров) </a:t>
                      </a:r>
                      <a:endParaRPr lang="ru-RU" sz="1200">
                        <a:effectLst/>
                      </a:endParaRPr>
                    </a:p>
                    <a:p>
                      <a:pPr marL="19050" indent="254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3. Расходы по предоставлению оборудования </a:t>
                      </a:r>
                      <a:endParaRPr lang="ru-RU" sz="1200">
                        <a:effectLst/>
                      </a:endParaRPr>
                    </a:p>
                    <a:p>
                      <a:pPr marL="19050" indent="254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4. Расходы по предоставлению помещений </a:t>
                      </a:r>
                      <a:endParaRPr lang="ru-RU" sz="1200">
                        <a:effectLst/>
                      </a:endParaRPr>
                    </a:p>
                    <a:p>
                      <a:pPr marL="19050" indent="254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5. Расходы на создание/техническую поддержку сайта </a:t>
                      </a:r>
                      <a:endParaRPr lang="ru-RU" sz="1200">
                        <a:effectLst/>
                      </a:endParaRPr>
                    </a:p>
                    <a:p>
                      <a:pPr marL="19050" indent="254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6. Услуги по созданию программного обеспечения </a:t>
                      </a:r>
                      <a:endParaRPr lang="ru-RU" sz="1200">
                        <a:effectLst/>
                      </a:endParaRPr>
                    </a:p>
                    <a:p>
                      <a:pPr marL="19050" indent="254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7. Оплата иных услуг, необходимых для реализации проекта </a:t>
                      </a:r>
                      <a:endParaRPr lang="ru-RU" sz="1200">
                        <a:effectLst/>
                      </a:endParaRPr>
                    </a:p>
                    <a:p>
                      <a:pPr marL="19050" indent="254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8. Расходы на издательско-полиграфическую и сувенирную продукцию </a:t>
                      </a:r>
                      <a:endParaRPr lang="ru-RU" sz="1200">
                        <a:effectLst/>
                      </a:endParaRPr>
                    </a:p>
                    <a:p>
                      <a:pPr marL="19050" indent="254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9. Расходы на канцелярские принадлежности и закупку расходных материалов </a:t>
                      </a:r>
                      <a:endParaRPr lang="ru-RU" sz="1200">
                        <a:effectLst/>
                      </a:endParaRPr>
                    </a:p>
                    <a:p>
                      <a:pPr marL="19050" indent="254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10. Расходы на закупку оборудования </a:t>
                      </a:r>
                      <a:endParaRPr lang="ru-RU" sz="1200">
                        <a:effectLst/>
                      </a:endParaRPr>
                    </a:p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2454105"/>
                  </a:ext>
                </a:extLst>
              </a:tr>
              <a:tr h="506648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Услуга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Обязательное поле (при выборе того или иного расхода)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40207980"/>
                  </a:ext>
                </a:extLst>
              </a:tr>
              <a:tr h="247609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Обоснование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Необязательное поле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00558897"/>
                  </a:ext>
                </a:extLst>
              </a:tr>
              <a:tr h="506648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Цена.руб.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Обязательное поле (при выборе того или иного расхода)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4398748"/>
                  </a:ext>
                </a:extLst>
              </a:tr>
              <a:tr h="506648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Кол-во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Обязательное поле (при выборе того или иного расхода)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62056449"/>
                  </a:ext>
                </a:extLst>
              </a:tr>
              <a:tr h="247609">
                <a:tc gridSpan="2"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Добавить строку услуги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3449528"/>
                  </a:ext>
                </a:extLst>
              </a:tr>
              <a:tr h="288793">
                <a:tc gridSpan="2"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 данном этапе можно сохранить проект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65913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082582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7383088"/>
              </p:ext>
            </p:extLst>
          </p:nvPr>
        </p:nvGraphicFramePr>
        <p:xfrm>
          <a:off x="1909925" y="947959"/>
          <a:ext cx="8223976" cy="39342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03018">
                  <a:extLst>
                    <a:ext uri="{9D8B030D-6E8A-4147-A177-3AD203B41FA5}">
                      <a16:colId xmlns:a16="http://schemas.microsoft.com/office/drawing/2014/main" val="1342049256"/>
                    </a:ext>
                  </a:extLst>
                </a:gridCol>
                <a:gridCol w="3820958">
                  <a:extLst>
                    <a:ext uri="{9D8B030D-6E8A-4147-A177-3AD203B41FA5}">
                      <a16:colId xmlns:a16="http://schemas.microsoft.com/office/drawing/2014/main" val="1477121765"/>
                    </a:ext>
                  </a:extLst>
                </a:gridCol>
              </a:tblGrid>
              <a:tr h="621866">
                <a:tc gridSpan="2"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Вкладка Доп.файлы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15722"/>
                  </a:ext>
                </a:extLst>
              </a:tr>
              <a:tr h="1090981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Загрузите любой необходимый дополнительный документ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Загрузите документ </a:t>
                      </a:r>
                      <a:endParaRPr lang="ru-RU" sz="1100">
                        <a:effectLst/>
                      </a:endParaRPr>
                    </a:p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Необязательное поле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040980"/>
                  </a:ext>
                </a:extLst>
              </a:tr>
              <a:tr h="533183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Описание файла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Необязательное поле (при добавлении)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8919902"/>
                  </a:ext>
                </a:extLst>
              </a:tr>
              <a:tr h="533183"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Выберете файл (поле для загрузки файла)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Необязательное поле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56545978"/>
                  </a:ext>
                </a:extLst>
              </a:tr>
              <a:tr h="533183">
                <a:tc gridSpan="2"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Добавить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1863808"/>
                  </a:ext>
                </a:extLst>
              </a:tr>
              <a:tr h="621866">
                <a:tc gridSpan="2">
                  <a:txBody>
                    <a:bodyPr/>
                    <a:lstStyle/>
                    <a:p>
                      <a:pPr marL="19050" indent="254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 данном этапе можно сохранить проект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51158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93041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вал 28">
            <a:extLst>
              <a:ext uri="{FF2B5EF4-FFF2-40B4-BE49-F238E27FC236}">
                <a16:creationId xmlns:a16="http://schemas.microsoft.com/office/drawing/2014/main" id="{8CBD8E06-BB1E-4F28-9CB1-759700A8FEC1}"/>
              </a:ext>
            </a:extLst>
          </p:cNvPr>
          <p:cNvSpPr/>
          <p:nvPr/>
        </p:nvSpPr>
        <p:spPr>
          <a:xfrm>
            <a:off x="-1239933" y="-1782513"/>
            <a:ext cx="4262516" cy="4262516"/>
          </a:xfrm>
          <a:prstGeom prst="ellipse">
            <a:avLst/>
          </a:prstGeom>
          <a:gradFill>
            <a:gsLst>
              <a:gs pos="22000">
                <a:srgbClr val="EDB4F8"/>
              </a:gs>
              <a:gs pos="100000">
                <a:schemeClr val="bg1"/>
              </a:gs>
              <a:gs pos="0">
                <a:srgbClr val="EDB4F8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>
            <a:extLst>
              <a:ext uri="{FF2B5EF4-FFF2-40B4-BE49-F238E27FC236}">
                <a16:creationId xmlns:a16="http://schemas.microsoft.com/office/drawing/2014/main" id="{16F7CA52-EA43-4BB6-9BCC-65CB9F633585}"/>
              </a:ext>
            </a:extLst>
          </p:cNvPr>
          <p:cNvSpPr/>
          <p:nvPr/>
        </p:nvSpPr>
        <p:spPr>
          <a:xfrm>
            <a:off x="7802920" y="-2555370"/>
            <a:ext cx="5769204" cy="5769204"/>
          </a:xfrm>
          <a:prstGeom prst="ellipse">
            <a:avLst/>
          </a:prstGeom>
          <a:gradFill>
            <a:gsLst>
              <a:gs pos="33000">
                <a:srgbClr val="F3CEFA"/>
              </a:gs>
              <a:gs pos="100000">
                <a:schemeClr val="bg1"/>
              </a:gs>
              <a:gs pos="0">
                <a:srgbClr val="EDB4F8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Овал 20">
            <a:extLst>
              <a:ext uri="{FF2B5EF4-FFF2-40B4-BE49-F238E27FC236}">
                <a16:creationId xmlns:a16="http://schemas.microsoft.com/office/drawing/2014/main" id="{256514F5-5904-49B9-96E8-89895F525A23}"/>
              </a:ext>
            </a:extLst>
          </p:cNvPr>
          <p:cNvSpPr/>
          <p:nvPr/>
        </p:nvSpPr>
        <p:spPr>
          <a:xfrm>
            <a:off x="-1668424" y="3099731"/>
            <a:ext cx="5769204" cy="5769204"/>
          </a:xfrm>
          <a:prstGeom prst="ellipse">
            <a:avLst/>
          </a:prstGeom>
          <a:gradFill>
            <a:gsLst>
              <a:gs pos="34000">
                <a:srgbClr val="E9FC88"/>
              </a:gs>
              <a:gs pos="100000">
                <a:schemeClr val="bg1"/>
              </a:gs>
              <a:gs pos="0">
                <a:srgbClr val="E9FC88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770B50E-6627-4065-9430-C0CF010521FA}"/>
              </a:ext>
            </a:extLst>
          </p:cNvPr>
          <p:cNvSpPr txBox="1"/>
          <p:nvPr/>
        </p:nvSpPr>
        <p:spPr>
          <a:xfrm>
            <a:off x="5081351" y="1872858"/>
            <a:ext cx="24527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>
                <a:latin typeface="Century Gothic" panose="020B0502020202020204" pitchFamily="34" charset="0"/>
              </a:rPr>
              <a:t>Проект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5AC54F8-D228-4A05-8C8A-DA1986FE4B5B}"/>
              </a:ext>
            </a:extLst>
          </p:cNvPr>
          <p:cNvSpPr txBox="1"/>
          <p:nvPr/>
        </p:nvSpPr>
        <p:spPr>
          <a:xfrm>
            <a:off x="1745437" y="620360"/>
            <a:ext cx="45622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Century Gothic" panose="020B0502020202020204" pitchFamily="34" charset="0"/>
              </a:rPr>
              <a:t>Что такое проект?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ABA95D-DEEB-4273-97DE-15EBE2DC9D56}"/>
              </a:ext>
            </a:extLst>
          </p:cNvPr>
          <p:cNvSpPr txBox="1"/>
          <p:nvPr/>
        </p:nvSpPr>
        <p:spPr>
          <a:xfrm>
            <a:off x="1040182" y="547421"/>
            <a:ext cx="14105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Century Gothic" panose="020B0502020202020204" pitchFamily="34" charset="0"/>
              </a:rPr>
              <a:t>01.</a:t>
            </a:r>
          </a:p>
        </p:txBody>
      </p:sp>
      <p:cxnSp>
        <p:nvCxnSpPr>
          <p:cNvPr id="14" name="Прямая соединительная линия 13">
            <a:extLst>
              <a:ext uri="{FF2B5EF4-FFF2-40B4-BE49-F238E27FC236}">
                <a16:creationId xmlns:a16="http://schemas.microsoft.com/office/drawing/2014/main" id="{3E00BE38-7B73-48B1-A754-31F14D6CD016}"/>
              </a:ext>
            </a:extLst>
          </p:cNvPr>
          <p:cNvCxnSpPr/>
          <p:nvPr/>
        </p:nvCxnSpPr>
        <p:spPr>
          <a:xfrm>
            <a:off x="856034" y="1488332"/>
            <a:ext cx="447472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D339729-1E0F-4177-816E-B413E8A1204C}"/>
              </a:ext>
            </a:extLst>
          </p:cNvPr>
          <p:cNvSpPr txBox="1"/>
          <p:nvPr/>
        </p:nvSpPr>
        <p:spPr>
          <a:xfrm>
            <a:off x="2511828" y="2965269"/>
            <a:ext cx="7591765" cy="25326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>
                <a:latin typeface="Century Gothic" panose="020B0502020202020204" pitchFamily="34" charset="0"/>
              </a:rPr>
              <a:t>комплекс взаимосвязанных мероприятий, направленных на решение конкретной актуальной социальной проблемы и на позитивное изменение социальной ситуации. Также, стоит отметить, что проект ограничен во времени, т.е. есть определенные сроки до какого момента вы должны реализовать свой проект, в случае победы.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E08267D-588A-4A22-B120-3E3FA2D97FB5}"/>
              </a:ext>
            </a:extLst>
          </p:cNvPr>
          <p:cNvSpPr txBox="1"/>
          <p:nvPr/>
        </p:nvSpPr>
        <p:spPr>
          <a:xfrm>
            <a:off x="5901445" y="1943204"/>
            <a:ext cx="10505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>
                <a:latin typeface="Century Gothic" panose="020B0502020202020204" pitchFamily="34" charset="0"/>
              </a:rPr>
              <a:t>-</a:t>
            </a:r>
          </a:p>
        </p:txBody>
      </p:sp>
      <p:sp>
        <p:nvSpPr>
          <p:cNvPr id="25" name="Звезда: 4 точки 24">
            <a:extLst>
              <a:ext uri="{FF2B5EF4-FFF2-40B4-BE49-F238E27FC236}">
                <a16:creationId xmlns:a16="http://schemas.microsoft.com/office/drawing/2014/main" id="{7E5BB50D-4E4A-470F-8450-8420E57E82E2}"/>
              </a:ext>
            </a:extLst>
          </p:cNvPr>
          <p:cNvSpPr/>
          <p:nvPr/>
        </p:nvSpPr>
        <p:spPr>
          <a:xfrm rot="20375086">
            <a:off x="478299" y="4151640"/>
            <a:ext cx="914400" cy="914400"/>
          </a:xfrm>
          <a:prstGeom prst="star4">
            <a:avLst>
              <a:gd name="adj" fmla="val 9728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Звезда: 4 точки 25">
            <a:extLst>
              <a:ext uri="{FF2B5EF4-FFF2-40B4-BE49-F238E27FC236}">
                <a16:creationId xmlns:a16="http://schemas.microsoft.com/office/drawing/2014/main" id="{DEE43D4B-148E-4900-9964-A6C043FBB4BC}"/>
              </a:ext>
            </a:extLst>
          </p:cNvPr>
          <p:cNvSpPr/>
          <p:nvPr/>
        </p:nvSpPr>
        <p:spPr>
          <a:xfrm rot="407621">
            <a:off x="1237573" y="4885469"/>
            <a:ext cx="1351129" cy="1282018"/>
          </a:xfrm>
          <a:prstGeom prst="star4">
            <a:avLst>
              <a:gd name="adj" fmla="val 9432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Взрыв: 8 точек 27">
            <a:extLst>
              <a:ext uri="{FF2B5EF4-FFF2-40B4-BE49-F238E27FC236}">
                <a16:creationId xmlns:a16="http://schemas.microsoft.com/office/drawing/2014/main" id="{5B469603-17E2-4A0E-9090-EA33EBB05D4F}"/>
              </a:ext>
            </a:extLst>
          </p:cNvPr>
          <p:cNvSpPr/>
          <p:nvPr/>
        </p:nvSpPr>
        <p:spPr>
          <a:xfrm>
            <a:off x="9891879" y="301560"/>
            <a:ext cx="1246477" cy="992215"/>
          </a:xfrm>
          <a:prstGeom prst="irregularSeal1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>
            <a:extLst>
              <a:ext uri="{FF2B5EF4-FFF2-40B4-BE49-F238E27FC236}">
                <a16:creationId xmlns:a16="http://schemas.microsoft.com/office/drawing/2014/main" id="{162AFDE6-5D24-4787-B407-9BF0AA4C776A}"/>
              </a:ext>
            </a:extLst>
          </p:cNvPr>
          <p:cNvSpPr/>
          <p:nvPr/>
        </p:nvSpPr>
        <p:spPr>
          <a:xfrm>
            <a:off x="9505889" y="3927382"/>
            <a:ext cx="3886088" cy="3886088"/>
          </a:xfrm>
          <a:prstGeom prst="ellipse">
            <a:avLst/>
          </a:prstGeom>
          <a:gradFill>
            <a:gsLst>
              <a:gs pos="22000">
                <a:srgbClr val="BCB4FF"/>
              </a:gs>
              <a:gs pos="100000">
                <a:schemeClr val="bg1"/>
              </a:gs>
              <a:gs pos="0">
                <a:srgbClr val="BCB4FF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35801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вал 12">
            <a:extLst>
              <a:ext uri="{FF2B5EF4-FFF2-40B4-BE49-F238E27FC236}">
                <a16:creationId xmlns:a16="http://schemas.microsoft.com/office/drawing/2014/main" id="{7AF8AF9C-73C8-4DB2-AF9C-EF538B6A804F}"/>
              </a:ext>
            </a:extLst>
          </p:cNvPr>
          <p:cNvSpPr/>
          <p:nvPr/>
        </p:nvSpPr>
        <p:spPr>
          <a:xfrm>
            <a:off x="8107652" y="-2542590"/>
            <a:ext cx="5769204" cy="5769204"/>
          </a:xfrm>
          <a:prstGeom prst="ellipse">
            <a:avLst/>
          </a:prstGeom>
          <a:gradFill>
            <a:gsLst>
              <a:gs pos="33000">
                <a:srgbClr val="F3CEFA"/>
              </a:gs>
              <a:gs pos="100000">
                <a:schemeClr val="bg1"/>
              </a:gs>
              <a:gs pos="0">
                <a:srgbClr val="EDB4F8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962C11B7-1055-44A2-B647-3E7F6A3E5B6E}"/>
              </a:ext>
            </a:extLst>
          </p:cNvPr>
          <p:cNvSpPr/>
          <p:nvPr/>
        </p:nvSpPr>
        <p:spPr>
          <a:xfrm>
            <a:off x="-1893694" y="-1962092"/>
            <a:ext cx="5769204" cy="5769204"/>
          </a:xfrm>
          <a:prstGeom prst="ellipse">
            <a:avLst/>
          </a:prstGeom>
          <a:gradFill>
            <a:gsLst>
              <a:gs pos="34000">
                <a:srgbClr val="E9FC88"/>
              </a:gs>
              <a:gs pos="100000">
                <a:schemeClr val="bg1"/>
              </a:gs>
              <a:gs pos="0">
                <a:srgbClr val="E9FC88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241B21-D876-4C6E-BAE6-AEED0BD68189}"/>
              </a:ext>
            </a:extLst>
          </p:cNvPr>
          <p:cNvSpPr txBox="1"/>
          <p:nvPr/>
        </p:nvSpPr>
        <p:spPr>
          <a:xfrm>
            <a:off x="8781062" y="3639857"/>
            <a:ext cx="2866417" cy="8706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 имеет целью извлечение прибыли.</a:t>
            </a:r>
            <a:endParaRPr lang="ru-RU" sz="1400" dirty="0">
              <a:effectLst/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18A886-601B-4A0A-8311-D97178612017}"/>
              </a:ext>
            </a:extLst>
          </p:cNvPr>
          <p:cNvSpPr txBox="1"/>
          <p:nvPr/>
        </p:nvSpPr>
        <p:spPr>
          <a:xfrm>
            <a:off x="1449420" y="922510"/>
            <a:ext cx="59241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latin typeface="Century Gothic" panose="020B0502020202020204" pitchFamily="34" charset="0"/>
              </a:rPr>
              <a:t>Социальный проект: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1C06D9A-E8D0-4259-86D4-D49FA79D1319}"/>
              </a:ext>
            </a:extLst>
          </p:cNvPr>
          <p:cNvSpPr txBox="1"/>
          <p:nvPr/>
        </p:nvSpPr>
        <p:spPr>
          <a:xfrm>
            <a:off x="1637468" y="2439529"/>
            <a:ext cx="16926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>
                <a:latin typeface="Century Gothic" panose="020B0502020202020204" pitchFamily="34" charset="0"/>
              </a:rPr>
              <a:t>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46242F5-A3C4-4883-8AF1-78BDB1FADB1D}"/>
              </a:ext>
            </a:extLst>
          </p:cNvPr>
          <p:cNvSpPr txBox="1"/>
          <p:nvPr/>
        </p:nvSpPr>
        <p:spPr>
          <a:xfrm>
            <a:off x="5639742" y="2439528"/>
            <a:ext cx="8657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>
                <a:latin typeface="Century Gothic" panose="020B0502020202020204" pitchFamily="34" charset="0"/>
              </a:rPr>
              <a:t>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EFB9DFA-D77D-4CA8-8273-F9A0F3DE2560}"/>
              </a:ext>
            </a:extLst>
          </p:cNvPr>
          <p:cNvSpPr txBox="1"/>
          <p:nvPr/>
        </p:nvSpPr>
        <p:spPr>
          <a:xfrm>
            <a:off x="9873573" y="2439528"/>
            <a:ext cx="11186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>
                <a:latin typeface="Century Gothic" panose="020B0502020202020204" pitchFamily="34" charset="0"/>
              </a:rPr>
              <a:t>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C70A3C4-94E3-4950-8A22-D26F875BB181}"/>
              </a:ext>
            </a:extLst>
          </p:cNvPr>
          <p:cNvSpPr txBox="1"/>
          <p:nvPr/>
        </p:nvSpPr>
        <p:spPr>
          <a:xfrm>
            <a:off x="414969" y="3639858"/>
            <a:ext cx="3375499" cy="870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>
                <a:latin typeface="Century Gothic" panose="020B0502020202020204" pitchFamily="34" charset="0"/>
              </a:rPr>
              <a:t>направлен на решение конкретной проблемы;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5237510-94DB-4C05-9C0A-F69C25105334}"/>
              </a:ext>
            </a:extLst>
          </p:cNvPr>
          <p:cNvSpPr txBox="1"/>
          <p:nvPr/>
        </p:nvSpPr>
        <p:spPr>
          <a:xfrm>
            <a:off x="4177473" y="3639857"/>
            <a:ext cx="3549125" cy="12861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>
                <a:latin typeface="Century Gothic" panose="020B0502020202020204" pitchFamily="34" charset="0"/>
              </a:rPr>
              <a:t>направлен на конкретную целевую группу, для которой эта проблема актуальна;</a:t>
            </a:r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4A11025A-44DD-4B1A-A516-3605179AB6D2}"/>
              </a:ext>
            </a:extLst>
          </p:cNvPr>
          <p:cNvSpPr/>
          <p:nvPr/>
        </p:nvSpPr>
        <p:spPr>
          <a:xfrm>
            <a:off x="-1282781" y="4638519"/>
            <a:ext cx="3886088" cy="3886088"/>
          </a:xfrm>
          <a:prstGeom prst="ellipse">
            <a:avLst/>
          </a:prstGeom>
          <a:gradFill>
            <a:gsLst>
              <a:gs pos="22000">
                <a:srgbClr val="BCB4FF"/>
              </a:gs>
              <a:gs pos="100000">
                <a:schemeClr val="bg1"/>
              </a:gs>
              <a:gs pos="0">
                <a:srgbClr val="BCB4FF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: шеврон 13">
            <a:extLst>
              <a:ext uri="{FF2B5EF4-FFF2-40B4-BE49-F238E27FC236}">
                <a16:creationId xmlns:a16="http://schemas.microsoft.com/office/drawing/2014/main" id="{403B6C38-496F-4BC7-A506-B56BCCF4525E}"/>
              </a:ext>
            </a:extLst>
          </p:cNvPr>
          <p:cNvSpPr/>
          <p:nvPr/>
        </p:nvSpPr>
        <p:spPr>
          <a:xfrm>
            <a:off x="9749177" y="326136"/>
            <a:ext cx="1019444" cy="870159"/>
          </a:xfrm>
          <a:prstGeom prst="chevron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Стрелка: шеврон 14">
            <a:extLst>
              <a:ext uri="{FF2B5EF4-FFF2-40B4-BE49-F238E27FC236}">
                <a16:creationId xmlns:a16="http://schemas.microsoft.com/office/drawing/2014/main" id="{EBD3EC05-68EF-48D1-ADB9-310B0B0BAD6A}"/>
              </a:ext>
            </a:extLst>
          </p:cNvPr>
          <p:cNvSpPr/>
          <p:nvPr/>
        </p:nvSpPr>
        <p:spPr>
          <a:xfrm>
            <a:off x="8781062" y="321881"/>
            <a:ext cx="1019444" cy="870159"/>
          </a:xfrm>
          <a:prstGeom prst="chevron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Стрелка: шеврон 15">
            <a:extLst>
              <a:ext uri="{FF2B5EF4-FFF2-40B4-BE49-F238E27FC236}">
                <a16:creationId xmlns:a16="http://schemas.microsoft.com/office/drawing/2014/main" id="{AB200AC3-EEB3-490F-B0EA-8A75331B3C65}"/>
              </a:ext>
            </a:extLst>
          </p:cNvPr>
          <p:cNvSpPr/>
          <p:nvPr/>
        </p:nvSpPr>
        <p:spPr>
          <a:xfrm>
            <a:off x="7824391" y="342012"/>
            <a:ext cx="1019444" cy="870159"/>
          </a:xfrm>
          <a:prstGeom prst="chevron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Взрыв: 8 точек 16">
            <a:extLst>
              <a:ext uri="{FF2B5EF4-FFF2-40B4-BE49-F238E27FC236}">
                <a16:creationId xmlns:a16="http://schemas.microsoft.com/office/drawing/2014/main" id="{87A59304-B969-4338-AF81-B04450664D75}"/>
              </a:ext>
            </a:extLst>
          </p:cNvPr>
          <p:cNvSpPr/>
          <p:nvPr/>
        </p:nvSpPr>
        <p:spPr>
          <a:xfrm>
            <a:off x="1034694" y="5589348"/>
            <a:ext cx="1246477" cy="992215"/>
          </a:xfrm>
          <a:prstGeom prst="irregularSeal1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7352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Овал 26">
            <a:extLst>
              <a:ext uri="{FF2B5EF4-FFF2-40B4-BE49-F238E27FC236}">
                <a16:creationId xmlns:a16="http://schemas.microsoft.com/office/drawing/2014/main" id="{5C70D785-A7EA-4D3D-B699-D2E8EEA1D4BF}"/>
              </a:ext>
            </a:extLst>
          </p:cNvPr>
          <p:cNvSpPr/>
          <p:nvPr/>
        </p:nvSpPr>
        <p:spPr>
          <a:xfrm>
            <a:off x="8793470" y="3705039"/>
            <a:ext cx="4642387" cy="4947082"/>
          </a:xfrm>
          <a:prstGeom prst="ellipse">
            <a:avLst/>
          </a:prstGeom>
          <a:gradFill>
            <a:gsLst>
              <a:gs pos="60000">
                <a:srgbClr val="E1DDFF"/>
              </a:gs>
              <a:gs pos="0">
                <a:srgbClr val="BCB4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>
            <a:extLst>
              <a:ext uri="{FF2B5EF4-FFF2-40B4-BE49-F238E27FC236}">
                <a16:creationId xmlns:a16="http://schemas.microsoft.com/office/drawing/2014/main" id="{8DD21C05-0FF2-4476-80CB-5090D9D703CB}"/>
              </a:ext>
            </a:extLst>
          </p:cNvPr>
          <p:cNvSpPr/>
          <p:nvPr/>
        </p:nvSpPr>
        <p:spPr>
          <a:xfrm>
            <a:off x="7802920" y="-2555370"/>
            <a:ext cx="5769204" cy="5769204"/>
          </a:xfrm>
          <a:prstGeom prst="ellipse">
            <a:avLst/>
          </a:prstGeom>
          <a:gradFill>
            <a:gsLst>
              <a:gs pos="33000">
                <a:srgbClr val="F3CEFA"/>
              </a:gs>
              <a:gs pos="100000">
                <a:schemeClr val="bg1"/>
              </a:gs>
              <a:gs pos="0">
                <a:srgbClr val="EDB4F8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Овал 29">
            <a:extLst>
              <a:ext uri="{FF2B5EF4-FFF2-40B4-BE49-F238E27FC236}">
                <a16:creationId xmlns:a16="http://schemas.microsoft.com/office/drawing/2014/main" id="{466D9F82-EED6-4772-AF49-4E644F6D6AA0}"/>
              </a:ext>
            </a:extLst>
          </p:cNvPr>
          <p:cNvSpPr/>
          <p:nvPr/>
        </p:nvSpPr>
        <p:spPr>
          <a:xfrm>
            <a:off x="-1569365" y="3213834"/>
            <a:ext cx="5769204" cy="5769204"/>
          </a:xfrm>
          <a:prstGeom prst="ellipse">
            <a:avLst/>
          </a:prstGeom>
          <a:gradFill>
            <a:gsLst>
              <a:gs pos="22000">
                <a:srgbClr val="E9FC88"/>
              </a:gs>
              <a:gs pos="100000">
                <a:schemeClr val="bg1"/>
              </a:gs>
              <a:gs pos="0">
                <a:srgbClr val="E9FC88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231C769-130E-406E-A60C-49A4B51BF5CF}"/>
              </a:ext>
            </a:extLst>
          </p:cNvPr>
          <p:cNvSpPr txBox="1"/>
          <p:nvPr/>
        </p:nvSpPr>
        <p:spPr>
          <a:xfrm>
            <a:off x="0" y="679420"/>
            <a:ext cx="1418246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spcAft>
                <a:spcPts val="800"/>
              </a:spcAft>
            </a:pPr>
            <a:r>
              <a:rPr lang="ru-RU" sz="3200" b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Основные принципы социальных проектов:</a:t>
            </a:r>
            <a:endParaRPr lang="ru-RU" sz="2400" dirty="0">
              <a:effectLst/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7" name="Прямая соединительная линия 36">
            <a:extLst>
              <a:ext uri="{FF2B5EF4-FFF2-40B4-BE49-F238E27FC236}">
                <a16:creationId xmlns:a16="http://schemas.microsoft.com/office/drawing/2014/main" id="{254C0707-A21F-4E96-BBF0-62EF83A0D964}"/>
              </a:ext>
            </a:extLst>
          </p:cNvPr>
          <p:cNvCxnSpPr/>
          <p:nvPr/>
        </p:nvCxnSpPr>
        <p:spPr>
          <a:xfrm>
            <a:off x="7802920" y="1451325"/>
            <a:ext cx="366415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C3E8D495-24D1-4A17-A9C6-DE8883A2A79D}"/>
              </a:ext>
            </a:extLst>
          </p:cNvPr>
          <p:cNvSpPr txBox="1"/>
          <p:nvPr/>
        </p:nvSpPr>
        <p:spPr>
          <a:xfrm>
            <a:off x="7715721" y="1999782"/>
            <a:ext cx="35958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>
                <a:latin typeface="Century Gothic" panose="020B0502020202020204" pitchFamily="34" charset="0"/>
              </a:rPr>
              <a:t>3	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B25EA12-215C-434B-B412-F12AD0FB8657}"/>
              </a:ext>
            </a:extLst>
          </p:cNvPr>
          <p:cNvSpPr txBox="1"/>
          <p:nvPr/>
        </p:nvSpPr>
        <p:spPr>
          <a:xfrm>
            <a:off x="1138175" y="1984889"/>
            <a:ext cx="18905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>
                <a:latin typeface="Century Gothic" panose="020B0502020202020204" pitchFamily="34" charset="0"/>
              </a:rPr>
              <a:t>1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448BC52-904F-4DD8-8F0F-138542EB16D8}"/>
              </a:ext>
            </a:extLst>
          </p:cNvPr>
          <p:cNvSpPr txBox="1"/>
          <p:nvPr/>
        </p:nvSpPr>
        <p:spPr>
          <a:xfrm>
            <a:off x="5027803" y="1984889"/>
            <a:ext cx="15940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>
                <a:latin typeface="Century Gothic" panose="020B0502020202020204" pitchFamily="34" charset="0"/>
              </a:rPr>
              <a:t>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2B58662-4012-436F-8742-9E07B11D45E8}"/>
              </a:ext>
            </a:extLst>
          </p:cNvPr>
          <p:cNvSpPr txBox="1"/>
          <p:nvPr/>
        </p:nvSpPr>
        <p:spPr>
          <a:xfrm>
            <a:off x="370760" y="3557467"/>
            <a:ext cx="3334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Century Gothic" panose="020B0502020202020204" pitchFamily="34" charset="0"/>
              </a:rPr>
              <a:t>Эффективность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EC8F20D-AEDE-4AE0-B5A9-C05D772E2A98}"/>
              </a:ext>
            </a:extLst>
          </p:cNvPr>
          <p:cNvSpPr txBox="1"/>
          <p:nvPr/>
        </p:nvSpPr>
        <p:spPr>
          <a:xfrm>
            <a:off x="370758" y="4131884"/>
            <a:ext cx="34254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Century Gothic" panose="020B0502020202020204" pitchFamily="34" charset="0"/>
              </a:rPr>
              <a:t>(подразумевает достижение поставленных целей и решение конкретных социальных проблем)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047DC5B-6BE4-4301-AC9C-068F19EFDE10}"/>
              </a:ext>
            </a:extLst>
          </p:cNvPr>
          <p:cNvSpPr txBox="1"/>
          <p:nvPr/>
        </p:nvSpPr>
        <p:spPr>
          <a:xfrm>
            <a:off x="3752569" y="3589959"/>
            <a:ext cx="40530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Century Gothic" panose="020B0502020202020204" pitchFamily="34" charset="0"/>
              </a:rPr>
              <a:t>Устойчивость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044D4AE-C6AF-4FCB-8338-9E8D0116BAD9}"/>
              </a:ext>
            </a:extLst>
          </p:cNvPr>
          <p:cNvSpPr txBox="1"/>
          <p:nvPr/>
        </p:nvSpPr>
        <p:spPr>
          <a:xfrm>
            <a:off x="4376500" y="4132079"/>
            <a:ext cx="28966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Century Gothic" panose="020B0502020202020204" pitchFamily="34" charset="0"/>
              </a:rPr>
              <a:t>(проект должен иметь долгосрочный эффект и не зависеть от временных факторов)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F675358-ACB4-4089-A3A8-737F64137452}"/>
              </a:ext>
            </a:extLst>
          </p:cNvPr>
          <p:cNvSpPr txBox="1"/>
          <p:nvPr/>
        </p:nvSpPr>
        <p:spPr>
          <a:xfrm>
            <a:off x="6690424" y="3619830"/>
            <a:ext cx="5708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Century Gothic" panose="020B0502020202020204" pitchFamily="34" charset="0"/>
              </a:rPr>
              <a:t>Социальная ответственность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0825220-6A1E-4353-AF67-0CE911F22841}"/>
              </a:ext>
            </a:extLst>
          </p:cNvPr>
          <p:cNvSpPr txBox="1"/>
          <p:nvPr/>
        </p:nvSpPr>
        <p:spPr>
          <a:xfrm>
            <a:off x="7701445" y="4170469"/>
            <a:ext cx="36090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Century Gothic" panose="020B0502020202020204" pitchFamily="34" charset="0"/>
              </a:rPr>
              <a:t>(предполагает учет интересов и потребностей различных групп населения и принятие мер для улучшения их положения)</a:t>
            </a:r>
          </a:p>
        </p:txBody>
      </p:sp>
    </p:spTree>
    <p:extLst>
      <p:ext uri="{BB962C8B-B14F-4D97-AF65-F5344CB8AC3E}">
        <p14:creationId xmlns:p14="http://schemas.microsoft.com/office/powerpoint/2010/main" val="34716597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Овал 26">
            <a:extLst>
              <a:ext uri="{FF2B5EF4-FFF2-40B4-BE49-F238E27FC236}">
                <a16:creationId xmlns:a16="http://schemas.microsoft.com/office/drawing/2014/main" id="{5C70D785-A7EA-4D3D-B699-D2E8EEA1D4BF}"/>
              </a:ext>
            </a:extLst>
          </p:cNvPr>
          <p:cNvSpPr/>
          <p:nvPr/>
        </p:nvSpPr>
        <p:spPr>
          <a:xfrm>
            <a:off x="8793470" y="3705039"/>
            <a:ext cx="4642387" cy="4947082"/>
          </a:xfrm>
          <a:prstGeom prst="ellipse">
            <a:avLst/>
          </a:prstGeom>
          <a:gradFill>
            <a:gsLst>
              <a:gs pos="60000">
                <a:srgbClr val="E1DDFF"/>
              </a:gs>
              <a:gs pos="0">
                <a:srgbClr val="BCB4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>
            <a:extLst>
              <a:ext uri="{FF2B5EF4-FFF2-40B4-BE49-F238E27FC236}">
                <a16:creationId xmlns:a16="http://schemas.microsoft.com/office/drawing/2014/main" id="{8DD21C05-0FF2-4476-80CB-5090D9D703CB}"/>
              </a:ext>
            </a:extLst>
          </p:cNvPr>
          <p:cNvSpPr/>
          <p:nvPr/>
        </p:nvSpPr>
        <p:spPr>
          <a:xfrm>
            <a:off x="7802920" y="-2555370"/>
            <a:ext cx="5769204" cy="5769204"/>
          </a:xfrm>
          <a:prstGeom prst="ellipse">
            <a:avLst/>
          </a:prstGeom>
          <a:gradFill>
            <a:gsLst>
              <a:gs pos="33000">
                <a:srgbClr val="F3CEFA"/>
              </a:gs>
              <a:gs pos="100000">
                <a:schemeClr val="bg1"/>
              </a:gs>
              <a:gs pos="0">
                <a:srgbClr val="EDB4F8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0" name="Овал 29">
            <a:extLst>
              <a:ext uri="{FF2B5EF4-FFF2-40B4-BE49-F238E27FC236}">
                <a16:creationId xmlns:a16="http://schemas.microsoft.com/office/drawing/2014/main" id="{466D9F82-EED6-4772-AF49-4E644F6D6AA0}"/>
              </a:ext>
            </a:extLst>
          </p:cNvPr>
          <p:cNvSpPr/>
          <p:nvPr/>
        </p:nvSpPr>
        <p:spPr>
          <a:xfrm>
            <a:off x="-1569365" y="3213834"/>
            <a:ext cx="5769204" cy="5769204"/>
          </a:xfrm>
          <a:prstGeom prst="ellipse">
            <a:avLst/>
          </a:prstGeom>
          <a:gradFill>
            <a:gsLst>
              <a:gs pos="22000">
                <a:srgbClr val="E9FC88"/>
              </a:gs>
              <a:gs pos="100000">
                <a:schemeClr val="bg1"/>
              </a:gs>
              <a:gs pos="0">
                <a:srgbClr val="E9FC88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231C769-130E-406E-A60C-49A4B51BF5CF}"/>
              </a:ext>
            </a:extLst>
          </p:cNvPr>
          <p:cNvSpPr txBox="1"/>
          <p:nvPr/>
        </p:nvSpPr>
        <p:spPr>
          <a:xfrm>
            <a:off x="0" y="679420"/>
            <a:ext cx="1418246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0215" algn="just">
              <a:spcAft>
                <a:spcPts val="800"/>
              </a:spcAft>
            </a:pPr>
            <a:r>
              <a:rPr lang="ru-RU" sz="3200" b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Основные принципы социальных проектов:</a:t>
            </a:r>
            <a:endParaRPr lang="ru-RU" sz="2400" dirty="0">
              <a:effectLst/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37" name="Прямая соединительная линия 36">
            <a:extLst>
              <a:ext uri="{FF2B5EF4-FFF2-40B4-BE49-F238E27FC236}">
                <a16:creationId xmlns:a16="http://schemas.microsoft.com/office/drawing/2014/main" id="{254C0707-A21F-4E96-BBF0-62EF83A0D964}"/>
              </a:ext>
            </a:extLst>
          </p:cNvPr>
          <p:cNvCxnSpPr/>
          <p:nvPr/>
        </p:nvCxnSpPr>
        <p:spPr>
          <a:xfrm>
            <a:off x="7802920" y="1451325"/>
            <a:ext cx="366415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C3E8D495-24D1-4A17-A9C6-DE8883A2A79D}"/>
              </a:ext>
            </a:extLst>
          </p:cNvPr>
          <p:cNvSpPr txBox="1"/>
          <p:nvPr/>
        </p:nvSpPr>
        <p:spPr>
          <a:xfrm>
            <a:off x="7715721" y="1999782"/>
            <a:ext cx="35958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>
                <a:latin typeface="Century Gothic" panose="020B0502020202020204" pitchFamily="34" charset="0"/>
              </a:rPr>
              <a:t>6	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B25EA12-215C-434B-B412-F12AD0FB8657}"/>
              </a:ext>
            </a:extLst>
          </p:cNvPr>
          <p:cNvSpPr txBox="1"/>
          <p:nvPr/>
        </p:nvSpPr>
        <p:spPr>
          <a:xfrm>
            <a:off x="1138175" y="1984889"/>
            <a:ext cx="18905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>
                <a:latin typeface="Century Gothic" panose="020B0502020202020204" pitchFamily="34" charset="0"/>
              </a:rPr>
              <a:t>4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448BC52-904F-4DD8-8F0F-138542EB16D8}"/>
              </a:ext>
            </a:extLst>
          </p:cNvPr>
          <p:cNvSpPr txBox="1"/>
          <p:nvPr/>
        </p:nvSpPr>
        <p:spPr>
          <a:xfrm>
            <a:off x="5027803" y="1984889"/>
            <a:ext cx="15940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dirty="0">
                <a:latin typeface="Century Gothic" panose="020B0502020202020204" pitchFamily="34" charset="0"/>
              </a:rPr>
              <a:t>5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2B58662-4012-436F-8742-9E07B11D45E8}"/>
              </a:ext>
            </a:extLst>
          </p:cNvPr>
          <p:cNvSpPr txBox="1"/>
          <p:nvPr/>
        </p:nvSpPr>
        <p:spPr>
          <a:xfrm>
            <a:off x="370760" y="3557467"/>
            <a:ext cx="3334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Century Gothic" panose="020B0502020202020204" pitchFamily="34" charset="0"/>
              </a:rPr>
              <a:t>Отчетность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DEC8F20D-AEDE-4AE0-B5A9-C05D772E2A98}"/>
              </a:ext>
            </a:extLst>
          </p:cNvPr>
          <p:cNvSpPr txBox="1"/>
          <p:nvPr/>
        </p:nvSpPr>
        <p:spPr>
          <a:xfrm>
            <a:off x="370758" y="4131884"/>
            <a:ext cx="34254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Century Gothic" panose="020B0502020202020204" pitchFamily="34" charset="0"/>
              </a:rPr>
              <a:t>(проект должен быть прозрачным в своих действиях и отчетности о расходовании средств)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047DC5B-6BE4-4301-AC9C-068F19EFDE10}"/>
              </a:ext>
            </a:extLst>
          </p:cNvPr>
          <p:cNvSpPr txBox="1"/>
          <p:nvPr/>
        </p:nvSpPr>
        <p:spPr>
          <a:xfrm>
            <a:off x="3752569" y="3589959"/>
            <a:ext cx="40530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Century Gothic" panose="020B0502020202020204" pitchFamily="34" charset="0"/>
              </a:rPr>
              <a:t>Инновационность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044D4AE-C6AF-4FCB-8338-9E8D0116BAD9}"/>
              </a:ext>
            </a:extLst>
          </p:cNvPr>
          <p:cNvSpPr txBox="1"/>
          <p:nvPr/>
        </p:nvSpPr>
        <p:spPr>
          <a:xfrm>
            <a:off x="4126284" y="4131884"/>
            <a:ext cx="36156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Century Gothic" panose="020B0502020202020204" pitchFamily="34" charset="0"/>
              </a:rPr>
              <a:t>(социальный проект может быть более эффективным, если он основан на новых идеях и подходах к решению проблемы)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F675358-ACB4-4089-A3A8-737F64137452}"/>
              </a:ext>
            </a:extLst>
          </p:cNvPr>
          <p:cNvSpPr txBox="1"/>
          <p:nvPr/>
        </p:nvSpPr>
        <p:spPr>
          <a:xfrm>
            <a:off x="6690424" y="3619830"/>
            <a:ext cx="5708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Century Gothic" panose="020B0502020202020204" pitchFamily="34" charset="0"/>
              </a:rPr>
              <a:t>Ответственность 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0825220-6A1E-4353-AF67-0CE911F22841}"/>
              </a:ext>
            </a:extLst>
          </p:cNvPr>
          <p:cNvSpPr txBox="1"/>
          <p:nvPr/>
        </p:nvSpPr>
        <p:spPr>
          <a:xfrm>
            <a:off x="7701445" y="4170469"/>
            <a:ext cx="36090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Century Gothic" panose="020B0502020202020204" pitchFamily="34" charset="0"/>
              </a:rPr>
              <a:t>(организаторы проекта должны нести ответственность за его реализацию и достижение поставленных целей)</a:t>
            </a:r>
          </a:p>
        </p:txBody>
      </p:sp>
    </p:spTree>
    <p:extLst>
      <p:ext uri="{BB962C8B-B14F-4D97-AF65-F5344CB8AC3E}">
        <p14:creationId xmlns:p14="http://schemas.microsoft.com/office/powerpoint/2010/main" val="37415206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>
            <a:extLst>
              <a:ext uri="{FF2B5EF4-FFF2-40B4-BE49-F238E27FC236}">
                <a16:creationId xmlns:a16="http://schemas.microsoft.com/office/drawing/2014/main" id="{DEE2A60C-5353-4C55-92D3-8A7848A33064}"/>
              </a:ext>
            </a:extLst>
          </p:cNvPr>
          <p:cNvSpPr/>
          <p:nvPr/>
        </p:nvSpPr>
        <p:spPr>
          <a:xfrm>
            <a:off x="-2022490" y="-2555370"/>
            <a:ext cx="5769204" cy="5769204"/>
          </a:xfrm>
          <a:prstGeom prst="ellipse">
            <a:avLst/>
          </a:prstGeom>
          <a:gradFill>
            <a:gsLst>
              <a:gs pos="33000">
                <a:srgbClr val="FFB985"/>
              </a:gs>
              <a:gs pos="100000">
                <a:schemeClr val="bg1"/>
              </a:gs>
              <a:gs pos="0">
                <a:srgbClr val="FFB985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C5501AD7-B3EE-4620-8329-D6E7D2423606}"/>
              </a:ext>
            </a:extLst>
          </p:cNvPr>
          <p:cNvSpPr/>
          <p:nvPr/>
        </p:nvSpPr>
        <p:spPr>
          <a:xfrm>
            <a:off x="-1569365" y="3213834"/>
            <a:ext cx="5769204" cy="5769204"/>
          </a:xfrm>
          <a:prstGeom prst="ellipse">
            <a:avLst/>
          </a:prstGeom>
          <a:gradFill>
            <a:gsLst>
              <a:gs pos="22000">
                <a:srgbClr val="E9FC88"/>
              </a:gs>
              <a:gs pos="100000">
                <a:schemeClr val="bg1"/>
              </a:gs>
              <a:gs pos="0">
                <a:srgbClr val="E9FC88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D6797E9E-BB4A-42E4-9475-DAAFB7D8B7FE}"/>
              </a:ext>
            </a:extLst>
          </p:cNvPr>
          <p:cNvSpPr/>
          <p:nvPr/>
        </p:nvSpPr>
        <p:spPr>
          <a:xfrm>
            <a:off x="8880573" y="3769360"/>
            <a:ext cx="4642387" cy="4947082"/>
          </a:xfrm>
          <a:prstGeom prst="ellipse">
            <a:avLst/>
          </a:prstGeom>
          <a:gradFill>
            <a:gsLst>
              <a:gs pos="60000">
                <a:srgbClr val="E1DDFF"/>
              </a:gs>
              <a:gs pos="0">
                <a:srgbClr val="BCB4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1B77B7C0-E70C-488C-9B30-71D959CD262C}"/>
              </a:ext>
            </a:extLst>
          </p:cNvPr>
          <p:cNvSpPr/>
          <p:nvPr/>
        </p:nvSpPr>
        <p:spPr>
          <a:xfrm>
            <a:off x="7802920" y="-2555370"/>
            <a:ext cx="5769204" cy="5769204"/>
          </a:xfrm>
          <a:prstGeom prst="ellipse">
            <a:avLst/>
          </a:prstGeom>
          <a:gradFill>
            <a:gsLst>
              <a:gs pos="33000">
                <a:srgbClr val="F3CEFA"/>
              </a:gs>
              <a:gs pos="100000">
                <a:schemeClr val="bg1"/>
              </a:gs>
              <a:gs pos="0">
                <a:srgbClr val="EDB4F8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C1D38A9-B6B1-4BD2-A8A4-247783FC7C36}"/>
              </a:ext>
            </a:extLst>
          </p:cNvPr>
          <p:cNvSpPr txBox="1"/>
          <p:nvPr/>
        </p:nvSpPr>
        <p:spPr>
          <a:xfrm>
            <a:off x="506038" y="1828860"/>
            <a:ext cx="11451772" cy="3880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lnSpc>
                <a:spcPct val="150000"/>
              </a:lnSpc>
              <a:spcAft>
                <a:spcPts val="800"/>
              </a:spcAft>
              <a:buClr>
                <a:srgbClr val="FFB985"/>
              </a:buClr>
              <a:buFont typeface="Wingdings" panose="05000000000000000000" pitchFamily="2" charset="2"/>
              <a:buChar char="v"/>
            </a:pPr>
            <a:r>
              <a:rPr lang="ru-RU" sz="20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для кого важно, чтобы поставленная проблема была решена?</a:t>
            </a:r>
          </a:p>
          <a:p>
            <a:pPr marL="342900" indent="-342900" algn="ctr">
              <a:lnSpc>
                <a:spcPct val="150000"/>
              </a:lnSpc>
              <a:spcAft>
                <a:spcPts val="800"/>
              </a:spcAft>
              <a:buClr>
                <a:srgbClr val="FFB985"/>
              </a:buClr>
              <a:buFont typeface="Wingdings" panose="05000000000000000000" pitchFamily="2" charset="2"/>
              <a:buChar char="v"/>
            </a:pPr>
            <a:r>
              <a:rPr lang="ru-RU" sz="20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зачем делать то, что запланировано?</a:t>
            </a:r>
          </a:p>
          <a:p>
            <a:pPr marL="342900" indent="-342900" algn="ctr">
              <a:lnSpc>
                <a:spcPct val="150000"/>
              </a:lnSpc>
              <a:spcAft>
                <a:spcPts val="800"/>
              </a:spcAft>
              <a:buClr>
                <a:srgbClr val="FFB985"/>
              </a:buClr>
              <a:buFont typeface="Wingdings" panose="05000000000000000000" pitchFamily="2" charset="2"/>
              <a:buChar char="v"/>
            </a:pPr>
            <a:r>
              <a:rPr lang="ru-RU" sz="20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что именно нужно будет сделать, чтобы решить поставленную проблему?</a:t>
            </a:r>
          </a:p>
          <a:p>
            <a:pPr marL="342900" indent="-342900" algn="ctr">
              <a:lnSpc>
                <a:spcPct val="150000"/>
              </a:lnSpc>
              <a:spcAft>
                <a:spcPts val="800"/>
              </a:spcAft>
              <a:buClr>
                <a:srgbClr val="FFB985"/>
              </a:buClr>
              <a:buFont typeface="Wingdings" panose="05000000000000000000" pitchFamily="2" charset="2"/>
              <a:buChar char="v"/>
            </a:pPr>
            <a:r>
              <a:rPr lang="ru-RU" sz="20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делал ли кто-то что-то подобное ранее?</a:t>
            </a:r>
          </a:p>
          <a:p>
            <a:pPr marL="342900" indent="-342900" algn="ctr">
              <a:lnSpc>
                <a:spcPct val="150000"/>
              </a:lnSpc>
              <a:spcAft>
                <a:spcPts val="800"/>
              </a:spcAft>
              <a:buClr>
                <a:srgbClr val="FFB985"/>
              </a:buClr>
              <a:buFont typeface="Wingdings" panose="05000000000000000000" pitchFamily="2" charset="2"/>
              <a:buChar char="v"/>
            </a:pPr>
            <a:r>
              <a:rPr lang="ru-RU" sz="20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кто может помочь в решении этой проблемы?</a:t>
            </a:r>
          </a:p>
          <a:p>
            <a:pPr marL="342900" indent="-342900" algn="ctr">
              <a:lnSpc>
                <a:spcPct val="150000"/>
              </a:lnSpc>
              <a:spcAft>
                <a:spcPts val="800"/>
              </a:spcAft>
              <a:buClr>
                <a:srgbClr val="FFB985"/>
              </a:buClr>
              <a:buFont typeface="Wingdings" panose="05000000000000000000" pitchFamily="2" charset="2"/>
              <a:buChar char="v"/>
            </a:pPr>
            <a:r>
              <a:rPr lang="ru-RU" sz="20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какие ресурсы потребуются?</a:t>
            </a:r>
          </a:p>
          <a:p>
            <a:pPr marL="342900" indent="-342900" algn="ctr">
              <a:lnSpc>
                <a:spcPct val="150000"/>
              </a:lnSpc>
              <a:spcAft>
                <a:spcPts val="800"/>
              </a:spcAft>
              <a:buClr>
                <a:srgbClr val="FFB985"/>
              </a:buClr>
              <a:buFont typeface="Wingdings" panose="05000000000000000000" pitchFamily="2" charset="2"/>
              <a:buChar char="v"/>
            </a:pPr>
            <a:r>
              <a:rPr lang="ru-RU" sz="20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что изменится после реализации проекта?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D74BB20-B986-470B-BEF7-57FFE7A3317A}"/>
              </a:ext>
            </a:extLst>
          </p:cNvPr>
          <p:cNvSpPr txBox="1"/>
          <p:nvPr/>
        </p:nvSpPr>
        <p:spPr>
          <a:xfrm>
            <a:off x="881889" y="721524"/>
            <a:ext cx="868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atin typeface="Century Gothic" panose="020B0502020202020204" pitchFamily="34" charset="0"/>
              </a:rPr>
              <a:t>Проект отвечает на следующие вопросы:</a:t>
            </a:r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F1AFEBD6-DDD5-4E7F-AFE3-D0B399C85C87}"/>
              </a:ext>
            </a:extLst>
          </p:cNvPr>
          <p:cNvCxnSpPr>
            <a:cxnSpLocks/>
          </p:cNvCxnSpPr>
          <p:nvPr/>
        </p:nvCxnSpPr>
        <p:spPr>
          <a:xfrm>
            <a:off x="7750149" y="1539549"/>
            <a:ext cx="363707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52155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вал 12">
            <a:extLst>
              <a:ext uri="{FF2B5EF4-FFF2-40B4-BE49-F238E27FC236}">
                <a16:creationId xmlns:a16="http://schemas.microsoft.com/office/drawing/2014/main" id="{7AF8AF9C-73C8-4DB2-AF9C-EF538B6A804F}"/>
              </a:ext>
            </a:extLst>
          </p:cNvPr>
          <p:cNvSpPr/>
          <p:nvPr/>
        </p:nvSpPr>
        <p:spPr>
          <a:xfrm>
            <a:off x="8107652" y="-2542590"/>
            <a:ext cx="5769204" cy="5769204"/>
          </a:xfrm>
          <a:prstGeom prst="ellipse">
            <a:avLst/>
          </a:prstGeom>
          <a:gradFill>
            <a:gsLst>
              <a:gs pos="33000">
                <a:srgbClr val="F3CEFA"/>
              </a:gs>
              <a:gs pos="100000">
                <a:schemeClr val="bg1"/>
              </a:gs>
              <a:gs pos="0">
                <a:srgbClr val="EDB4F8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962C11B7-1055-44A2-B647-3E7F6A3E5B6E}"/>
              </a:ext>
            </a:extLst>
          </p:cNvPr>
          <p:cNvSpPr/>
          <p:nvPr/>
        </p:nvSpPr>
        <p:spPr>
          <a:xfrm>
            <a:off x="-1893694" y="-1962092"/>
            <a:ext cx="5769204" cy="5769204"/>
          </a:xfrm>
          <a:prstGeom prst="ellipse">
            <a:avLst/>
          </a:prstGeom>
          <a:gradFill>
            <a:gsLst>
              <a:gs pos="34000">
                <a:srgbClr val="E9FC88"/>
              </a:gs>
              <a:gs pos="100000">
                <a:schemeClr val="bg1"/>
              </a:gs>
              <a:gs pos="0">
                <a:srgbClr val="E9FC88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4A11025A-44DD-4B1A-A516-3605179AB6D2}"/>
              </a:ext>
            </a:extLst>
          </p:cNvPr>
          <p:cNvSpPr/>
          <p:nvPr/>
        </p:nvSpPr>
        <p:spPr>
          <a:xfrm>
            <a:off x="-1282781" y="4638519"/>
            <a:ext cx="3886088" cy="3886088"/>
          </a:xfrm>
          <a:prstGeom prst="ellipse">
            <a:avLst/>
          </a:prstGeom>
          <a:gradFill>
            <a:gsLst>
              <a:gs pos="22000">
                <a:srgbClr val="BCB4FF"/>
              </a:gs>
              <a:gs pos="100000">
                <a:schemeClr val="bg1"/>
              </a:gs>
              <a:gs pos="0">
                <a:srgbClr val="BCB4FF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Взрыв: 8 точек 16">
            <a:extLst>
              <a:ext uri="{FF2B5EF4-FFF2-40B4-BE49-F238E27FC236}">
                <a16:creationId xmlns:a16="http://schemas.microsoft.com/office/drawing/2014/main" id="{87A59304-B969-4338-AF81-B04450664D75}"/>
              </a:ext>
            </a:extLst>
          </p:cNvPr>
          <p:cNvSpPr/>
          <p:nvPr/>
        </p:nvSpPr>
        <p:spPr>
          <a:xfrm>
            <a:off x="1034694" y="5589348"/>
            <a:ext cx="1246477" cy="992215"/>
          </a:xfrm>
          <a:prstGeom prst="irregularSeal1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FF98E17-5E97-40FC-8F8E-189E3146C02A}"/>
              </a:ext>
            </a:extLst>
          </p:cNvPr>
          <p:cNvSpPr txBox="1"/>
          <p:nvPr/>
        </p:nvSpPr>
        <p:spPr>
          <a:xfrm>
            <a:off x="1892644" y="545725"/>
            <a:ext cx="10093410" cy="586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Заполнение проектной формы в системе «Молодёжь России»</a:t>
            </a:r>
            <a:endParaRPr lang="ru-RU" sz="2400" dirty="0"/>
          </a:p>
        </p:txBody>
      </p:sp>
      <p:cxnSp>
        <p:nvCxnSpPr>
          <p:cNvPr id="19" name="Прямая соединительная линия 18">
            <a:extLst>
              <a:ext uri="{FF2B5EF4-FFF2-40B4-BE49-F238E27FC236}">
                <a16:creationId xmlns:a16="http://schemas.microsoft.com/office/drawing/2014/main" id="{B0076A86-00D0-43A8-A329-487C58831AF5}"/>
              </a:ext>
            </a:extLst>
          </p:cNvPr>
          <p:cNvCxnSpPr/>
          <p:nvPr/>
        </p:nvCxnSpPr>
        <p:spPr>
          <a:xfrm>
            <a:off x="856034" y="1488332"/>
            <a:ext cx="447472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1FD527E1-115F-4321-9E88-65A3EB0E6CB7}"/>
              </a:ext>
            </a:extLst>
          </p:cNvPr>
          <p:cNvSpPr txBox="1"/>
          <p:nvPr/>
        </p:nvSpPr>
        <p:spPr>
          <a:xfrm>
            <a:off x="1040182" y="547421"/>
            <a:ext cx="14105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Century Gothic" panose="020B0502020202020204" pitchFamily="34" charset="0"/>
              </a:rPr>
              <a:t>02.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DB6B31A-A2B5-4580-BC3A-D32A509ECCD3}"/>
              </a:ext>
            </a:extLst>
          </p:cNvPr>
          <p:cNvSpPr txBox="1"/>
          <p:nvPr/>
        </p:nvSpPr>
        <p:spPr>
          <a:xfrm>
            <a:off x="1254637" y="1896270"/>
            <a:ext cx="10093410" cy="307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200000"/>
              </a:lnSpc>
            </a:pPr>
            <a:r>
              <a:rPr lang="ru-RU" sz="2000" dirty="0">
                <a:latin typeface="Century Gothic" panose="020B0502020202020204" pitchFamily="34" charset="0"/>
              </a:rPr>
              <a:t>Если говорить об общей структуре конкурса, то в самом начале нужно подать заявку.</a:t>
            </a:r>
          </a:p>
          <a:p>
            <a:pPr marL="285750" indent="-285750">
              <a:lnSpc>
                <a:spcPct val="200000"/>
              </a:lnSpc>
              <a:buClr>
                <a:srgbClr val="BCB4FF"/>
              </a:buClr>
              <a:buFont typeface="Arial" panose="020B0604020202020204" pitchFamily="34" charset="0"/>
              <a:buChar char="•"/>
            </a:pPr>
            <a:r>
              <a:rPr lang="ru-RU" sz="2000" b="1" dirty="0">
                <a:latin typeface="Century Gothic" panose="020B0502020202020204" pitchFamily="34" charset="0"/>
              </a:rPr>
              <a:t>Заявка</a:t>
            </a:r>
            <a:r>
              <a:rPr lang="ru-RU" sz="2000" dirty="0">
                <a:latin typeface="Century Gothic" panose="020B0502020202020204" pitchFamily="34" charset="0"/>
              </a:rPr>
              <a:t> - документ, который описывает план для достижения некоторого набора целей и задач в течение определенного промежутка времени в соответствии с требованиями грантодателя.</a:t>
            </a:r>
          </a:p>
        </p:txBody>
      </p:sp>
    </p:spTree>
    <p:extLst>
      <p:ext uri="{BB962C8B-B14F-4D97-AF65-F5344CB8AC3E}">
        <p14:creationId xmlns:p14="http://schemas.microsoft.com/office/powerpoint/2010/main" val="24178476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Овал 19">
            <a:extLst>
              <a:ext uri="{FF2B5EF4-FFF2-40B4-BE49-F238E27FC236}">
                <a16:creationId xmlns:a16="http://schemas.microsoft.com/office/drawing/2014/main" id="{16F7CA52-EA43-4BB6-9BCC-65CB9F633585}"/>
              </a:ext>
            </a:extLst>
          </p:cNvPr>
          <p:cNvSpPr/>
          <p:nvPr/>
        </p:nvSpPr>
        <p:spPr>
          <a:xfrm>
            <a:off x="8359394" y="-3655967"/>
            <a:ext cx="5769204" cy="5769204"/>
          </a:xfrm>
          <a:prstGeom prst="ellipse">
            <a:avLst/>
          </a:prstGeom>
          <a:gradFill>
            <a:gsLst>
              <a:gs pos="33000">
                <a:srgbClr val="F3CEFA"/>
              </a:gs>
              <a:gs pos="100000">
                <a:schemeClr val="bg1"/>
              </a:gs>
              <a:gs pos="0">
                <a:srgbClr val="EDB4F8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7" name="Овал 56">
            <a:extLst>
              <a:ext uri="{FF2B5EF4-FFF2-40B4-BE49-F238E27FC236}">
                <a16:creationId xmlns:a16="http://schemas.microsoft.com/office/drawing/2014/main" id="{76950CF1-9684-450A-B35F-8943AF522DE2}"/>
              </a:ext>
            </a:extLst>
          </p:cNvPr>
          <p:cNvSpPr/>
          <p:nvPr/>
        </p:nvSpPr>
        <p:spPr>
          <a:xfrm>
            <a:off x="3493098" y="1368321"/>
            <a:ext cx="5267559" cy="5267559"/>
          </a:xfrm>
          <a:prstGeom prst="ellipse">
            <a:avLst/>
          </a:prstGeom>
          <a:noFill/>
          <a:ln w="38100">
            <a:solidFill>
              <a:srgbClr val="EDB4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79D7A36-10B0-45C1-9FA7-740F7BB47D0B}"/>
              </a:ext>
            </a:extLst>
          </p:cNvPr>
          <p:cNvSpPr txBox="1"/>
          <p:nvPr/>
        </p:nvSpPr>
        <p:spPr>
          <a:xfrm>
            <a:off x="7083865" y="2110671"/>
            <a:ext cx="213952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entury Gothic" panose="020B0502020202020204" pitchFamily="34" charset="0"/>
              </a:rPr>
              <a:t>9. Доп. файлы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780BAAD-8A32-4804-B699-868591A85CDB}"/>
              </a:ext>
            </a:extLst>
          </p:cNvPr>
          <p:cNvSpPr txBox="1"/>
          <p:nvPr/>
        </p:nvSpPr>
        <p:spPr>
          <a:xfrm>
            <a:off x="7298484" y="5631301"/>
            <a:ext cx="212181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>
                <a:latin typeface="Century Gothic" panose="020B0502020202020204" pitchFamily="34" charset="0"/>
              </a:rPr>
              <a:t>6. Результаты</a:t>
            </a:r>
          </a:p>
        </p:txBody>
      </p:sp>
      <p:sp>
        <p:nvSpPr>
          <p:cNvPr id="29" name="Овал 28">
            <a:extLst>
              <a:ext uri="{FF2B5EF4-FFF2-40B4-BE49-F238E27FC236}">
                <a16:creationId xmlns:a16="http://schemas.microsoft.com/office/drawing/2014/main" id="{8CBD8E06-BB1E-4F28-9CB1-759700A8FEC1}"/>
              </a:ext>
            </a:extLst>
          </p:cNvPr>
          <p:cNvSpPr/>
          <p:nvPr/>
        </p:nvSpPr>
        <p:spPr>
          <a:xfrm>
            <a:off x="-1239933" y="-1782513"/>
            <a:ext cx="4262516" cy="4262516"/>
          </a:xfrm>
          <a:prstGeom prst="ellipse">
            <a:avLst/>
          </a:prstGeom>
          <a:gradFill>
            <a:gsLst>
              <a:gs pos="22000">
                <a:srgbClr val="EDB4F8"/>
              </a:gs>
              <a:gs pos="100000">
                <a:schemeClr val="bg1"/>
              </a:gs>
              <a:gs pos="0">
                <a:srgbClr val="EDB4F8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>
            <a:extLst>
              <a:ext uri="{FF2B5EF4-FFF2-40B4-BE49-F238E27FC236}">
                <a16:creationId xmlns:a16="http://schemas.microsoft.com/office/drawing/2014/main" id="{256514F5-5904-49B9-96E8-89895F525A23}"/>
              </a:ext>
            </a:extLst>
          </p:cNvPr>
          <p:cNvSpPr/>
          <p:nvPr/>
        </p:nvSpPr>
        <p:spPr>
          <a:xfrm>
            <a:off x="-3041471" y="3082528"/>
            <a:ext cx="5769204" cy="5769204"/>
          </a:xfrm>
          <a:prstGeom prst="ellipse">
            <a:avLst/>
          </a:prstGeom>
          <a:gradFill>
            <a:gsLst>
              <a:gs pos="34000">
                <a:srgbClr val="E9FC88"/>
              </a:gs>
              <a:gs pos="100000">
                <a:schemeClr val="bg1"/>
              </a:gs>
              <a:gs pos="0">
                <a:srgbClr val="E9FC88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Звезда: 4 точки 24">
            <a:extLst>
              <a:ext uri="{FF2B5EF4-FFF2-40B4-BE49-F238E27FC236}">
                <a16:creationId xmlns:a16="http://schemas.microsoft.com/office/drawing/2014/main" id="{7E5BB50D-4E4A-470F-8450-8420E57E82E2}"/>
              </a:ext>
            </a:extLst>
          </p:cNvPr>
          <p:cNvSpPr/>
          <p:nvPr/>
        </p:nvSpPr>
        <p:spPr>
          <a:xfrm rot="20375086">
            <a:off x="342375" y="4654083"/>
            <a:ext cx="914400" cy="914400"/>
          </a:xfrm>
          <a:prstGeom prst="star4">
            <a:avLst>
              <a:gd name="adj" fmla="val 9728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Звезда: 4 точки 25">
            <a:extLst>
              <a:ext uri="{FF2B5EF4-FFF2-40B4-BE49-F238E27FC236}">
                <a16:creationId xmlns:a16="http://schemas.microsoft.com/office/drawing/2014/main" id="{DEE43D4B-148E-4900-9964-A6C043FBB4BC}"/>
              </a:ext>
            </a:extLst>
          </p:cNvPr>
          <p:cNvSpPr/>
          <p:nvPr/>
        </p:nvSpPr>
        <p:spPr>
          <a:xfrm rot="407621">
            <a:off x="859102" y="5255592"/>
            <a:ext cx="1351129" cy="1282018"/>
          </a:xfrm>
          <a:prstGeom prst="star4">
            <a:avLst>
              <a:gd name="adj" fmla="val 9432"/>
            </a:avLst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>
            <a:extLst>
              <a:ext uri="{FF2B5EF4-FFF2-40B4-BE49-F238E27FC236}">
                <a16:creationId xmlns:a16="http://schemas.microsoft.com/office/drawing/2014/main" id="{162AFDE6-5D24-4787-B407-9BF0AA4C776A}"/>
              </a:ext>
            </a:extLst>
          </p:cNvPr>
          <p:cNvSpPr/>
          <p:nvPr/>
        </p:nvSpPr>
        <p:spPr>
          <a:xfrm>
            <a:off x="9868377" y="4002101"/>
            <a:ext cx="3886088" cy="3886088"/>
          </a:xfrm>
          <a:prstGeom prst="ellipse">
            <a:avLst/>
          </a:prstGeom>
          <a:gradFill>
            <a:gsLst>
              <a:gs pos="22000">
                <a:srgbClr val="BCB4FF"/>
              </a:gs>
              <a:gs pos="100000">
                <a:schemeClr val="bg1"/>
              </a:gs>
              <a:gs pos="0">
                <a:srgbClr val="BCB4FF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5DB7861-F919-433B-9D27-217375538FB1}"/>
              </a:ext>
            </a:extLst>
          </p:cNvPr>
          <p:cNvSpPr txBox="1"/>
          <p:nvPr/>
        </p:nvSpPr>
        <p:spPr>
          <a:xfrm>
            <a:off x="620080" y="477054"/>
            <a:ext cx="11191341" cy="697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ru-RU" sz="1400" dirty="0"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Проектная форма Всероссийского конкурса молодежных проектов от </a:t>
            </a:r>
            <a:r>
              <a:rPr lang="ru-RU" sz="1400" dirty="0" err="1"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РосМолодёжь</a:t>
            </a:r>
            <a:r>
              <a:rPr lang="ru-RU" sz="1400" dirty="0"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 Гранты состоит из ограниченного числа вкладок, которые необходимо заполнить в разделе </a:t>
            </a:r>
            <a:r>
              <a:rPr lang="ru-RU" sz="1400" b="1" dirty="0"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«Мои проекты» </a:t>
            </a:r>
            <a:r>
              <a:rPr lang="ru-RU" sz="1400" dirty="0"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системы </a:t>
            </a:r>
            <a:r>
              <a:rPr lang="ru-RU" sz="1400" b="1" dirty="0">
                <a:effectLst/>
                <a:latin typeface="Century Gothic" panose="020B0502020202020204" pitchFamily="34" charset="0"/>
                <a:ea typeface="Calibri" panose="020F0502020204030204" pitchFamily="34" charset="0"/>
              </a:rPr>
              <a:t>«Молодёжь  России». </a:t>
            </a:r>
            <a:endParaRPr lang="ru-RU" sz="1400" b="1" dirty="0">
              <a:latin typeface="Century Gothic" panose="020B0502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C507442-0F86-45FE-AD4F-5330FB1F8EE6}"/>
              </a:ext>
            </a:extLst>
          </p:cNvPr>
          <p:cNvSpPr txBox="1"/>
          <p:nvPr/>
        </p:nvSpPr>
        <p:spPr>
          <a:xfrm>
            <a:off x="3694734" y="3737131"/>
            <a:ext cx="48730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Century Gothic" panose="020B0502020202020204" pitchFamily="34" charset="0"/>
              </a:rPr>
              <a:t>Вкладки проектной формы: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792827C-3E52-49F6-BCEB-2637B293BCFC}"/>
              </a:ext>
            </a:extLst>
          </p:cNvPr>
          <p:cNvSpPr txBox="1"/>
          <p:nvPr/>
        </p:nvSpPr>
        <p:spPr>
          <a:xfrm>
            <a:off x="5167199" y="1273312"/>
            <a:ext cx="19193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Century Gothic" panose="020B0502020202020204" pitchFamily="34" charset="0"/>
              </a:rPr>
              <a:t>1. Общее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6A000E3-344B-4BF1-9CA3-FCC842A7A16D}"/>
              </a:ext>
            </a:extLst>
          </p:cNvPr>
          <p:cNvSpPr txBox="1"/>
          <p:nvPr/>
        </p:nvSpPr>
        <p:spPr>
          <a:xfrm>
            <a:off x="3369471" y="2022503"/>
            <a:ext cx="173866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>
                <a:latin typeface="Century Gothic" panose="020B0502020202020204" pitchFamily="34" charset="0"/>
              </a:rPr>
              <a:t>2. Команда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2461834-A002-4694-A6E8-D56A1A15A382}"/>
              </a:ext>
            </a:extLst>
          </p:cNvPr>
          <p:cNvSpPr txBox="1"/>
          <p:nvPr/>
        </p:nvSpPr>
        <p:spPr>
          <a:xfrm>
            <a:off x="2674569" y="3082528"/>
            <a:ext cx="204033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>
                <a:latin typeface="Century Gothic" panose="020B0502020202020204" pitchFamily="34" charset="0"/>
              </a:rPr>
              <a:t>3. О проекте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9A1E443-0D13-48D6-BB4F-428B6E6B8C61}"/>
              </a:ext>
            </a:extLst>
          </p:cNvPr>
          <p:cNvSpPr txBox="1"/>
          <p:nvPr/>
        </p:nvSpPr>
        <p:spPr>
          <a:xfrm>
            <a:off x="2870800" y="4489872"/>
            <a:ext cx="161336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>
                <a:latin typeface="Century Gothic" panose="020B0502020202020204" pitchFamily="34" charset="0"/>
              </a:rPr>
              <a:t>4. Медиа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5F027BA-78A5-4E23-BD02-0E0FFACD4D8E}"/>
              </a:ext>
            </a:extLst>
          </p:cNvPr>
          <p:cNvSpPr txBox="1"/>
          <p:nvPr/>
        </p:nvSpPr>
        <p:spPr>
          <a:xfrm>
            <a:off x="2592464" y="5546341"/>
            <a:ext cx="2958093" cy="4542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dirty="0">
                <a:latin typeface="Century Gothic" panose="020B0502020202020204" pitchFamily="34" charset="0"/>
              </a:rPr>
              <a:t>5. Календарный план 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8E01E1D-AE52-4601-8FC9-22D4B5F1BE37}"/>
              </a:ext>
            </a:extLst>
          </p:cNvPr>
          <p:cNvSpPr txBox="1"/>
          <p:nvPr/>
        </p:nvSpPr>
        <p:spPr>
          <a:xfrm>
            <a:off x="7977032" y="4524162"/>
            <a:ext cx="212181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>
                <a:latin typeface="Century Gothic" panose="020B0502020202020204" pitchFamily="34" charset="0"/>
              </a:rPr>
              <a:t>7. Расходы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D3A49DC-753C-4171-A9BF-3CE78DDE2F93}"/>
              </a:ext>
            </a:extLst>
          </p:cNvPr>
          <p:cNvSpPr txBox="1"/>
          <p:nvPr/>
        </p:nvSpPr>
        <p:spPr>
          <a:xfrm>
            <a:off x="7362652" y="3082528"/>
            <a:ext cx="34556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dirty="0">
                <a:latin typeface="Century Gothic" panose="020B0502020202020204" pitchFamily="34" charset="0"/>
              </a:rPr>
              <a:t>8. </a:t>
            </a:r>
            <a:r>
              <a:rPr lang="ru-RU" dirty="0" err="1">
                <a:latin typeface="Century Gothic" panose="020B0502020202020204" pitchFamily="34" charset="0"/>
              </a:rPr>
              <a:t>Софинансирование</a:t>
            </a:r>
            <a:endParaRPr lang="ru-RU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11577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>
            <a:extLst>
              <a:ext uri="{FF2B5EF4-FFF2-40B4-BE49-F238E27FC236}">
                <a16:creationId xmlns:a16="http://schemas.microsoft.com/office/drawing/2014/main" id="{DEE2A60C-5353-4C55-92D3-8A7848A33064}"/>
              </a:ext>
            </a:extLst>
          </p:cNvPr>
          <p:cNvSpPr/>
          <p:nvPr/>
        </p:nvSpPr>
        <p:spPr>
          <a:xfrm>
            <a:off x="-2022490" y="-2555370"/>
            <a:ext cx="5769204" cy="5769204"/>
          </a:xfrm>
          <a:prstGeom prst="ellipse">
            <a:avLst/>
          </a:prstGeom>
          <a:gradFill>
            <a:gsLst>
              <a:gs pos="33000">
                <a:srgbClr val="FFB985"/>
              </a:gs>
              <a:gs pos="100000">
                <a:schemeClr val="bg1"/>
              </a:gs>
              <a:gs pos="0">
                <a:srgbClr val="FFB985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C5501AD7-B3EE-4620-8329-D6E7D2423606}"/>
              </a:ext>
            </a:extLst>
          </p:cNvPr>
          <p:cNvSpPr/>
          <p:nvPr/>
        </p:nvSpPr>
        <p:spPr>
          <a:xfrm>
            <a:off x="-1569365" y="3213834"/>
            <a:ext cx="5769204" cy="5769204"/>
          </a:xfrm>
          <a:prstGeom prst="ellipse">
            <a:avLst/>
          </a:prstGeom>
          <a:gradFill>
            <a:gsLst>
              <a:gs pos="22000">
                <a:srgbClr val="E9FC88"/>
              </a:gs>
              <a:gs pos="100000">
                <a:schemeClr val="bg1"/>
              </a:gs>
              <a:gs pos="0">
                <a:srgbClr val="E9FC88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D6797E9E-BB4A-42E4-9475-DAAFB7D8B7FE}"/>
              </a:ext>
            </a:extLst>
          </p:cNvPr>
          <p:cNvSpPr/>
          <p:nvPr/>
        </p:nvSpPr>
        <p:spPr>
          <a:xfrm>
            <a:off x="8880573" y="3769360"/>
            <a:ext cx="4642387" cy="4947082"/>
          </a:xfrm>
          <a:prstGeom prst="ellipse">
            <a:avLst/>
          </a:prstGeom>
          <a:gradFill>
            <a:gsLst>
              <a:gs pos="60000">
                <a:srgbClr val="E1DDFF"/>
              </a:gs>
              <a:gs pos="0">
                <a:srgbClr val="BCB4FF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1B77B7C0-E70C-488C-9B30-71D959CD262C}"/>
              </a:ext>
            </a:extLst>
          </p:cNvPr>
          <p:cNvSpPr/>
          <p:nvPr/>
        </p:nvSpPr>
        <p:spPr>
          <a:xfrm>
            <a:off x="8037698" y="-2680564"/>
            <a:ext cx="5769204" cy="5769204"/>
          </a:xfrm>
          <a:prstGeom prst="ellipse">
            <a:avLst/>
          </a:prstGeom>
          <a:gradFill>
            <a:gsLst>
              <a:gs pos="33000">
                <a:srgbClr val="F3CEFA"/>
              </a:gs>
              <a:gs pos="100000">
                <a:schemeClr val="bg1"/>
              </a:gs>
              <a:gs pos="0">
                <a:srgbClr val="EDB4F8"/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Century Gothic" panose="020B0502020202020204" pitchFamily="34" charset="0"/>
            </a:endParaRPr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F1AFEBD6-DDD5-4E7F-AFE3-D0B399C85C87}"/>
              </a:ext>
            </a:extLst>
          </p:cNvPr>
          <p:cNvCxnSpPr>
            <a:cxnSpLocks/>
          </p:cNvCxnSpPr>
          <p:nvPr/>
        </p:nvCxnSpPr>
        <p:spPr>
          <a:xfrm>
            <a:off x="7873717" y="1329484"/>
            <a:ext cx="363707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14387EF-7934-40C9-BF25-B1FA01084644}"/>
              </a:ext>
            </a:extLst>
          </p:cNvPr>
          <p:cNvSpPr txBox="1"/>
          <p:nvPr/>
        </p:nvSpPr>
        <p:spPr>
          <a:xfrm>
            <a:off x="418684" y="5018526"/>
            <a:ext cx="11520431" cy="1522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600" dirty="0">
                <a:latin typeface="Century Gothic" panose="020B0502020202020204" pitchFamily="34" charset="0"/>
              </a:rPr>
              <a:t>при наличии действующего профиля в системе «Молодёжь России»: во вкладке «редактировать профиль» верифицировать аккаунт через портал Госуслуг;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ru-RU" sz="1600" dirty="0">
                <a:latin typeface="Century Gothic" panose="020B0502020202020204" pitchFamily="34" charset="0"/>
              </a:rPr>
              <a:t>при отсутствии профиля в системе «Молодёжь России»: на стартовой странице войти через портал Госуслуг.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4BB16EE-1D99-492D-A12C-E3E88C3D159A}"/>
              </a:ext>
            </a:extLst>
          </p:cNvPr>
          <p:cNvSpPr txBox="1"/>
          <p:nvPr/>
        </p:nvSpPr>
        <p:spPr>
          <a:xfrm>
            <a:off x="4982206" y="517455"/>
            <a:ext cx="6670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dirty="0">
                <a:latin typeface="Century Gothic" panose="020B0502020202020204" pitchFamily="34" charset="0"/>
              </a:rPr>
              <a:t>Для участия будет необходимо: </a:t>
            </a:r>
          </a:p>
        </p:txBody>
      </p:sp>
      <p:sp>
        <p:nvSpPr>
          <p:cNvPr id="13" name="Прямоугольник: скругленные углы 12">
            <a:extLst>
              <a:ext uri="{FF2B5EF4-FFF2-40B4-BE49-F238E27FC236}">
                <a16:creationId xmlns:a16="http://schemas.microsoft.com/office/drawing/2014/main" id="{A06B6C98-4ECD-4B16-9075-FEB15DFEA449}"/>
              </a:ext>
            </a:extLst>
          </p:cNvPr>
          <p:cNvSpPr/>
          <p:nvPr/>
        </p:nvSpPr>
        <p:spPr>
          <a:xfrm>
            <a:off x="862112" y="1672308"/>
            <a:ext cx="10790310" cy="1074855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1414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E0EB88-DE2E-4443-87E4-3C10E561FA7C}"/>
              </a:ext>
            </a:extLst>
          </p:cNvPr>
          <p:cNvSpPr txBox="1"/>
          <p:nvPr/>
        </p:nvSpPr>
        <p:spPr>
          <a:xfrm>
            <a:off x="1742743" y="1711641"/>
            <a:ext cx="10449257" cy="870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>
                <a:latin typeface="Century Gothic" panose="020B0502020202020204" pitchFamily="34" charset="0"/>
              </a:rPr>
              <a:t>Пройти верификацию учетной записи в системе «Молодёжь России» с помощью портала Госуслуги.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5296665-60D7-4DDF-8BB7-46158F89585D}"/>
              </a:ext>
            </a:extLst>
          </p:cNvPr>
          <p:cNvSpPr txBox="1"/>
          <p:nvPr/>
        </p:nvSpPr>
        <p:spPr>
          <a:xfrm>
            <a:off x="1094013" y="1834066"/>
            <a:ext cx="12974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Century Gothic" panose="020B0502020202020204" pitchFamily="34" charset="0"/>
              </a:rPr>
              <a:t>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84F071C-BDB2-4EE4-8D00-C749F53B188A}"/>
              </a:ext>
            </a:extLst>
          </p:cNvPr>
          <p:cNvSpPr txBox="1"/>
          <p:nvPr/>
        </p:nvSpPr>
        <p:spPr>
          <a:xfrm>
            <a:off x="994102" y="2870461"/>
            <a:ext cx="10790310" cy="1892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ru-RU" sz="1600" dirty="0">
                <a:latin typeface="Century Gothic" panose="020B0502020202020204" pitchFamily="34" charset="0"/>
              </a:rPr>
              <a:t>1.1. Для верификации необходимо иметь подтвержденную учетную запись на портале Госуслуг. Подробные инструкции по каждому из способов подтверждения учетной записи можно получить на портале Госуслуг в разделе «Помощь и поддержка».</a:t>
            </a:r>
          </a:p>
          <a:p>
            <a:pPr indent="457200">
              <a:lnSpc>
                <a:spcPct val="150000"/>
              </a:lnSpc>
            </a:pPr>
            <a:r>
              <a:rPr lang="ru-RU" sz="1600" dirty="0">
                <a:latin typeface="Century Gothic" panose="020B0502020202020204" pitchFamily="34" charset="0"/>
              </a:rPr>
              <a:t>1.2. После подтверждения учетной записи на Госуслугах необходимо верифицировать аккаунт пользователя системы «Молодёжь России»:</a:t>
            </a:r>
          </a:p>
        </p:txBody>
      </p: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A6EDC4B6-5376-4959-9B66-3D35BDC1C3EE}"/>
              </a:ext>
            </a:extLst>
          </p:cNvPr>
          <p:cNvCxnSpPr>
            <a:cxnSpLocks/>
          </p:cNvCxnSpPr>
          <p:nvPr/>
        </p:nvCxnSpPr>
        <p:spPr>
          <a:xfrm>
            <a:off x="-611465" y="4887423"/>
            <a:ext cx="363707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17653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1235</Words>
  <Application>Microsoft Office PowerPoint</Application>
  <PresentationFormat>Широкоэкранный</PresentationFormat>
  <Paragraphs>255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Century Gothic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Ольга Копейко</cp:lastModifiedBy>
  <cp:revision>19</cp:revision>
  <dcterms:created xsi:type="dcterms:W3CDTF">2023-12-11T06:55:27Z</dcterms:created>
  <dcterms:modified xsi:type="dcterms:W3CDTF">2025-06-03T13:58:57Z</dcterms:modified>
</cp:coreProperties>
</file>