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71" r:id="rId6"/>
    <p:sldId id="257" r:id="rId7"/>
    <p:sldId id="273" r:id="rId8"/>
    <p:sldId id="258" r:id="rId9"/>
    <p:sldId id="264" r:id="rId10"/>
    <p:sldId id="270" r:id="rId11"/>
    <p:sldId id="260" r:id="rId12"/>
    <p:sldId id="272" r:id="rId13"/>
    <p:sldId id="274" r:id="rId14"/>
    <p:sldId id="280" r:id="rId15"/>
    <p:sldId id="261" r:id="rId16"/>
    <p:sldId id="262" r:id="rId17"/>
    <p:sldId id="263" r:id="rId18"/>
    <p:sldId id="275" r:id="rId19"/>
    <p:sldId id="276" r:id="rId20"/>
    <p:sldId id="281" r:id="rId21"/>
    <p:sldId id="278" r:id="rId22"/>
    <p:sldId id="279" r:id="rId23"/>
    <p:sldId id="265" r:id="rId24"/>
    <p:sldId id="266" r:id="rId25"/>
    <p:sldId id="267" r:id="rId2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DA37D80-6434-44D0-A028-1B22A696006F}" styleName="Светлый стиль 3 — акцент 2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  <a:fill>
          <a:solidFill>
            <a:schemeClr val="accent2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C37E94-7AAE-4714-A40F-063033AFA643}" type="datetimeFigureOut">
              <a:rPr lang="ru-RU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618DF4E-7E1A-4D04-966F-39D06FF19ED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C37E94-7AAE-4714-A40F-063033AFA643}" type="datetimeFigureOut">
              <a:rPr lang="ru-RU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618DF4E-7E1A-4D04-966F-39D06FF19ED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C37E94-7AAE-4714-A40F-063033AFA643}" type="datetimeFigureOut">
              <a:rPr lang="ru-RU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618DF4E-7E1A-4D04-966F-39D06FF19ED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C37E94-7AAE-4714-A40F-063033AFA643}" type="datetimeFigureOut">
              <a:rPr lang="ru-RU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618DF4E-7E1A-4D04-966F-39D06FF19ED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C37E94-7AAE-4714-A40F-063033AFA643}" type="datetimeFigureOut">
              <a:rPr lang="ru-RU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618DF4E-7E1A-4D04-966F-39D06FF19ED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C37E94-7AAE-4714-A40F-063033AFA643}" type="datetimeFigureOut">
              <a:rPr lang="ru-RU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618DF4E-7E1A-4D04-966F-39D06FF19ED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C37E94-7AAE-4714-A40F-063033AFA643}" type="datetimeFigureOut">
              <a:rPr lang="ru-RU"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618DF4E-7E1A-4D04-966F-39D06FF19ED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C37E94-7AAE-4714-A40F-063033AFA643}" type="datetimeFigureOut">
              <a:rPr lang="ru-RU"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618DF4E-7E1A-4D04-966F-39D06FF19ED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C37E94-7AAE-4714-A40F-063033AFA643}" type="datetimeFigureOut">
              <a:rPr lang="ru-RU"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618DF4E-7E1A-4D04-966F-39D06FF19ED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C37E94-7AAE-4714-A40F-063033AFA643}" type="datetimeFigureOut">
              <a:rPr lang="ru-RU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618DF4E-7E1A-4D04-966F-39D06FF19ED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C37E94-7AAE-4714-A40F-063033AFA643}" type="datetimeFigureOut">
              <a:rPr lang="ru-RU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618DF4E-7E1A-4D04-966F-39D06FF19ED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C37E94-7AAE-4714-A40F-063033AFA643}" type="datetimeFigureOut">
              <a:rPr lang="ru-RU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18DF4E-7E1A-4D04-966F-39D06FF19EDD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7-office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401824" y="1458947"/>
            <a:ext cx="9144000" cy="16567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solidFill>
                  <a:srgbClr val="FF3300"/>
                </a:solidFill>
              </a:rPr>
              <a:t>Лекция 4. </a:t>
            </a:r>
            <a:br>
              <a:rPr lang="ru-RU">
                <a:solidFill>
                  <a:srgbClr val="FF3300"/>
                </a:solidFill>
              </a:rPr>
            </a:br>
            <a:r>
              <a:rPr lang="ru-RU">
                <a:solidFill>
                  <a:srgbClr val="FF3300"/>
                </a:solidFill>
              </a:rPr>
              <a:t>Тема: Офисный пакет Р-7 Офис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242048" y="3689239"/>
            <a:ext cx="4303776" cy="212585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Докладчик: Делекторская Е.В., преподаватель высшей категории Луганского архитектурно-строительного колледжа имени архитектора А.С. Шеремета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536448" y="256032"/>
            <a:ext cx="1107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02060"/>
                </a:solidFill>
              </a:rPr>
              <a:t>Луганский институт развития образования</a:t>
            </a:r>
            <a:endParaRPr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14364" y="184151"/>
            <a:ext cx="1772823" cy="1486154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rcRect t="1575"/>
          <a:stretch/>
        </p:blipFill>
        <p:spPr bwMode="auto">
          <a:xfrm>
            <a:off x="646176" y="3086925"/>
            <a:ext cx="3390131" cy="31188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4240878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3" y="159764"/>
            <a:ext cx="10695431" cy="1325562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Р7-Офис</a:t>
            </a:r>
            <a:endParaRPr/>
          </a:p>
        </p:txBody>
      </p:sp>
      <p:sp>
        <p:nvSpPr>
          <p:cNvPr id="514783822" name="TextBox 2"/>
          <p:cNvSpPr txBox="1"/>
          <p:nvPr/>
        </p:nvSpPr>
        <p:spPr bwMode="auto">
          <a:xfrm>
            <a:off x="469390" y="1619437"/>
            <a:ext cx="11295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i="0" u="none" strike="noStrike" cap="none" spc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2018 – Выход Р7-Офис на рынок.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0" i="0" u="none" strike="noStrike" cap="none" spc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i="0" u="none" strike="noStrike" cap="none" spc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2019 – Включение Р7-Офис.Сервер и Десктоп в единый реестр российских программ для ЭВМ и баз данных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0" i="0" u="none" strike="noStrike" cap="none" spc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0" i="0" u="none" strike="noStrike" cap="none" spc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601517868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8" y="143577"/>
            <a:ext cx="1031087" cy="864358"/>
          </a:xfrm>
          <a:prstGeom prst="rect">
            <a:avLst/>
          </a:prstGeom>
          <a:noFill/>
        </p:spPr>
      </p:pic>
      <p:grpSp>
        <p:nvGrpSpPr>
          <p:cNvPr id="126574409" name="Группа 4"/>
          <p:cNvGrpSpPr/>
          <p:nvPr/>
        </p:nvGrpSpPr>
        <p:grpSpPr bwMode="auto">
          <a:xfrm>
            <a:off x="195071" y="196342"/>
            <a:ext cx="11692127" cy="6472680"/>
            <a:chOff x="195071" y="196342"/>
            <a:chExt cx="11692127" cy="6472680"/>
          </a:xfrm>
        </p:grpSpPr>
        <p:cxnSp>
          <p:nvCxnSpPr>
            <p:cNvPr id="1531953086" name="Прямая соединительная линия 5"/>
            <p:cNvCxnSpPr>
              <a:cxnSpLocks/>
            </p:cNvCxnSpPr>
            <p:nvPr/>
          </p:nvCxnSpPr>
          <p:spPr bwMode="auto">
            <a:xfrm>
              <a:off x="195071" y="196342"/>
              <a:ext cx="0" cy="6472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7948329" name="Прямая соединительная линия 6"/>
            <p:cNvCxnSpPr>
              <a:cxnSpLocks/>
            </p:cNvCxnSpPr>
            <p:nvPr/>
          </p:nvCxnSpPr>
          <p:spPr bwMode="auto">
            <a:xfrm>
              <a:off x="207263" y="6669023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0509436" name="Прямая соединительная линия 7"/>
            <p:cNvCxnSpPr>
              <a:cxnSpLocks/>
            </p:cNvCxnSpPr>
            <p:nvPr/>
          </p:nvCxnSpPr>
          <p:spPr bwMode="auto">
            <a:xfrm>
              <a:off x="304799" y="365760"/>
              <a:ext cx="0" cy="6156959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3359533" name="Прямая соединительная линия 8"/>
            <p:cNvCxnSpPr>
              <a:cxnSpLocks/>
            </p:cNvCxnSpPr>
            <p:nvPr/>
          </p:nvCxnSpPr>
          <p:spPr bwMode="auto">
            <a:xfrm>
              <a:off x="292608" y="6534911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481307" name="Прямая соединительная линия 9"/>
            <p:cNvCxnSpPr>
              <a:cxnSpLocks/>
            </p:cNvCxnSpPr>
            <p:nvPr/>
          </p:nvCxnSpPr>
          <p:spPr bwMode="auto">
            <a:xfrm>
              <a:off x="426719" y="536447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0243936" name="Прямая соединительная линия 10"/>
            <p:cNvCxnSpPr>
              <a:cxnSpLocks/>
            </p:cNvCxnSpPr>
            <p:nvPr/>
          </p:nvCxnSpPr>
          <p:spPr bwMode="auto">
            <a:xfrm>
              <a:off x="426719" y="6388607"/>
              <a:ext cx="11180063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6A1E4A-D713-4EC4-A045-F46518EC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171" y="3429000"/>
            <a:ext cx="5454015" cy="26475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6034DA-6A72-4818-AF1F-6C603CCCF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658" y="3375383"/>
            <a:ext cx="2871430" cy="28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Р7-Офис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524255" y="1389887"/>
            <a:ext cx="11274575" cy="740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Офисное решение включает в себя:</a:t>
            </a:r>
            <a:endParaRPr sz="2400" b="1" i="0" u="none" strike="noStrike" cap="none" spc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349965" marR="0" indent="-34996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24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редакторы текстовых документов (десктопная, мобильная, онлайн версии);</a:t>
            </a:r>
          </a:p>
          <a:p>
            <a:pPr marL="349965" marR="0" indent="-34996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24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редакторы таблиц и презентаций (десктопная, мобильная, онлайн версии);</a:t>
            </a:r>
          </a:p>
          <a:p>
            <a:pPr marL="349965" marR="0" indent="-34996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24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средства просмотра изображений и видео, совместимые со всеми популярными форматами;</a:t>
            </a:r>
          </a:p>
          <a:p>
            <a:pPr marL="349965" marR="0" indent="-34996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24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платформа для совместной работы (отсутствует в демо-версии);</a:t>
            </a:r>
          </a:p>
          <a:p>
            <a:pPr marL="349965" marR="0" indent="-34996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sz="24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органайзер с календарём и почтовым клиентом.</a:t>
            </a:r>
          </a:p>
          <a:p>
            <a:pPr marL="349965" marR="0" indent="-34996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endParaRPr lang="ru-RU" sz="2400" b="0" i="0" u="none" strike="noStrike" cap="none" spc="0">
              <a:solidFill>
                <a:srgbClr val="00206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0" i="0" u="none" strike="noStrike" cap="none" spc="0">
              <a:solidFill>
                <a:srgbClr val="002060"/>
              </a:solidFill>
              <a:latin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0" i="0" u="none" strike="noStrike" cap="none" spc="0">
              <a:solidFill>
                <a:srgbClr val="002060"/>
              </a:solidFill>
              <a:latin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0" i="0" u="none" strike="noStrike" cap="none" spc="0">
              <a:solidFill>
                <a:srgbClr val="002060"/>
              </a:solidFill>
              <a:latin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0" i="0" u="none" strike="noStrike" cap="none" spc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0" i="0" u="none" strike="noStrike" cap="none" spc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0" i="0" u="none" strike="noStrike" cap="none" spc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9" y="143577"/>
            <a:ext cx="1031088" cy="86435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6" name="Прямая соединительная линия 5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Р7-Офис</a:t>
            </a:r>
            <a:endParaRPr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9" y="143577"/>
            <a:ext cx="1031088" cy="86435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6" name="Прямая соединительная линия 5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4" name="Рисунок 13" descr="Picture background">
            <a:extLst>
              <a:ext uri="{FF2B5EF4-FFF2-40B4-BE49-F238E27FC236}">
                <a16:creationId xmlns:a16="http://schemas.microsoft.com/office/drawing/2014/main" id="{CD2E2208-BC80-4D48-97C7-B92FDE6261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60" y="1179953"/>
            <a:ext cx="7894144" cy="5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60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Системные требования к оборудованию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Windows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(десктопная версия)</a:t>
            </a:r>
            <a:endParaRPr dirty="0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90223" y="196343"/>
            <a:ext cx="1031088" cy="86435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6" name="Прямая соединительная линия 5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462577-FFD3-4E03-A38C-C2FA0AA15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93" t="44037" r="37200" b="26400"/>
          <a:stretch/>
        </p:blipFill>
        <p:spPr bwMode="auto">
          <a:xfrm>
            <a:off x="8449055" y="4171310"/>
            <a:ext cx="3438144" cy="20274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77F809-E3E7-4D43-8625-0DFCDFC37209}"/>
              </a:ext>
            </a:extLst>
          </p:cNvPr>
          <p:cNvSpPr txBox="1"/>
          <p:nvPr/>
        </p:nvSpPr>
        <p:spPr bwMode="auto">
          <a:xfrm>
            <a:off x="548640" y="1916185"/>
            <a:ext cx="11131296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Поддерживаемая 32- и 64 битная архитектура.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Требования к оборудованию:</a:t>
            </a:r>
          </a:p>
          <a:p>
            <a:pPr marL="914400" lvl="1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Процессор: двухъядерный с тактовой частотой 2ГГц и выше.</a:t>
            </a:r>
          </a:p>
          <a:p>
            <a:pPr marL="914400" lvl="1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spc="10" dirty="0">
                <a:solidFill>
                  <a:srgbClr val="002060"/>
                </a:solidFill>
                <a:ea typeface="Calibri"/>
                <a:cs typeface="Times New Roman"/>
              </a:rPr>
              <a:t>Оперативная память: не менее 2Гб.</a:t>
            </a:r>
          </a:p>
          <a:p>
            <a:pPr marL="914400" lvl="1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spc="10" dirty="0">
                <a:solidFill>
                  <a:srgbClr val="002060"/>
                </a:solidFill>
                <a:ea typeface="Calibri"/>
                <a:cs typeface="Times New Roman"/>
              </a:rPr>
              <a:t>Свободное место на жёстком диске: не менее 2Гб.</a:t>
            </a:r>
          </a:p>
          <a:p>
            <a:pPr marL="457200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spc="10" dirty="0">
                <a:solidFill>
                  <a:srgbClr val="002060"/>
                </a:solidFill>
                <a:ea typeface="Calibri"/>
                <a:cs typeface="Times New Roman"/>
              </a:rPr>
              <a:t>Требования к ПО</a:t>
            </a:r>
          </a:p>
          <a:p>
            <a:pPr marL="914400" lvl="1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800" spc="10" dirty="0">
                <a:solidFill>
                  <a:srgbClr val="002060"/>
                </a:solidFill>
                <a:ea typeface="Calibri"/>
                <a:cs typeface="Times New Roman"/>
              </a:rPr>
              <a:t>Windows Vista, XP, 7</a:t>
            </a:r>
            <a:r>
              <a:rPr lang="ru-RU" sz="2800" spc="10" dirty="0">
                <a:solidFill>
                  <a:srgbClr val="002060"/>
                </a:solidFill>
                <a:ea typeface="Calibri"/>
                <a:cs typeface="Times New Roman"/>
              </a:rPr>
              <a:t>, 8, 10.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22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Системные требования к оборудованию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Linux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(десктопная версия)</a:t>
            </a:r>
            <a:endParaRPr dirty="0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90223" y="196343"/>
            <a:ext cx="1031088" cy="86435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6" name="Прямая соединительная линия 5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04E2E63-A249-41D1-A025-2ADC9BB3F5D2}"/>
              </a:ext>
            </a:extLst>
          </p:cNvPr>
          <p:cNvSpPr txBox="1"/>
          <p:nvPr/>
        </p:nvSpPr>
        <p:spPr bwMode="auto">
          <a:xfrm>
            <a:off x="573023" y="1485328"/>
            <a:ext cx="11131296" cy="534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Поддерживаемая 32- и 64 битная архитектура.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Требования к оборудованию:</a:t>
            </a:r>
          </a:p>
          <a:p>
            <a:pPr marL="914400" lvl="1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Процессор: двухъядерный с тактовой частотой 2ГГц и выше.</a:t>
            </a:r>
          </a:p>
          <a:p>
            <a:pPr marL="914400" lvl="1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spc="10" dirty="0">
                <a:solidFill>
                  <a:srgbClr val="002060"/>
                </a:solidFill>
                <a:ea typeface="Calibri"/>
                <a:cs typeface="Times New Roman"/>
              </a:rPr>
              <a:t>Оперативная память: не менее 2Гб.</a:t>
            </a:r>
          </a:p>
          <a:p>
            <a:pPr marL="914400" lvl="1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spc="10" dirty="0">
                <a:solidFill>
                  <a:srgbClr val="002060"/>
                </a:solidFill>
                <a:ea typeface="Calibri"/>
                <a:cs typeface="Times New Roman"/>
              </a:rPr>
              <a:t>Свободное место на жёстком диске: не менее 2Гб.</a:t>
            </a:r>
          </a:p>
          <a:p>
            <a:pPr marL="457200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spc="10" dirty="0">
                <a:solidFill>
                  <a:srgbClr val="002060"/>
                </a:solidFill>
                <a:ea typeface="Calibri"/>
                <a:cs typeface="Times New Roman"/>
              </a:rPr>
              <a:t>Требования к ПО</a:t>
            </a:r>
          </a:p>
          <a:p>
            <a:pPr marL="914400" lvl="1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Операционная система: 64-разрядный дистрибутив </a:t>
            </a:r>
            <a:r>
              <a:rPr lang="ru-RU" sz="2800" spc="10" dirty="0" err="1">
                <a:solidFill>
                  <a:srgbClr val="002060"/>
                </a:solidFill>
                <a:cs typeface="Times New Roman"/>
              </a:rPr>
              <a:t>Red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ru-RU" sz="2800" spc="10" dirty="0" err="1">
                <a:solidFill>
                  <a:srgbClr val="002060"/>
                </a:solidFill>
                <a:cs typeface="Times New Roman"/>
              </a:rPr>
              <a:t>Hat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, </a:t>
            </a:r>
            <a:r>
              <a:rPr lang="ru-RU" sz="2800" spc="10" dirty="0" err="1">
                <a:solidFill>
                  <a:srgbClr val="002060"/>
                </a:solidFill>
                <a:cs typeface="Times New Roman"/>
              </a:rPr>
              <a:t>CentOS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 или другой совместимый дистрибутив с версией ядра 3.8 или выше, 64-разрядный дистрибутив </a:t>
            </a:r>
            <a:r>
              <a:rPr lang="ru-RU" sz="2800" spc="10" dirty="0" err="1">
                <a:solidFill>
                  <a:srgbClr val="002060"/>
                </a:solidFill>
                <a:cs typeface="Times New Roman"/>
              </a:rPr>
              <a:t>Debian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, </a:t>
            </a:r>
            <a:r>
              <a:rPr lang="ru-RU" sz="2800" spc="10" dirty="0" err="1">
                <a:solidFill>
                  <a:srgbClr val="002060"/>
                </a:solidFill>
                <a:cs typeface="Times New Roman"/>
              </a:rPr>
              <a:t>Ubuntu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 или другой совместимый дистрибутив с версией ядра 3.8 или выше</a:t>
            </a:r>
            <a:br>
              <a:rPr lang="ru-RU" sz="2800" spc="10" dirty="0">
                <a:solidFill>
                  <a:srgbClr val="002060"/>
                </a:solidFill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044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Достоинства Р7-Офис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524256" y="1389888"/>
            <a:ext cx="11131296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ea typeface="Times New Roman"/>
                <a:cs typeface="Times New Roman"/>
              </a:rPr>
              <a:t>Полная совместимость с документами </a:t>
            </a:r>
            <a:r>
              <a:rPr lang="ru-RU" sz="2800" b="1" spc="10" dirty="0" err="1">
                <a:solidFill>
                  <a:srgbClr val="002060"/>
                </a:solidFill>
                <a:ea typeface="Times New Roman"/>
                <a:cs typeface="Times New Roman"/>
              </a:rPr>
              <a:t>Microsoft</a:t>
            </a:r>
            <a:r>
              <a:rPr lang="ru-RU" sz="2800" b="1" spc="1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sz="2800" b="1" spc="10" dirty="0" err="1">
                <a:solidFill>
                  <a:srgbClr val="002060"/>
                </a:solidFill>
                <a:ea typeface="Times New Roman"/>
                <a:cs typeface="Times New Roman"/>
              </a:rPr>
              <a:t>Office</a:t>
            </a:r>
            <a:r>
              <a:rPr lang="ru-RU" sz="2800" b="1" spc="10" dirty="0">
                <a:solidFill>
                  <a:srgbClr val="002060"/>
                </a:solidFill>
                <a:ea typeface="Times New Roman"/>
                <a:cs typeface="Times New Roman"/>
              </a:rPr>
              <a:t>. </a:t>
            </a: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Поддерживаются многие форматы, включая OOXML: </a:t>
            </a:r>
            <a:r>
              <a:rPr lang="ru-RU" sz="2800" spc="10" dirty="0" err="1">
                <a:solidFill>
                  <a:srgbClr val="002060"/>
                </a:solidFill>
                <a:ea typeface="Times New Roman"/>
                <a:cs typeface="Times New Roman"/>
              </a:rPr>
              <a:t>doc</a:t>
            </a: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, </a:t>
            </a:r>
            <a:r>
              <a:rPr lang="ru-RU" sz="2800" spc="10" dirty="0" err="1">
                <a:solidFill>
                  <a:srgbClr val="002060"/>
                </a:solidFill>
                <a:ea typeface="Times New Roman"/>
                <a:cs typeface="Times New Roman"/>
              </a:rPr>
              <a:t>docx</a:t>
            </a: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, </a:t>
            </a:r>
            <a:r>
              <a:rPr lang="ru-RU" sz="2800" spc="10" dirty="0" err="1">
                <a:solidFill>
                  <a:srgbClr val="002060"/>
                </a:solidFill>
                <a:ea typeface="Times New Roman"/>
                <a:cs typeface="Times New Roman"/>
              </a:rPr>
              <a:t>xls</a:t>
            </a: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, </a:t>
            </a:r>
            <a:r>
              <a:rPr lang="ru-RU" sz="2800" spc="10" dirty="0" err="1">
                <a:solidFill>
                  <a:srgbClr val="002060"/>
                </a:solidFill>
                <a:ea typeface="Times New Roman"/>
                <a:cs typeface="Times New Roman"/>
              </a:rPr>
              <a:t>xlsx</a:t>
            </a: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, </a:t>
            </a:r>
            <a:r>
              <a:rPr lang="ru-RU" sz="2800" spc="10" dirty="0" err="1">
                <a:solidFill>
                  <a:srgbClr val="002060"/>
                </a:solidFill>
                <a:ea typeface="Times New Roman"/>
                <a:cs typeface="Times New Roman"/>
              </a:rPr>
              <a:t>ppt</a:t>
            </a: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, </a:t>
            </a:r>
            <a:r>
              <a:rPr lang="ru-RU" sz="2800" spc="10" dirty="0" err="1">
                <a:solidFill>
                  <a:srgbClr val="002060"/>
                </a:solidFill>
                <a:ea typeface="Times New Roman"/>
                <a:cs typeface="Times New Roman"/>
              </a:rPr>
              <a:t>pptx</a:t>
            </a: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, </a:t>
            </a:r>
            <a:r>
              <a:rPr lang="en-US" sz="2800" spc="10" dirty="0" err="1">
                <a:solidFill>
                  <a:srgbClr val="002060"/>
                </a:solidFill>
                <a:ea typeface="Times New Roman"/>
                <a:cs typeface="Times New Roman"/>
              </a:rPr>
              <a:t>odt</a:t>
            </a:r>
            <a:r>
              <a:rPr lang="en-US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и др. 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Возможность сохранения в формате </a:t>
            </a:r>
            <a:r>
              <a:rPr lang="en-US" sz="2800" spc="10" dirty="0">
                <a:solidFill>
                  <a:srgbClr val="002060"/>
                </a:solidFill>
                <a:cs typeface="Times New Roman"/>
              </a:rPr>
              <a:t>.pdf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.</a:t>
            </a: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ea typeface="Times New Roman"/>
                <a:cs typeface="Times New Roman"/>
              </a:rPr>
              <a:t>Поддержка популярных в России стилей и шрифтов</a:t>
            </a: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, включая </a:t>
            </a:r>
            <a:r>
              <a:rPr lang="ru-RU" sz="2800" spc="10" dirty="0" err="1">
                <a:solidFill>
                  <a:srgbClr val="002060"/>
                </a:solidFill>
                <a:ea typeface="Times New Roman"/>
                <a:cs typeface="Times New Roman"/>
              </a:rPr>
              <a:t>Times</a:t>
            </a: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sz="2800" spc="10" dirty="0" err="1">
                <a:solidFill>
                  <a:srgbClr val="002060"/>
                </a:solidFill>
                <a:ea typeface="Times New Roman"/>
                <a:cs typeface="Times New Roman"/>
              </a:rPr>
              <a:t>New</a:t>
            </a: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sz="2800" spc="10" dirty="0" err="1">
                <a:solidFill>
                  <a:srgbClr val="002060"/>
                </a:solidFill>
                <a:ea typeface="Times New Roman"/>
                <a:cs typeface="Times New Roman"/>
              </a:rPr>
              <a:t>Roman</a:t>
            </a: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 и </a:t>
            </a:r>
            <a:r>
              <a:rPr lang="ru-RU" sz="2800" spc="10" dirty="0" err="1">
                <a:solidFill>
                  <a:srgbClr val="002060"/>
                </a:solidFill>
                <a:ea typeface="Times New Roman"/>
                <a:cs typeface="Times New Roman"/>
              </a:rPr>
              <a:t>Courier</a:t>
            </a: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sz="2800" spc="10" dirty="0" err="1">
                <a:solidFill>
                  <a:srgbClr val="002060"/>
                </a:solidFill>
                <a:ea typeface="Times New Roman"/>
                <a:cs typeface="Times New Roman"/>
              </a:rPr>
              <a:t>New</a:t>
            </a:r>
            <a:r>
              <a:rPr lang="ru-RU" sz="2800" spc="10" dirty="0">
                <a:solidFill>
                  <a:srgbClr val="002060"/>
                </a:solidFill>
                <a:ea typeface="Times New Roman"/>
                <a:cs typeface="Times New Roman"/>
              </a:rPr>
              <a:t>, поэтому Р7-Офис можно использовать и в образовательной, и в корпоративной сфере, где требуется соблюдение ГОСТов.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9" y="143577"/>
            <a:ext cx="1031088" cy="86435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6" name="Прямая соединительная линия 5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Достоинства Р7-Офис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524256" y="1389888"/>
            <a:ext cx="11131296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Р7-Офис имеет сертификацию ФСТЭК 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(Федеральная служба по техническому и экспортному контролю), входит в реестр российского ПО и подходит для импортозамещения.</a:t>
            </a:r>
            <a:endParaRPr dirty="0"/>
          </a:p>
          <a:p>
            <a:pPr marL="457200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Р7-Офис имеет удобную облачную версию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, которая включает в себя все локальные сервисы. </a:t>
            </a:r>
          </a:p>
          <a:p>
            <a:pPr marL="457200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Совместимость с популярными ОС и отечественными ОС. 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Р7-Офис совместим с операционными системами </a:t>
            </a:r>
            <a:r>
              <a:rPr lang="ru-RU" sz="2800" spc="10" dirty="0" err="1">
                <a:solidFill>
                  <a:srgbClr val="002060"/>
                </a:solidFill>
                <a:cs typeface="Times New Roman"/>
              </a:rPr>
              <a:t>Windows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 (XP, </a:t>
            </a:r>
            <a:r>
              <a:rPr lang="ru-RU" sz="2800" spc="10" dirty="0" err="1">
                <a:solidFill>
                  <a:srgbClr val="002060"/>
                </a:solidFill>
                <a:cs typeface="Times New Roman"/>
              </a:rPr>
              <a:t>Vista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, 7, 8.1, 10, 11), </a:t>
            </a:r>
            <a:r>
              <a:rPr lang="ru-RU" sz="2800" spc="10" dirty="0" err="1">
                <a:solidFill>
                  <a:srgbClr val="002060"/>
                </a:solidFill>
                <a:cs typeface="Times New Roman"/>
              </a:rPr>
              <a:t>Debian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, </a:t>
            </a:r>
            <a:r>
              <a:rPr lang="ru-RU" sz="2800" spc="10" dirty="0" err="1">
                <a:solidFill>
                  <a:srgbClr val="002060"/>
                </a:solidFill>
                <a:cs typeface="Times New Roman"/>
              </a:rPr>
              <a:t>Ubuntu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, </a:t>
            </a:r>
            <a:r>
              <a:rPr lang="ru-RU" sz="2800" spc="10" dirty="0" err="1">
                <a:solidFill>
                  <a:srgbClr val="002060"/>
                </a:solidFill>
                <a:cs typeface="Times New Roman"/>
              </a:rPr>
              <a:t>macOS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 (10.10+), Альт и ROSA </a:t>
            </a:r>
            <a:r>
              <a:rPr lang="ru-RU" sz="2800" spc="10" dirty="0" err="1">
                <a:solidFill>
                  <a:srgbClr val="002060"/>
                </a:solidFill>
                <a:cs typeface="Times New Roman"/>
              </a:rPr>
              <a:t>Linux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, </a:t>
            </a:r>
            <a:r>
              <a:rPr lang="ru-RU" sz="2800" spc="10" dirty="0" err="1">
                <a:solidFill>
                  <a:srgbClr val="002060"/>
                </a:solidFill>
                <a:cs typeface="Times New Roman"/>
              </a:rPr>
              <a:t>Astra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ru-RU" sz="2800" spc="10" dirty="0" err="1">
                <a:solidFill>
                  <a:srgbClr val="002060"/>
                </a:solidFill>
                <a:cs typeface="Times New Roman"/>
              </a:rPr>
              <a:t>Linux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, Ред ОС, ОС Аврора и др.</a:t>
            </a:r>
            <a:endParaRPr dirty="0"/>
          </a:p>
          <a:p>
            <a:pPr>
              <a:defRPr/>
            </a:pPr>
            <a:endParaRPr lang="ru-RU" dirty="0"/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9" y="143577"/>
            <a:ext cx="1031088" cy="86435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Совместимые операционные системы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r="49566"/>
          <a:stretch/>
        </p:blipFill>
        <p:spPr bwMode="auto">
          <a:xfrm>
            <a:off x="748284" y="1878307"/>
            <a:ext cx="7708672" cy="1105699"/>
          </a:xfrm>
          <a:prstGeom prst="rect">
            <a:avLst/>
          </a:prstGeom>
        </p:spPr>
      </p:pic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65839" y="143577"/>
            <a:ext cx="1031088" cy="86435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rcRect l="50107"/>
          <a:stretch/>
        </p:blipFill>
        <p:spPr bwMode="auto">
          <a:xfrm>
            <a:off x="4261106" y="4133446"/>
            <a:ext cx="7626094" cy="1105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1A27B1-681D-481E-948F-204911A0D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610" y="4307743"/>
            <a:ext cx="944496" cy="8302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Достоинства Р7-Офис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524256" y="1389888"/>
            <a:ext cx="11131296" cy="812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Клиентоориентированность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. Постоянно выполняется доработка офисного пакета. Работает обратная связь.</a:t>
            </a: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Хорошая клиентская поддержка на сайте.</a:t>
            </a: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Система единого окна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. </a:t>
            </a: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Корректная работа с типовыми документами 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(формами, бланками и т.д.).</a:t>
            </a:r>
          </a:p>
          <a:p>
            <a:pPr marL="457200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Совместная работа в режиме реального времени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. Одновременное редактирование документа любого типа и отслеживание его изменений в режиме реального времени.</a:t>
            </a:r>
          </a:p>
          <a:p>
            <a:pPr marL="457200" indent="-457200" algn="just">
              <a:lnSpc>
                <a:spcPct val="114999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Расширение возможности пакета с помощью плагинов</a:t>
            </a: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dirty="0"/>
          </a:p>
          <a:p>
            <a:pPr>
              <a:defRPr/>
            </a:pPr>
            <a:endParaRPr lang="ru-RU" dirty="0"/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9" y="143577"/>
            <a:ext cx="1031088" cy="86435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778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Достоинства Р7-Офис</a:t>
            </a:r>
            <a:endParaRPr/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9" y="143577"/>
            <a:ext cx="1031088" cy="86435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86E958-5998-4519-9BF8-CCE54E95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224" y="1189103"/>
            <a:ext cx="7183217" cy="51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4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4240878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3" y="159764"/>
            <a:ext cx="10695431" cy="1325562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Законодательная база</a:t>
            </a:r>
            <a:endParaRPr dirty="0"/>
          </a:p>
        </p:txBody>
      </p:sp>
      <p:pic>
        <p:nvPicPr>
          <p:cNvPr id="601517868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8" y="143577"/>
            <a:ext cx="1031087" cy="864358"/>
          </a:xfrm>
          <a:prstGeom prst="rect">
            <a:avLst/>
          </a:prstGeom>
          <a:noFill/>
        </p:spPr>
      </p:pic>
      <p:grpSp>
        <p:nvGrpSpPr>
          <p:cNvPr id="126574409" name="Группа 4"/>
          <p:cNvGrpSpPr/>
          <p:nvPr/>
        </p:nvGrpSpPr>
        <p:grpSpPr bwMode="auto">
          <a:xfrm>
            <a:off x="195071" y="196342"/>
            <a:ext cx="11692127" cy="6472680"/>
            <a:chOff x="195071" y="196342"/>
            <a:chExt cx="11692127" cy="6472680"/>
          </a:xfrm>
        </p:grpSpPr>
        <p:cxnSp>
          <p:nvCxnSpPr>
            <p:cNvPr id="1531953086" name="Прямая соединительная линия 5"/>
            <p:cNvCxnSpPr>
              <a:cxnSpLocks/>
            </p:cNvCxnSpPr>
            <p:nvPr/>
          </p:nvCxnSpPr>
          <p:spPr bwMode="auto">
            <a:xfrm>
              <a:off x="195071" y="196342"/>
              <a:ext cx="0" cy="6472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7948329" name="Прямая соединительная линия 6"/>
            <p:cNvCxnSpPr>
              <a:cxnSpLocks/>
            </p:cNvCxnSpPr>
            <p:nvPr/>
          </p:nvCxnSpPr>
          <p:spPr bwMode="auto">
            <a:xfrm>
              <a:off x="207263" y="6669023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0509436" name="Прямая соединительная линия 7"/>
            <p:cNvCxnSpPr>
              <a:cxnSpLocks/>
            </p:cNvCxnSpPr>
            <p:nvPr/>
          </p:nvCxnSpPr>
          <p:spPr bwMode="auto">
            <a:xfrm>
              <a:off x="304799" y="365760"/>
              <a:ext cx="0" cy="6156959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3359533" name="Прямая соединительная линия 8"/>
            <p:cNvCxnSpPr>
              <a:cxnSpLocks/>
            </p:cNvCxnSpPr>
            <p:nvPr/>
          </p:nvCxnSpPr>
          <p:spPr bwMode="auto">
            <a:xfrm>
              <a:off x="292608" y="6534911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481307" name="Прямая соединительная линия 9"/>
            <p:cNvCxnSpPr>
              <a:cxnSpLocks/>
            </p:cNvCxnSpPr>
            <p:nvPr/>
          </p:nvCxnSpPr>
          <p:spPr bwMode="auto">
            <a:xfrm>
              <a:off x="426719" y="536447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0243936" name="Прямая соединительная линия 10"/>
            <p:cNvCxnSpPr>
              <a:cxnSpLocks/>
            </p:cNvCxnSpPr>
            <p:nvPr/>
          </p:nvCxnSpPr>
          <p:spPr bwMode="auto">
            <a:xfrm>
              <a:off x="426719" y="6388607"/>
              <a:ext cx="11180063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F1172B-7595-4937-81A4-F5FB31E080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631868" y="1178395"/>
            <a:ext cx="4306469" cy="48934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Достоинства Р7-Офис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524256" y="1389888"/>
            <a:ext cx="11131296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Безопасность и надёжность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. Хранение корпоративных документов в частном облаке на собственном сервере компании. Уровень защищённости соответствует отраслевым стандартам. Разграничение прав сотрудников на просмотр, редактирование, комментирование и пересылку документов.</a:t>
            </a: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Расширенные настройки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. Возможность интеграции Р7-Офис с различными государственными системами и внешними технологиями.</a:t>
            </a: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dirty="0"/>
          </a:p>
          <a:p>
            <a:pPr>
              <a:defRPr/>
            </a:pPr>
            <a:endParaRPr lang="ru-RU" dirty="0"/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9" y="143577"/>
            <a:ext cx="1031088" cy="86435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6920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Преимущества Р7-Офис для учителей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524256" y="1389888"/>
            <a:ext cx="11131296" cy="762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Вся информация хранится в одном месте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. Возможность хранения лекций, таблиц и т.д. в одном месте и предоставлять доступ к информации всем участникам сразу или конкретным группам.</a:t>
            </a: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Организованный учебный процесс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. Составлять расписание и прочие планы учебной и внеучебной деятельности достаточно быстро и легко. Выполнять настройку </a:t>
            </a:r>
            <a:r>
              <a:rPr lang="ru-RU" sz="2800" spc="10" dirty="0" err="1">
                <a:solidFill>
                  <a:srgbClr val="002060"/>
                </a:solidFill>
                <a:cs typeface="Times New Roman"/>
              </a:rPr>
              <a:t>автонапоминаний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 и отмечать информацию о сроках, чтобы ничего не пропустить.</a:t>
            </a: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Современное интерактивное обучение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. Сконструировать свою социальную сеть и наполнять её контентом. Проверять задания в упрощённом режиме, используя чаты и почту.</a:t>
            </a: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dirty="0"/>
          </a:p>
          <a:p>
            <a:pPr>
              <a:defRPr/>
            </a:pPr>
            <a:endParaRPr lang="ru-RU" dirty="0"/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9" y="143577"/>
            <a:ext cx="1031088" cy="86435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9683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Преимущества Р7-Офис для учеников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524256" y="1389888"/>
            <a:ext cx="11131296" cy="762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Вся информация хранится в одном месте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. Возможность доступа к лекциям, таблицам, просмотр домашних заданий в одном месте и в любое время.</a:t>
            </a: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Эффективное общение со сверстниками и преподавателями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. Ученики могут общаться с учителями и сверстниками с помощью электронных сообщений и комментариев </a:t>
            </a: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800" b="1" spc="10" dirty="0">
                <a:solidFill>
                  <a:srgbClr val="002060"/>
                </a:solidFill>
                <a:cs typeface="Times New Roman"/>
              </a:rPr>
              <a:t>Совместная работа над документами или проектами</a:t>
            </a:r>
            <a:r>
              <a:rPr lang="ru-RU" sz="2800" spc="10" dirty="0">
                <a:solidFill>
                  <a:srgbClr val="002060"/>
                </a:solidFill>
                <a:cs typeface="Times New Roman"/>
              </a:rPr>
              <a:t>. Имеется возможность совместно с учителями или сверстниками работать над документами, таблицами, презентациями в режиме реального времени.</a:t>
            </a: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800" spc="10" dirty="0">
              <a:solidFill>
                <a:srgbClr val="002060"/>
              </a:solidFill>
              <a:cs typeface="Times New Roman"/>
            </a:endParaRPr>
          </a:p>
          <a:p>
            <a:pPr marL="457200" lvl="0" indent="-457200" algn="just">
              <a:lnSpc>
                <a:spcPct val="114999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dirty="0"/>
          </a:p>
          <a:p>
            <a:pPr>
              <a:defRPr/>
            </a:pPr>
            <a:endParaRPr lang="ru-RU" dirty="0"/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9" y="143577"/>
            <a:ext cx="1031088" cy="86435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482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Конфигурации десктопного офиса</a:t>
            </a:r>
            <a:endParaRPr/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9" y="143577"/>
            <a:ext cx="1031088" cy="86435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20" name="Таблица 20"/>
          <p:cNvGraphicFramePr>
            <a:graphicFrameLocks noGrp="1"/>
          </p:cNvGraphicFramePr>
          <p:nvPr/>
        </p:nvGraphicFramePr>
        <p:xfrm>
          <a:off x="748283" y="1155058"/>
          <a:ext cx="11038902" cy="50444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79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9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9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Облачный Р-7 Офис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Р-7 Офис. Десктопная версия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Р-7 Офис. Корпоративный сервер «Базовый»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Как работает</a:t>
                      </a:r>
                      <a:endParaRPr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Работает онлайн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Работает только офлайн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Работает только в локальной сети (в онлайн работает только с рабочего ПК, подключенного к корпоративному серверу)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Где хранятся данные</a:t>
                      </a:r>
                      <a:endParaRPr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В безопасном облаке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На ПК с установленной десктопной версией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На сервере компании или в локальной сети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Какие приложения входят в конфигурацию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Редактор текстов, редактор таблиц, редактор презентаций, почта, органайзер, 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CRM, </a:t>
                      </a:r>
                      <a:r>
                        <a:rPr lang="ru-RU">
                          <a:solidFill>
                            <a:srgbClr val="002060"/>
                          </a:solidFill>
                        </a:rPr>
                        <a:t>календарь, люди, сообщество, мессенджер, команда и др.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Редактор текстов, редактор таблиц, редактор презентаций, органайзер, медиаплеер, галерея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Редактор текстов, редактор таблиц, редактор презентаций, почта, органайзер, 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CRM, </a:t>
                      </a:r>
                      <a:r>
                        <a:rPr lang="ru-RU">
                          <a:solidFill>
                            <a:srgbClr val="002060"/>
                          </a:solidFill>
                        </a:rPr>
                        <a:t>календарь, люди, сообщество и др.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Домашняя версия офисного пакета </a:t>
            </a:r>
            <a:br>
              <a:rPr lang="ru-RU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Р-7 Офис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06073" y="1538930"/>
            <a:ext cx="7979853" cy="4796075"/>
          </a:xfrm>
          <a:prstGeom prst="rect">
            <a:avLst/>
          </a:prstGeom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65839" y="143577"/>
            <a:ext cx="1031088" cy="864358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Интерфейс Р-7 Офис</a:t>
            </a:r>
            <a:endParaRPr/>
          </a:p>
        </p:txBody>
      </p:sp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9" y="143577"/>
            <a:ext cx="1031088" cy="864358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/>
          <p:nvPr/>
        </p:nvPicPr>
        <p:blipFill>
          <a:blip r:embed="rId3"/>
          <a:stretch/>
        </p:blipFill>
        <p:spPr bwMode="auto">
          <a:xfrm>
            <a:off x="748284" y="1177448"/>
            <a:ext cx="8572493" cy="4761232"/>
          </a:xfrm>
          <a:prstGeom prst="rect">
            <a:avLst/>
          </a:prstGeom>
        </p:spPr>
      </p:pic>
      <p:graphicFrame>
        <p:nvGraphicFramePr>
          <p:cNvPr id="3" name="Таблица 13"/>
          <p:cNvGraphicFramePr>
            <a:graphicFrameLocks noGrp="1"/>
          </p:cNvGraphicFramePr>
          <p:nvPr/>
        </p:nvGraphicFramePr>
        <p:xfrm>
          <a:off x="9486900" y="1497520"/>
          <a:ext cx="2555740" cy="4145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№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Название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Шапка редактора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Верхняя панель инструментов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Строка состояния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Левая боковая панель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Правая боковая панель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Линейка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Рабочее поле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Полоса прокрутки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5054441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3" y="159764"/>
            <a:ext cx="10695431" cy="1325562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Законодательная база</a:t>
            </a:r>
            <a:endParaRPr dirty="0"/>
          </a:p>
        </p:txBody>
      </p:sp>
      <p:pic>
        <p:nvPicPr>
          <p:cNvPr id="77873351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8" y="143577"/>
            <a:ext cx="1031087" cy="864358"/>
          </a:xfrm>
          <a:prstGeom prst="rect">
            <a:avLst/>
          </a:prstGeom>
          <a:noFill/>
        </p:spPr>
      </p:pic>
      <p:grpSp>
        <p:nvGrpSpPr>
          <p:cNvPr id="1573117290" name="Группа 4"/>
          <p:cNvGrpSpPr/>
          <p:nvPr/>
        </p:nvGrpSpPr>
        <p:grpSpPr bwMode="auto">
          <a:xfrm>
            <a:off x="195071" y="196342"/>
            <a:ext cx="11692127" cy="6472680"/>
            <a:chOff x="195071" y="196342"/>
            <a:chExt cx="11692127" cy="6472680"/>
          </a:xfrm>
        </p:grpSpPr>
        <p:cxnSp>
          <p:nvCxnSpPr>
            <p:cNvPr id="1781856363" name="Прямая соединительная линия 5"/>
            <p:cNvCxnSpPr>
              <a:cxnSpLocks/>
            </p:cNvCxnSpPr>
            <p:nvPr/>
          </p:nvCxnSpPr>
          <p:spPr bwMode="auto">
            <a:xfrm>
              <a:off x="195071" y="196342"/>
              <a:ext cx="0" cy="6472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472211" name="Прямая соединительная линия 6"/>
            <p:cNvCxnSpPr>
              <a:cxnSpLocks/>
            </p:cNvCxnSpPr>
            <p:nvPr/>
          </p:nvCxnSpPr>
          <p:spPr bwMode="auto">
            <a:xfrm>
              <a:off x="207263" y="6669023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0011337" name="Прямая соединительная линия 7"/>
            <p:cNvCxnSpPr>
              <a:cxnSpLocks/>
            </p:cNvCxnSpPr>
            <p:nvPr/>
          </p:nvCxnSpPr>
          <p:spPr bwMode="auto">
            <a:xfrm>
              <a:off x="304799" y="365760"/>
              <a:ext cx="0" cy="6156959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5489987" name="Прямая соединительная линия 8"/>
            <p:cNvCxnSpPr>
              <a:cxnSpLocks/>
            </p:cNvCxnSpPr>
            <p:nvPr/>
          </p:nvCxnSpPr>
          <p:spPr bwMode="auto">
            <a:xfrm>
              <a:off x="292608" y="6534911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8267709" name="Прямая соединительная линия 9"/>
            <p:cNvCxnSpPr>
              <a:cxnSpLocks/>
            </p:cNvCxnSpPr>
            <p:nvPr/>
          </p:nvCxnSpPr>
          <p:spPr bwMode="auto">
            <a:xfrm>
              <a:off x="426719" y="536447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4960885" name="Прямая соединительная линия 10"/>
            <p:cNvCxnSpPr>
              <a:cxnSpLocks/>
            </p:cNvCxnSpPr>
            <p:nvPr/>
          </p:nvCxnSpPr>
          <p:spPr bwMode="auto">
            <a:xfrm>
              <a:off x="426719" y="6388607"/>
              <a:ext cx="11180063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9B6311-FE6D-4D4A-8E6F-675D9A0672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09479" y="1501513"/>
            <a:ext cx="4177213" cy="45589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3C8D3C-8614-4CAC-99E4-B2AA9F9D365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66357" y="1485326"/>
            <a:ext cx="5940425" cy="465836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BA40A77-8FFF-4D5E-8444-D507B5745604}"/>
              </a:ext>
            </a:extLst>
          </p:cNvPr>
          <p:cNvSpPr/>
          <p:nvPr/>
        </p:nvSpPr>
        <p:spPr>
          <a:xfrm>
            <a:off x="5666357" y="2706624"/>
            <a:ext cx="6098924" cy="5608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3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4240878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3" y="159764"/>
            <a:ext cx="10695431" cy="1325562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Законодательная база</a:t>
            </a:r>
            <a:endParaRPr dirty="0"/>
          </a:p>
        </p:txBody>
      </p:sp>
      <p:pic>
        <p:nvPicPr>
          <p:cNvPr id="601517868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8" y="143577"/>
            <a:ext cx="1031087" cy="864358"/>
          </a:xfrm>
          <a:prstGeom prst="rect">
            <a:avLst/>
          </a:prstGeom>
          <a:noFill/>
        </p:spPr>
      </p:pic>
      <p:grpSp>
        <p:nvGrpSpPr>
          <p:cNvPr id="126574409" name="Группа 4"/>
          <p:cNvGrpSpPr/>
          <p:nvPr/>
        </p:nvGrpSpPr>
        <p:grpSpPr bwMode="auto">
          <a:xfrm>
            <a:off x="195071" y="196342"/>
            <a:ext cx="11692127" cy="6472680"/>
            <a:chOff x="195071" y="196342"/>
            <a:chExt cx="11692127" cy="6472680"/>
          </a:xfrm>
        </p:grpSpPr>
        <p:cxnSp>
          <p:nvCxnSpPr>
            <p:cNvPr id="1531953086" name="Прямая соединительная линия 5"/>
            <p:cNvCxnSpPr>
              <a:cxnSpLocks/>
            </p:cNvCxnSpPr>
            <p:nvPr/>
          </p:nvCxnSpPr>
          <p:spPr bwMode="auto">
            <a:xfrm>
              <a:off x="195071" y="196342"/>
              <a:ext cx="0" cy="6472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7948329" name="Прямая соединительная линия 6"/>
            <p:cNvCxnSpPr>
              <a:cxnSpLocks/>
            </p:cNvCxnSpPr>
            <p:nvPr/>
          </p:nvCxnSpPr>
          <p:spPr bwMode="auto">
            <a:xfrm>
              <a:off x="207263" y="6669023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0509436" name="Прямая соединительная линия 7"/>
            <p:cNvCxnSpPr>
              <a:cxnSpLocks/>
            </p:cNvCxnSpPr>
            <p:nvPr/>
          </p:nvCxnSpPr>
          <p:spPr bwMode="auto">
            <a:xfrm>
              <a:off x="304799" y="365760"/>
              <a:ext cx="0" cy="6156959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3359533" name="Прямая соединительная линия 8"/>
            <p:cNvCxnSpPr>
              <a:cxnSpLocks/>
            </p:cNvCxnSpPr>
            <p:nvPr/>
          </p:nvCxnSpPr>
          <p:spPr bwMode="auto">
            <a:xfrm>
              <a:off x="292608" y="6534911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481307" name="Прямая соединительная линия 9"/>
            <p:cNvCxnSpPr>
              <a:cxnSpLocks/>
            </p:cNvCxnSpPr>
            <p:nvPr/>
          </p:nvCxnSpPr>
          <p:spPr bwMode="auto">
            <a:xfrm>
              <a:off x="426719" y="536447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0243936" name="Прямая соединительная линия 10"/>
            <p:cNvCxnSpPr>
              <a:cxnSpLocks/>
            </p:cNvCxnSpPr>
            <p:nvPr/>
          </p:nvCxnSpPr>
          <p:spPr bwMode="auto">
            <a:xfrm>
              <a:off x="426719" y="6388607"/>
              <a:ext cx="11180063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12BD5E-AEA3-4388-B685-498D26ADF3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43971" y="1055846"/>
            <a:ext cx="4360087" cy="513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4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5134C-5338-4F0A-8B85-839C0470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Пакет прикладных программ Р7-Офис</a:t>
            </a:r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2D76AEB2-FCBB-4421-865B-3A20CCCD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8" y="143577"/>
            <a:ext cx="1031087" cy="864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74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5054441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3" y="159764"/>
            <a:ext cx="10695431" cy="1325562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Р7-Офис</a:t>
            </a:r>
            <a:endParaRPr/>
          </a:p>
        </p:txBody>
      </p:sp>
      <p:sp>
        <p:nvSpPr>
          <p:cNvPr id="1733808894" name="TextBox 2"/>
          <p:cNvSpPr txBox="1"/>
          <p:nvPr/>
        </p:nvSpPr>
        <p:spPr bwMode="auto">
          <a:xfrm>
            <a:off x="664732" y="1389887"/>
            <a:ext cx="96862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i="0" u="none" strike="noStrike" cap="none" spc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Р7-Офис — российский кроссплатформенный пакет приложений для совместной работы с офисными документами. Предназначен для бизнеса, органов власти и управления, учреждений образования.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Разработчик – АО «Новые коммуникационные технологии», Россия г. Нижний Новгород.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Официальный сайт Р7-Офис. 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hlinkClick r:id="rId2"/>
              </a:rPr>
              <a:t>https://r7-office.ru/</a:t>
            </a:r>
            <a:endParaRPr lang="ru-RU" sz="220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7873351" name="Picture 4" descr="Picture background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65838" y="143577"/>
            <a:ext cx="1031087" cy="864358"/>
          </a:xfrm>
          <a:prstGeom prst="rect">
            <a:avLst/>
          </a:prstGeom>
          <a:noFill/>
        </p:spPr>
      </p:pic>
      <p:grpSp>
        <p:nvGrpSpPr>
          <p:cNvPr id="1573117290" name="Группа 4"/>
          <p:cNvGrpSpPr/>
          <p:nvPr/>
        </p:nvGrpSpPr>
        <p:grpSpPr bwMode="auto">
          <a:xfrm>
            <a:off x="195071" y="196342"/>
            <a:ext cx="11692127" cy="6472680"/>
            <a:chOff x="195071" y="196342"/>
            <a:chExt cx="11692127" cy="6472680"/>
          </a:xfrm>
        </p:grpSpPr>
        <p:cxnSp>
          <p:nvCxnSpPr>
            <p:cNvPr id="1781856363" name="Прямая соединительная линия 5"/>
            <p:cNvCxnSpPr>
              <a:cxnSpLocks/>
            </p:cNvCxnSpPr>
            <p:nvPr/>
          </p:nvCxnSpPr>
          <p:spPr bwMode="auto">
            <a:xfrm>
              <a:off x="195071" y="196342"/>
              <a:ext cx="0" cy="6472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472211" name="Прямая соединительная линия 6"/>
            <p:cNvCxnSpPr>
              <a:cxnSpLocks/>
            </p:cNvCxnSpPr>
            <p:nvPr/>
          </p:nvCxnSpPr>
          <p:spPr bwMode="auto">
            <a:xfrm>
              <a:off x="207263" y="6669023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0011337" name="Прямая соединительная линия 7"/>
            <p:cNvCxnSpPr>
              <a:cxnSpLocks/>
            </p:cNvCxnSpPr>
            <p:nvPr/>
          </p:nvCxnSpPr>
          <p:spPr bwMode="auto">
            <a:xfrm>
              <a:off x="304799" y="365760"/>
              <a:ext cx="0" cy="6156959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5489987" name="Прямая соединительная линия 8"/>
            <p:cNvCxnSpPr>
              <a:cxnSpLocks/>
            </p:cNvCxnSpPr>
            <p:nvPr/>
          </p:nvCxnSpPr>
          <p:spPr bwMode="auto">
            <a:xfrm>
              <a:off x="292608" y="6534911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8267709" name="Прямая соединительная линия 9"/>
            <p:cNvCxnSpPr>
              <a:cxnSpLocks/>
            </p:cNvCxnSpPr>
            <p:nvPr/>
          </p:nvCxnSpPr>
          <p:spPr bwMode="auto">
            <a:xfrm>
              <a:off x="426719" y="536447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4960885" name="Прямая соединительная линия 10"/>
            <p:cNvCxnSpPr>
              <a:cxnSpLocks/>
            </p:cNvCxnSpPr>
            <p:nvPr/>
          </p:nvCxnSpPr>
          <p:spPr bwMode="auto">
            <a:xfrm>
              <a:off x="426719" y="6388607"/>
              <a:ext cx="11180063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07E823-D8C0-45C9-B7EF-4C15BC2958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3" t="4711" r="1076" b="14133"/>
          <a:stretch/>
        </p:blipFill>
        <p:spPr>
          <a:xfrm>
            <a:off x="7732315" y="3328999"/>
            <a:ext cx="4154883" cy="28651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5054441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3" y="159764"/>
            <a:ext cx="10695431" cy="1325562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Р7-Офис</a:t>
            </a:r>
            <a:endParaRPr/>
          </a:p>
        </p:txBody>
      </p:sp>
      <p:sp>
        <p:nvSpPr>
          <p:cNvPr id="1733808894" name="TextBox 2"/>
          <p:cNvSpPr txBox="1"/>
          <p:nvPr/>
        </p:nvSpPr>
        <p:spPr bwMode="auto">
          <a:xfrm>
            <a:off x="649362" y="1148745"/>
            <a:ext cx="11150015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История компании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1998 – создание компании «Новые коммуникационные технологии» (АО НКТ);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2010 – основное направление разработки – облачный офис </a:t>
            </a:r>
            <a:r>
              <a:rPr lang="en-US" sz="220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OnlyOffice</a:t>
            </a: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редактор документов;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2015 – принято решение о разработке редактора документов «</a:t>
            </a:r>
            <a:r>
              <a:rPr lang="ru-RU" sz="220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ИволгаПро</a:t>
            </a: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»;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2018 – принято решение о разработке собственного продукта «Р7-Офис»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2019 – Р7-Офис. Профессиональный введён в реестр отечественного ПО. Р7-Офис и </a:t>
            </a:r>
            <a:r>
              <a:rPr lang="en-US" sz="220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OnlyOffice</a:t>
            </a: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стали ключевыми продуктами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2021 – проведён ребрендинг. В настоящее время она называется АО «Р7-Офис»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2025 - </a:t>
            </a:r>
            <a:r>
              <a:rPr lang="ru-RU" sz="2200" dirty="0">
                <a:solidFill>
                  <a:srgbClr val="002060"/>
                </a:solidFill>
                <a:latin typeface="Arial"/>
                <a:cs typeface="Arial"/>
              </a:rPr>
              <a:t>VK купила 25% в Р7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7873351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8" y="143577"/>
            <a:ext cx="1031087" cy="864358"/>
          </a:xfrm>
          <a:prstGeom prst="rect">
            <a:avLst/>
          </a:prstGeom>
          <a:noFill/>
        </p:spPr>
      </p:pic>
      <p:grpSp>
        <p:nvGrpSpPr>
          <p:cNvPr id="1573117290" name="Группа 4"/>
          <p:cNvGrpSpPr/>
          <p:nvPr/>
        </p:nvGrpSpPr>
        <p:grpSpPr bwMode="auto">
          <a:xfrm>
            <a:off x="195071" y="196342"/>
            <a:ext cx="11692127" cy="6472680"/>
            <a:chOff x="195071" y="196342"/>
            <a:chExt cx="11692127" cy="6472680"/>
          </a:xfrm>
        </p:grpSpPr>
        <p:cxnSp>
          <p:nvCxnSpPr>
            <p:cNvPr id="1781856363" name="Прямая соединительная линия 5"/>
            <p:cNvCxnSpPr>
              <a:cxnSpLocks/>
            </p:cNvCxnSpPr>
            <p:nvPr/>
          </p:nvCxnSpPr>
          <p:spPr bwMode="auto">
            <a:xfrm>
              <a:off x="195071" y="196342"/>
              <a:ext cx="0" cy="6472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472211" name="Прямая соединительная линия 6"/>
            <p:cNvCxnSpPr>
              <a:cxnSpLocks/>
            </p:cNvCxnSpPr>
            <p:nvPr/>
          </p:nvCxnSpPr>
          <p:spPr bwMode="auto">
            <a:xfrm>
              <a:off x="207263" y="6669023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0011337" name="Прямая соединительная линия 7"/>
            <p:cNvCxnSpPr>
              <a:cxnSpLocks/>
            </p:cNvCxnSpPr>
            <p:nvPr/>
          </p:nvCxnSpPr>
          <p:spPr bwMode="auto">
            <a:xfrm>
              <a:off x="304799" y="365760"/>
              <a:ext cx="0" cy="6156959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5489987" name="Прямая соединительная линия 8"/>
            <p:cNvCxnSpPr>
              <a:cxnSpLocks/>
            </p:cNvCxnSpPr>
            <p:nvPr/>
          </p:nvCxnSpPr>
          <p:spPr bwMode="auto">
            <a:xfrm>
              <a:off x="292608" y="6534911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8267709" name="Прямая соединительная линия 9"/>
            <p:cNvCxnSpPr>
              <a:cxnSpLocks/>
            </p:cNvCxnSpPr>
            <p:nvPr/>
          </p:nvCxnSpPr>
          <p:spPr bwMode="auto">
            <a:xfrm>
              <a:off x="426719" y="536447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4960885" name="Прямая соединительная линия 10"/>
            <p:cNvCxnSpPr>
              <a:cxnSpLocks/>
            </p:cNvCxnSpPr>
            <p:nvPr/>
          </p:nvCxnSpPr>
          <p:spPr bwMode="auto">
            <a:xfrm>
              <a:off x="426719" y="6388607"/>
              <a:ext cx="11180063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18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046298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3" y="159764"/>
            <a:ext cx="10695431" cy="1325562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Общие сведения о Р7-Офис</a:t>
            </a:r>
            <a:endParaRPr dirty="0"/>
          </a:p>
        </p:txBody>
      </p:sp>
      <p:sp>
        <p:nvSpPr>
          <p:cNvPr id="1263029230" name="TextBox 2"/>
          <p:cNvSpPr txBox="1"/>
          <p:nvPr/>
        </p:nvSpPr>
        <p:spPr bwMode="auto">
          <a:xfrm>
            <a:off x="524255" y="1389887"/>
            <a:ext cx="1115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i="0" u="none" strike="noStrike" cap="none" spc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Р7-Офис — российский кроссплатформенный пакет приложений для совместной работы с офисными документами. </a:t>
            </a:r>
          </a:p>
        </p:txBody>
      </p:sp>
      <p:pic>
        <p:nvPicPr>
          <p:cNvPr id="2054888056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8" y="143577"/>
            <a:ext cx="1031087" cy="864358"/>
          </a:xfrm>
          <a:prstGeom prst="rect">
            <a:avLst/>
          </a:prstGeom>
          <a:noFill/>
        </p:spPr>
      </p:pic>
      <p:grpSp>
        <p:nvGrpSpPr>
          <p:cNvPr id="1332423426" name="Группа 4"/>
          <p:cNvGrpSpPr/>
          <p:nvPr/>
        </p:nvGrpSpPr>
        <p:grpSpPr bwMode="auto">
          <a:xfrm>
            <a:off x="195071" y="196342"/>
            <a:ext cx="11692127" cy="6472680"/>
            <a:chOff x="195071" y="196342"/>
            <a:chExt cx="11692127" cy="6472680"/>
          </a:xfrm>
        </p:grpSpPr>
        <p:cxnSp>
          <p:nvCxnSpPr>
            <p:cNvPr id="928577363" name="Прямая соединительная линия 5"/>
            <p:cNvCxnSpPr>
              <a:cxnSpLocks/>
            </p:cNvCxnSpPr>
            <p:nvPr/>
          </p:nvCxnSpPr>
          <p:spPr bwMode="auto">
            <a:xfrm>
              <a:off x="195071" y="196342"/>
              <a:ext cx="0" cy="6472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5358991" name="Прямая соединительная линия 6"/>
            <p:cNvCxnSpPr>
              <a:cxnSpLocks/>
            </p:cNvCxnSpPr>
            <p:nvPr/>
          </p:nvCxnSpPr>
          <p:spPr bwMode="auto">
            <a:xfrm>
              <a:off x="207263" y="6669023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874381" name="Прямая соединительная линия 7"/>
            <p:cNvCxnSpPr>
              <a:cxnSpLocks/>
            </p:cNvCxnSpPr>
            <p:nvPr/>
          </p:nvCxnSpPr>
          <p:spPr bwMode="auto">
            <a:xfrm>
              <a:off x="304799" y="365760"/>
              <a:ext cx="0" cy="6156959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9886092" name="Прямая соединительная линия 8"/>
            <p:cNvCxnSpPr>
              <a:cxnSpLocks/>
            </p:cNvCxnSpPr>
            <p:nvPr/>
          </p:nvCxnSpPr>
          <p:spPr bwMode="auto">
            <a:xfrm>
              <a:off x="292608" y="6534911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3948289" name="Прямая соединительная линия 9"/>
            <p:cNvCxnSpPr>
              <a:cxnSpLocks/>
            </p:cNvCxnSpPr>
            <p:nvPr/>
          </p:nvCxnSpPr>
          <p:spPr bwMode="auto">
            <a:xfrm>
              <a:off x="426719" y="536447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4037576" name="Прямая соединительная линия 10"/>
            <p:cNvCxnSpPr>
              <a:cxnSpLocks/>
            </p:cNvCxnSpPr>
            <p:nvPr/>
          </p:nvCxnSpPr>
          <p:spPr bwMode="auto">
            <a:xfrm>
              <a:off x="426719" y="6388607"/>
              <a:ext cx="11180063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22021501" name="TextBox 1722021500"/>
          <p:cNvSpPr txBox="1"/>
          <p:nvPr/>
        </p:nvSpPr>
        <p:spPr bwMode="auto">
          <a:xfrm>
            <a:off x="4276515" y="2440727"/>
            <a:ext cx="3480469" cy="64044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Р7-Офис</a:t>
            </a:r>
            <a:endParaRPr sz="3600" b="0" i="0" u="none" strike="noStrike" cap="none" spc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922372987" name="TextBox 1922372986"/>
          <p:cNvSpPr txBox="1"/>
          <p:nvPr/>
        </p:nvSpPr>
        <p:spPr bwMode="auto">
          <a:xfrm>
            <a:off x="1247512" y="4094447"/>
            <a:ext cx="3485149" cy="1189079"/>
          </a:xfrm>
          <a:prstGeom prst="rect">
            <a:avLst/>
          </a:prstGeom>
          <a:noFill/>
          <a:ln w="19049">
            <a:solidFill>
              <a:srgbClr val="0070C0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Р7-Офис (демоверсия)</a:t>
            </a:r>
            <a:endParaRPr sz="3600" b="0" i="0" u="none" strike="noStrike" cap="none" spc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808883558" name="TextBox 1808883557"/>
          <p:cNvSpPr txBox="1"/>
          <p:nvPr/>
        </p:nvSpPr>
        <p:spPr bwMode="auto">
          <a:xfrm>
            <a:off x="7080476" y="4094447"/>
            <a:ext cx="3480469" cy="640440"/>
          </a:xfrm>
          <a:prstGeom prst="rect">
            <a:avLst/>
          </a:prstGeom>
          <a:noFill/>
          <a:ln w="19049">
            <a:solidFill>
              <a:srgbClr val="0070C0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Р7-Офис</a:t>
            </a:r>
            <a:endParaRPr sz="3600" b="0" i="0" u="none" strike="noStrike" cap="none" spc="0">
              <a:solidFill>
                <a:srgbClr val="002060"/>
              </a:solidFill>
              <a:latin typeface="Arial"/>
              <a:cs typeface="Arial"/>
            </a:endParaRPr>
          </a:p>
        </p:txBody>
      </p:sp>
      <p:cxnSp>
        <p:nvCxnSpPr>
          <p:cNvPr id="2" name="Прямая соединительная линия 1"/>
          <p:cNvCxnSpPr>
            <a:cxnSpLocks/>
            <a:stCxn id="1722021501" idx="2"/>
            <a:endCxn id="1922372987" idx="0"/>
          </p:cNvCxnSpPr>
          <p:nvPr/>
        </p:nvCxnSpPr>
        <p:spPr bwMode="auto">
          <a:xfrm flipH="1">
            <a:off x="2990087" y="3081167"/>
            <a:ext cx="3026663" cy="10132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88457070" name="Прямая соединительная линия 1088457069"/>
          <p:cNvCxnSpPr>
            <a:cxnSpLocks/>
            <a:stCxn id="1722021501" idx="2"/>
            <a:endCxn id="1808883558" idx="0"/>
          </p:cNvCxnSpPr>
          <p:nvPr/>
        </p:nvCxnSpPr>
        <p:spPr bwMode="auto">
          <a:xfrm>
            <a:off x="6016750" y="3081167"/>
            <a:ext cx="2803961" cy="10132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8284" y="159765"/>
            <a:ext cx="10695432" cy="132556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Версии Р-7 Офис</a:t>
            </a:r>
            <a:endParaRPr/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65839" y="143577"/>
            <a:ext cx="1031088" cy="86435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 bwMode="auto">
          <a:xfrm>
            <a:off x="195072" y="196343"/>
            <a:ext cx="11692128" cy="6472681"/>
            <a:chOff x="195072" y="196343"/>
            <a:chExt cx="11692128" cy="6472681"/>
          </a:xfrm>
        </p:grpSpPr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 bwMode="auto">
            <a:xfrm>
              <a:off x="195072" y="196343"/>
              <a:ext cx="0" cy="6472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 bwMode="auto">
            <a:xfrm>
              <a:off x="207264" y="6669024"/>
              <a:ext cx="116799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304800" y="365760"/>
              <a:ext cx="0" cy="61569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 bwMode="auto">
            <a:xfrm>
              <a:off x="292608" y="6534912"/>
              <a:ext cx="1149457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426720" y="536448"/>
              <a:ext cx="0" cy="585216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cxnSpLocks/>
            </p:cNvCxnSpPr>
            <p:nvPr/>
          </p:nvCxnSpPr>
          <p:spPr bwMode="auto">
            <a:xfrm>
              <a:off x="426720" y="6388608"/>
              <a:ext cx="11180064" cy="0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 bwMode="auto">
          <a:xfrm>
            <a:off x="4206240" y="1876836"/>
            <a:ext cx="4047744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rgbClr val="002060"/>
                </a:solidFill>
              </a:rPr>
              <a:t>Р-7 Офис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647868" y="4349717"/>
            <a:ext cx="2484030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</a:rPr>
              <a:t>Десктопная</a:t>
            </a:r>
            <a:endParaRPr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9741407" y="4393561"/>
            <a:ext cx="2255519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</a:rPr>
              <a:t>Облачная</a:t>
            </a:r>
            <a:endParaRPr dirty="0"/>
          </a:p>
        </p:txBody>
      </p:sp>
      <p:cxnSp>
        <p:nvCxnSpPr>
          <p:cNvPr id="17" name="Прямая соединительная линия 16"/>
          <p:cNvCxnSpPr>
            <a:cxnSpLocks/>
            <a:stCxn id="3" idx="2"/>
            <a:endCxn id="15" idx="0"/>
          </p:cNvCxnSpPr>
          <p:nvPr/>
        </p:nvCxnSpPr>
        <p:spPr bwMode="auto">
          <a:xfrm flipH="1">
            <a:off x="1889883" y="2461611"/>
            <a:ext cx="4340229" cy="1888106"/>
          </a:xfrm>
          <a:prstGeom prst="line">
            <a:avLst/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  <a:stCxn id="3" idx="2"/>
            <a:endCxn id="16" idx="0"/>
          </p:cNvCxnSpPr>
          <p:nvPr/>
        </p:nvCxnSpPr>
        <p:spPr bwMode="auto">
          <a:xfrm>
            <a:off x="6230112" y="2461611"/>
            <a:ext cx="4639055" cy="1931950"/>
          </a:xfrm>
          <a:prstGeom prst="line">
            <a:avLst/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6777305" y="4366350"/>
            <a:ext cx="2392518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</a:rPr>
              <a:t>Мобильная</a:t>
            </a:r>
            <a:endParaRPr dirty="0"/>
          </a:p>
        </p:txBody>
      </p:sp>
      <p:cxnSp>
        <p:nvCxnSpPr>
          <p:cNvPr id="29" name="Прямая соединительная линия 28"/>
          <p:cNvCxnSpPr>
            <a:cxnSpLocks/>
            <a:stCxn id="3" idx="2"/>
            <a:endCxn id="25" idx="0"/>
          </p:cNvCxnSpPr>
          <p:nvPr/>
        </p:nvCxnSpPr>
        <p:spPr bwMode="auto">
          <a:xfrm>
            <a:off x="6230112" y="2461611"/>
            <a:ext cx="1743452" cy="1904739"/>
          </a:xfrm>
          <a:prstGeom prst="line">
            <a:avLst/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4E22933-A439-4184-B43E-327363C2B634}"/>
              </a:ext>
            </a:extLst>
          </p:cNvPr>
          <p:cNvCxnSpPr>
            <a:cxnSpLocks/>
            <a:stCxn id="3" idx="2"/>
            <a:endCxn id="31" idx="0"/>
          </p:cNvCxnSpPr>
          <p:nvPr/>
        </p:nvCxnSpPr>
        <p:spPr bwMode="auto">
          <a:xfrm flipH="1">
            <a:off x="4899741" y="2461611"/>
            <a:ext cx="1330371" cy="1900298"/>
          </a:xfrm>
          <a:prstGeom prst="line">
            <a:avLst/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113DA04-D7B9-489D-BF11-064CED22D845}"/>
              </a:ext>
            </a:extLst>
          </p:cNvPr>
          <p:cNvSpPr txBox="1"/>
          <p:nvPr/>
        </p:nvSpPr>
        <p:spPr bwMode="auto">
          <a:xfrm>
            <a:off x="3703482" y="4361909"/>
            <a:ext cx="2392518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</a:rPr>
              <a:t>Серверная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ln w="28575"/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1072</Words>
  <Application>Microsoft Office PowerPoint</Application>
  <DocSecurity>0</DocSecurity>
  <PresentationFormat>Широкоэкранный</PresentationFormat>
  <Paragraphs>144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Лекция 4.  Тема: Офисный пакет Р-7 Офис</vt:lpstr>
      <vt:lpstr>Законодательная база</vt:lpstr>
      <vt:lpstr>Законодательная база</vt:lpstr>
      <vt:lpstr>Законодательная база</vt:lpstr>
      <vt:lpstr>Пакет прикладных программ Р7-Офис</vt:lpstr>
      <vt:lpstr>Р7-Офис</vt:lpstr>
      <vt:lpstr>Р7-Офис</vt:lpstr>
      <vt:lpstr>Общие сведения о Р7-Офис</vt:lpstr>
      <vt:lpstr>Версии Р-7 Офис</vt:lpstr>
      <vt:lpstr>Р7-Офис</vt:lpstr>
      <vt:lpstr>Р7-Офис</vt:lpstr>
      <vt:lpstr>Р7-Офис</vt:lpstr>
      <vt:lpstr>Системные требования к оборудованию  для Windows (десктопная версия)</vt:lpstr>
      <vt:lpstr>Системные требования к оборудованию  для Linux (десктопная версия)</vt:lpstr>
      <vt:lpstr>Достоинства Р7-Офис</vt:lpstr>
      <vt:lpstr>Достоинства Р7-Офис</vt:lpstr>
      <vt:lpstr>Совместимые операционные системы</vt:lpstr>
      <vt:lpstr>Достоинства Р7-Офис</vt:lpstr>
      <vt:lpstr>Достоинства Р7-Офис</vt:lpstr>
      <vt:lpstr>Достоинства Р7-Офис</vt:lpstr>
      <vt:lpstr>Преимущества Р7-Офис для учителей</vt:lpstr>
      <vt:lpstr>Преимущества Р7-Офис для учеников</vt:lpstr>
      <vt:lpstr>Конфигурации десктопного офиса</vt:lpstr>
      <vt:lpstr>Домашняя версия офисного пакета  Р-7 Офис</vt:lpstr>
      <vt:lpstr>Интерфейс Р-7 Офис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4.  Тема: Офисный пакет Р-7 Офис</dc:title>
  <dc:subject/>
  <dc:creator>Лена</dc:creator>
  <cp:keywords/>
  <dc:description/>
  <cp:lastModifiedBy>Лена</cp:lastModifiedBy>
  <cp:revision>9</cp:revision>
  <dcterms:created xsi:type="dcterms:W3CDTF">2025-03-09T06:28:41Z</dcterms:created>
  <dcterms:modified xsi:type="dcterms:W3CDTF">2025-04-01T04:14:12Z</dcterms:modified>
  <cp:category/>
  <dc:identifier/>
  <cp:contentStatus/>
  <dc:language/>
  <cp:version/>
</cp:coreProperties>
</file>