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2" d="100"/>
          <a:sy n="72" d="100"/>
        </p:scale>
        <p:origin x="-14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70187-F9D8-4F02-AC0D-DF01CCFA3561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46A58-92CB-42AF-BCE4-F48955E77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040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46A58-92CB-42AF-BCE4-F48955E7705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103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Значение гидролиза</a:t>
            </a:r>
            <a:endParaRPr lang="ru-RU" sz="6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3501008"/>
            <a:ext cx="3600072" cy="17526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Учащиеся 9А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Жиляева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А. </a:t>
            </a:r>
            <a:r>
              <a:rPr lang="ru-RU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Жерлицина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Е.</a:t>
            </a: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Котенева Н.А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2021 - 2022 учебный год\Химия\Открытый урок Гидролиз\Гтдролиз\Открытый урок Гидролиз\Для презентации\wp25971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4237390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12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  <a:t>2. Гидролиз в народном хозяйстве.</a:t>
            </a:r>
            <a:r>
              <a:rPr lang="ru-RU" sz="6600" dirty="0">
                <a:solidFill>
                  <a:prstClr val="white"/>
                </a:solidFill>
                <a:effectLst/>
              </a:rPr>
              <a:t/>
            </a:r>
            <a:br>
              <a:rPr lang="ru-RU" sz="6600" dirty="0">
                <a:solidFill>
                  <a:prstClr val="white"/>
                </a:solidFill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854696" cy="1752600"/>
          </a:xfrm>
        </p:spPr>
        <p:txBody>
          <a:bodyPr/>
          <a:lstStyle/>
          <a:p>
            <a:pPr algn="ctr"/>
            <a:r>
              <a:rPr lang="ru-RU" b="1" dirty="0"/>
              <a:t>С помощью гидролиза из крахмала создают патоку, которая используется в приготовлении кондитерских изделий.</a:t>
            </a:r>
          </a:p>
          <a:p>
            <a:pPr algn="ctr"/>
            <a:endParaRPr lang="ru-RU" b="1" dirty="0"/>
          </a:p>
        </p:txBody>
      </p:sp>
      <p:pic>
        <p:nvPicPr>
          <p:cNvPr id="8194" name="Picture 2" descr="F:\2021 - 2022 учебный год\Химия\Открытый урок Гидролиз\Гтдролиз\Открытый урок Гидролиз\Для презентации\Гидролиз в народном хозяйстве\dragee-fruit-candy-cookies-nuts-sweet-allsorts-11042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53403"/>
            <a:ext cx="3957297" cy="262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2021 - 2022 учебный год\Химия\Открытый урок Гидролиз\Гтдролиз\Открытый урок Гидролиз\Для презентации\Гидролиз в народном хозяйстве\s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4248472" cy="283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0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0"/>
            <a:ext cx="8535216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Гидролиз </a:t>
            </a:r>
            <a:r>
              <a:rPr lang="ru-RU" sz="4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 жизни человека </a:t>
            </a:r>
            <a:br>
              <a:rPr lang="ru-RU" sz="4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9701" y="1124744"/>
            <a:ext cx="7854696" cy="1752600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повседневной жизни мы постоянно сталкиваемся с явлением гидролиза – при стирке белья, мытье посуды, умывании мылом</a:t>
            </a:r>
            <a:r>
              <a:rPr lang="ru-RU" dirty="0"/>
              <a:t>. </a:t>
            </a:r>
          </a:p>
        </p:txBody>
      </p:sp>
      <p:pic>
        <p:nvPicPr>
          <p:cNvPr id="9219" name="Picture 3" descr="F:\2021 - 2022 учебный год\Химия\Открытый урок Гидролиз\Гтдролиз\Открытый урок Гидролиз\Для презентации\Гидролиз в жизни человека\depositphotos_320576848-stock-photo-female-hands-washing-white-a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3" y="2564904"/>
            <a:ext cx="3374504" cy="246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:\2021 - 2022 учебный год\Химия\Открытый урок Гидролиз\Гтдролиз\Открытый урок Гидролиз\Для презентации\Гидролиз в жизни человека\h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30" y="2564904"/>
            <a:ext cx="4283968" cy="214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F:\2021 - 2022 учебный год\Химия\Открытый урок Гидролиз\Гтдролиз\Открытый урок Гидролиз\Для презентации\Гидролиз в жизни человека\depositphotos_162229544-stock-photo-boy-wash-the-face-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06888"/>
            <a:ext cx="3734544" cy="26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05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-531440"/>
            <a:ext cx="8610600" cy="1828800"/>
          </a:xfrm>
        </p:spPr>
        <p:txBody>
          <a:bodyPr/>
          <a:lstStyle/>
          <a:p>
            <a:pPr algn="l"/>
            <a:r>
              <a:rPr lang="ru-RU" sz="4800" dirty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  <a:t>3. Гидролиз в  жизни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352928" cy="326476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900" dirty="0"/>
              <a:t> </a:t>
            </a:r>
            <a:r>
              <a:rPr lang="ru-RU" sz="2900" dirty="0" smtClean="0"/>
              <a:t>     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медицине широко используется в составе глазных капель сульфат цинка (совместно с борной кислотой) как дезинфицирующее средство, т. к. его водный раствор имеет кислую среду (в такой среде гибнут многие болезнетворные микроорганизмы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b="1" dirty="0"/>
          </a:p>
          <a:p>
            <a:pPr algn="ctr"/>
            <a:endParaRPr lang="en-US" sz="3800" b="1" dirty="0" smtClean="0"/>
          </a:p>
          <a:p>
            <a:pPr algn="ctr"/>
            <a:endParaRPr lang="en-US" sz="3800" b="1" dirty="0"/>
          </a:p>
          <a:p>
            <a:pPr algn="ctr"/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2ZnSO</a:t>
            </a:r>
            <a:r>
              <a:rPr lang="en-US" sz="38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+ 2HOH  </a:t>
            </a:r>
            <a:r>
              <a:rPr lang="en-US" sz="3800" b="1" baseline="30000" dirty="0">
                <a:latin typeface="Times New Roman" pitchFamily="18" charset="0"/>
                <a:cs typeface="Times New Roman" pitchFamily="18" charset="0"/>
              </a:rPr>
              <a:t>↔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US" sz="3800" b="1" dirty="0" err="1">
                <a:latin typeface="Times New Roman" pitchFamily="18" charset="0"/>
                <a:cs typeface="Times New Roman" pitchFamily="18" charset="0"/>
              </a:rPr>
              <a:t>ZnOH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8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8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  + H</a:t>
            </a:r>
            <a:r>
              <a:rPr lang="en-US" sz="38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38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en-US" sz="3800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   + OH</a:t>
            </a:r>
            <a:r>
              <a:rPr lang="en-US" sz="3800" b="1" baseline="30000" dirty="0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800" b="1" baseline="30000" dirty="0">
                <a:latin typeface="Times New Roman" pitchFamily="18" charset="0"/>
                <a:cs typeface="Times New Roman" pitchFamily="18" charset="0"/>
              </a:rPr>
              <a:t>↔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   ZnOH</a:t>
            </a:r>
            <a:r>
              <a:rPr lang="en-US" sz="3800" b="1" baseline="30000" dirty="0">
                <a:latin typeface="Times New Roman" pitchFamily="18" charset="0"/>
                <a:cs typeface="Times New Roman" pitchFamily="18" charset="0"/>
              </a:rPr>
              <a:t>1+</a:t>
            </a: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   +    H</a:t>
            </a:r>
            <a:r>
              <a:rPr lang="en-US" sz="3800" b="1" baseline="30000" dirty="0">
                <a:latin typeface="Times New Roman" pitchFamily="18" charset="0"/>
                <a:cs typeface="Times New Roman" pitchFamily="18" charset="0"/>
              </a:rPr>
              <a:t>1+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74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2482" y="18757"/>
            <a:ext cx="8568952" cy="1211560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  <a:t>3. Гидролиз в  жизни человека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640960" cy="1752600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Даже процессы пищеварения, в частности, расщепление жиров, белков, углеводов, нуклеиновых кислот  протекают благодаря гидролизу.</a:t>
            </a:r>
          </a:p>
        </p:txBody>
      </p:sp>
      <p:pic>
        <p:nvPicPr>
          <p:cNvPr id="10242" name="Picture 2" descr="F:\2021 - 2022 учебный год\Химия\Открытый урок Гидролиз\Гтдролиз\Открытый урок Гидролиз\Для презентации\Гидролиз в жизни человека\8-internal-reactions-i-have-when-people-start-talking-about-how-healthy-their-kids-e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314" y="3068960"/>
            <a:ext cx="4971288" cy="355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96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568952" cy="792088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  <a:t>3. Гидролиз в  жизни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8568952" cy="1584176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/>
                <a:ea typeface="Times New Roman"/>
              </a:rPr>
              <a:t> Благодаря гидролизу существуют буферные системы и поддерживается постоянство внутренней среды организма: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90336"/>
            <a:ext cx="8136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рН крови – 7,4 (поддерживается присутствием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NaHCO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NaH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);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рН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желудочного сока – 1,7;  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рН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слюны – 7,5 (поддерживается присутствием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HPO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); </a:t>
            </a:r>
          </a:p>
        </p:txBody>
      </p:sp>
    </p:spTree>
    <p:extLst>
      <p:ext uri="{BB962C8B-B14F-4D97-AF65-F5344CB8AC3E}">
        <p14:creationId xmlns:p14="http://schemas.microsoft.com/office/powerpoint/2010/main" val="280440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7854696" cy="17526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Таким образом, гидролиз играет огромное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значение.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Человек сталкивается с явлением гидролиза постоянно —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народном хозяйстве, дома - во время стирки белья, умываясь, при мытье посуды. Даже процессы, происходящие внутри нас, тоже протекают по механизму гидролиза</a:t>
            </a:r>
            <a:r>
              <a:rPr lang="ru-RU" dirty="0"/>
              <a:t>.</a:t>
            </a:r>
          </a:p>
        </p:txBody>
      </p:sp>
      <p:pic>
        <p:nvPicPr>
          <p:cNvPr id="1026" name="Picture 2" descr="E:\2021 - 2022 учебный год\Химия\Открытый урок Гидролиз\Гтдролиз\Открытый урок Гидролиз\Для презентации\Гидролиз в природе\Океан\Ocean-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7920880" cy="423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24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2050" name="Picture 2" descr="E:\2021 - 2022 учебный год\Химия\Открытый урок Гидролиз\Гтдролиз\Открытый урок Гидролиз\смайл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01008"/>
            <a:ext cx="3071115" cy="218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574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851648" cy="1368152"/>
          </a:xfrm>
        </p:spPr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</a:pPr>
            <a:r>
              <a:rPr lang="ru-RU" sz="6000" dirty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1. Гидролиз в природе</a:t>
            </a:r>
            <a:r>
              <a:rPr lang="ru-RU" sz="6000" dirty="0">
                <a:solidFill>
                  <a:srgbClr val="0000FF"/>
                </a:solidFill>
                <a:effectLst/>
                <a:latin typeface="Times New Roman"/>
                <a:ea typeface="Times New Roman"/>
              </a:rPr>
              <a:t>.</a:t>
            </a:r>
            <a:r>
              <a:rPr lang="ru-RU" sz="5400" dirty="0">
                <a:effectLst/>
                <a:latin typeface="Times New Roman"/>
                <a:ea typeface="Times New Roman"/>
              </a:rPr>
              <a:t/>
            </a:r>
            <a:br>
              <a:rPr lang="ru-RU" sz="5400" dirty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1202935"/>
            <a:ext cx="3495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Преобразовании </a:t>
            </a:r>
            <a:r>
              <a:rPr lang="ru-RU" dirty="0"/>
              <a:t>земной коры. </a:t>
            </a:r>
          </a:p>
        </p:txBody>
      </p:sp>
      <p:pic>
        <p:nvPicPr>
          <p:cNvPr id="2050" name="Picture 2" descr="F:\2021 - 2022 учебный год\Химия\Открытый урок Гидролиз\Гтдролиз\Открытый урок Гидролиз\Для презентации\Гидролиз в природе\Порода\65738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44" y="1700808"/>
            <a:ext cx="4323856" cy="255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2021 - 2022 учебный год\Химия\Открытый урок Гидролиз\Гтдролиз\Открытый урок Гидролиз\Для презентации\img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416" y="2653973"/>
            <a:ext cx="4009701" cy="300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42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8030" y="260648"/>
            <a:ext cx="6981400" cy="1067544"/>
          </a:xfrm>
        </p:spPr>
        <p:txBody>
          <a:bodyPr/>
          <a:lstStyle/>
          <a:p>
            <a:r>
              <a:rPr lang="ru-RU" sz="5400" dirty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1. Гидролиз в природе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1484784"/>
            <a:ext cx="5760312" cy="57606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 мировом океане</a:t>
            </a:r>
            <a:endParaRPr lang="ru-RU" b="1" dirty="0"/>
          </a:p>
        </p:txBody>
      </p:sp>
      <p:pic>
        <p:nvPicPr>
          <p:cNvPr id="3076" name="Picture 4" descr="F:\2021 - 2022 учебный год\Химия\Открытый урок Гидролиз\Гтдролиз\Открытый урок Гидролиз\Для презентации\Гидролиз в природе\Океан\shutterstock_10441425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73272"/>
            <a:ext cx="4359218" cy="284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2021 - 2022 учебный год\Химия\Открытый урок Гидролиз\Гтдролиз\Открытый урок Гидролиз\Для презентации\Гидролиз в природе\Океан\animals-sea-nature-fish-wildlife-underwater-coral-reef-turtle-biology-reptile-reef-fauna-1920x1200-px-invertebrate-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855" y="2301780"/>
            <a:ext cx="4568660" cy="285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55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851648" cy="23488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sz="53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Гидролиз </a:t>
            </a:r>
            <a:r>
              <a:rPr lang="ru-RU" sz="53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народном хозяйстве.</a:t>
            </a:r>
            <a:r>
              <a:rPr lang="ru-RU" dirty="0">
                <a:solidFill>
                  <a:schemeClr val="tx1"/>
                </a:solidFill>
                <a:effectLst/>
              </a:rPr>
              <a:t/>
            </a:r>
            <a:br>
              <a:rPr lang="ru-RU" dirty="0">
                <a:solidFill>
                  <a:schemeClr val="tx1"/>
                </a:solidFill>
                <a:effectLst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7854696" cy="864096"/>
          </a:xfrm>
        </p:spPr>
        <p:txBody>
          <a:bodyPr/>
          <a:lstStyle/>
          <a:p>
            <a:r>
              <a:rPr lang="ru-RU" dirty="0" smtClean="0"/>
              <a:t>Гидролиз </a:t>
            </a:r>
            <a:r>
              <a:rPr lang="ru-RU" dirty="0"/>
              <a:t>приносит немало проблем нефтяникам</a:t>
            </a:r>
          </a:p>
        </p:txBody>
      </p:sp>
      <p:pic>
        <p:nvPicPr>
          <p:cNvPr id="4098" name="Picture 2" descr="F:\2021 - 2022 учебный год\Химия\Открытый урок Гидролиз\Гтдролиз\Открытый урок Гидролиз\Для презентации\Гидролиз в народном хозяйстве\5774c52bd30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62550"/>
            <a:ext cx="3816424" cy="253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2021 - 2022 учебный год\Химия\Открытый урок Гидролиз\Гтдролиз\Открытый урок Гидролиз\Для презентации\Гидролиз в народном хозяйстве\cruide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3336032" cy="250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99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  <a:t>2. Гидролиз в народном хозяйстве.</a:t>
            </a:r>
            <a:r>
              <a:rPr lang="ru-RU" sz="5000" dirty="0">
                <a:solidFill>
                  <a:prstClr val="white"/>
                </a:solidFill>
                <a:effectLst/>
              </a:rPr>
              <a:t/>
            </a:r>
            <a:br>
              <a:rPr lang="ru-RU" sz="5000" dirty="0">
                <a:solidFill>
                  <a:prstClr val="white"/>
                </a:solidFill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9712" y="1340768"/>
            <a:ext cx="7854696" cy="1752600"/>
          </a:xfrm>
        </p:spPr>
        <p:txBody>
          <a:bodyPr/>
          <a:lstStyle/>
          <a:p>
            <a:pPr algn="ctr"/>
            <a:r>
              <a:rPr lang="ru-RU" b="1" dirty="0" smtClean="0"/>
              <a:t>На </a:t>
            </a:r>
            <a:r>
              <a:rPr lang="ru-RU" b="1" dirty="0"/>
              <a:t>счету гидролиза немало и добрых дел.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3325" y="2092786"/>
            <a:ext cx="5537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/>
                <a:ea typeface="Times New Roman"/>
              </a:rPr>
              <a:t>Основа качественной </a:t>
            </a:r>
            <a:r>
              <a:rPr lang="ru-RU" sz="2400" b="1" dirty="0">
                <a:latin typeface="Times New Roman"/>
                <a:ea typeface="Times New Roman"/>
              </a:rPr>
              <a:t>окраски тканей </a:t>
            </a:r>
            <a:endParaRPr lang="ru-RU" sz="2400" b="1" dirty="0"/>
          </a:p>
        </p:txBody>
      </p:sp>
      <p:pic>
        <p:nvPicPr>
          <p:cNvPr id="5122" name="Picture 2" descr="F:\2021 - 2022 учебный год\Химия\Открытый урок Гидролиз\Гтдролиз\Открытый урок Гидролиз\Для презентации\Гидролиз в народном хозяйстве\52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3212976"/>
            <a:ext cx="3312367" cy="3445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2021 - 2022 учебный год\Химия\Открытый урок Гидролиз\Гтдролиз\Открытый урок Гидролиз\Для презентации\Гидролиз в народном хозяйстве\IMG_5468_edited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253215"/>
            <a:ext cx="3168352" cy="340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1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  <a:t>2. Гидролиз в народном хозяйстве.</a:t>
            </a:r>
            <a:r>
              <a:rPr lang="ru-RU" sz="6600" dirty="0">
                <a:solidFill>
                  <a:prstClr val="white"/>
                </a:solidFill>
                <a:effectLst/>
              </a:rPr>
              <a:t/>
            </a:r>
            <a:br>
              <a:rPr lang="ru-RU" sz="6600" dirty="0">
                <a:solidFill>
                  <a:prstClr val="white"/>
                </a:solidFill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264" y="2347139"/>
            <a:ext cx="7854696" cy="937845"/>
          </a:xfrm>
        </p:spPr>
        <p:txBody>
          <a:bodyPr/>
          <a:lstStyle/>
          <a:p>
            <a:pPr algn="ctr"/>
            <a:r>
              <a:rPr lang="ru-RU" b="1" dirty="0"/>
              <a:t>Реакцию гидролиза солей алюминия используют для очистки воды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700808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На счету гидролиза немало и добрых дел.</a:t>
            </a:r>
          </a:p>
        </p:txBody>
      </p:sp>
      <p:pic>
        <p:nvPicPr>
          <p:cNvPr id="12291" name="Picture 3" descr="F:\2021 - 2022 учебный год\Химия\Открытый урок Гидролиз\Гтдролиз\Открытый урок Гидролиз\Для презентации\depositphotos_62935485-stock-photo-modern-urban-wastewater-treatment-pl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520" y="3628934"/>
            <a:ext cx="4320480" cy="2884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F:\2021 - 2022 учебный год\Химия\Открытый урок Гидролиз\Гтдролиз\Открытый урок Гидролиз\Для презентации\4uszvjbk4340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612846"/>
            <a:ext cx="4119406" cy="291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55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  <a:t>2. Гидролиз в народном хозяйстве.</a:t>
            </a:r>
            <a:r>
              <a:rPr lang="ru-RU" sz="6000" dirty="0">
                <a:solidFill>
                  <a:prstClr val="white"/>
                </a:solidFill>
                <a:effectLst/>
              </a:rPr>
              <a:t/>
            </a:r>
            <a:br>
              <a:rPr lang="ru-RU" sz="6000" dirty="0">
                <a:solidFill>
                  <a:prstClr val="white"/>
                </a:solidFill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36912"/>
            <a:ext cx="7854696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/>
              <a:t>Известкование почв с целью понижения их кислотности также основано на реакции гидролиза </a:t>
            </a:r>
            <a:endParaRPr lang="ru-RU" b="1" dirty="0" smtClean="0"/>
          </a:p>
          <a:p>
            <a:pPr algn="ctr"/>
            <a:r>
              <a:rPr lang="ru-RU" b="1" dirty="0" smtClean="0"/>
              <a:t> </a:t>
            </a:r>
            <a:r>
              <a:rPr lang="en-US" b="1" dirty="0"/>
              <a:t>CO</a:t>
            </a:r>
            <a:r>
              <a:rPr lang="ru-RU" b="1" baseline="-25000" dirty="0"/>
              <a:t>3</a:t>
            </a:r>
            <a:r>
              <a:rPr lang="ru-RU" b="1" baseline="30000" dirty="0"/>
              <a:t>2- </a:t>
            </a:r>
            <a:r>
              <a:rPr lang="ru-RU" b="1" dirty="0"/>
              <a:t> + НОН            НСО</a:t>
            </a:r>
            <a:r>
              <a:rPr lang="ru-RU" b="1" baseline="-25000" dirty="0"/>
              <a:t>3</a:t>
            </a:r>
            <a:r>
              <a:rPr lang="ru-RU" b="1" baseline="30000" dirty="0"/>
              <a:t>-</a:t>
            </a:r>
            <a:r>
              <a:rPr lang="ru-RU" b="1" dirty="0"/>
              <a:t> + ОН</a:t>
            </a:r>
            <a:r>
              <a:rPr lang="ru-RU" b="1" baseline="30000" dirty="0"/>
              <a:t>+</a:t>
            </a:r>
            <a:endParaRPr lang="ru-RU" b="1" dirty="0"/>
          </a:p>
          <a:p>
            <a:endParaRPr lang="ru-RU" b="1" dirty="0"/>
          </a:p>
        </p:txBody>
      </p:sp>
      <p:cxnSp>
        <p:nvCxnSpPr>
          <p:cNvPr id="4" name="Прямая соединительная линия 3"/>
          <p:cNvCxnSpPr>
            <a:cxnSpLocks noChangeShapeType="1"/>
          </p:cNvCxnSpPr>
          <p:nvPr/>
        </p:nvCxnSpPr>
        <p:spPr bwMode="auto">
          <a:xfrm>
            <a:off x="4427984" y="4005064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12927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851648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  <a:t>2. Гидролиз в народном хозяйстве.</a:t>
            </a:r>
            <a:r>
              <a:rPr lang="ru-RU" sz="6600" dirty="0">
                <a:solidFill>
                  <a:prstClr val="white"/>
                </a:solidFill>
                <a:effectLst/>
              </a:rPr>
              <a:t/>
            </a:r>
            <a:br>
              <a:rPr lang="ru-RU" sz="6600" dirty="0">
                <a:solidFill>
                  <a:prstClr val="white"/>
                </a:solidFill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060848"/>
            <a:ext cx="7854696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/>
              <a:t>Посредством гидролиза в промышленности из непищевого сырья (древесины, хлопковой шелухи, подсолнечной лузги, соломы)  вырабатывается ряд ценных продуктов: этиловый спирт, белковые дрожжи, глюкоза.</a:t>
            </a:r>
          </a:p>
          <a:p>
            <a:pPr algn="ctr"/>
            <a:endParaRPr lang="ru-RU" dirty="0"/>
          </a:p>
        </p:txBody>
      </p:sp>
      <p:pic>
        <p:nvPicPr>
          <p:cNvPr id="6146" name="Picture 2" descr="F:\2021 - 2022 учебный год\Химия\Открытый урок Гидролиз\Гтдролиз\Открытый урок Гидролиз\Для презентации\Гидролиз в народном хозяйстве\1575915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1007"/>
            <a:ext cx="1800200" cy="319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2021 - 2022 учебный год\Химия\Открытый урок Гидролиз\Гтдролиз\Открытый урок Гидролиз\Для презентации\Гидролиз в народном хозяйстве\yr7XciFiE5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961938"/>
            <a:ext cx="2804542" cy="168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F:\2021 - 2022 учебный год\Химия\Открытый урок Гидролиз\Гтдролиз\Открытый урок Гидролиз\Для презентации\italyanskie-xlebnye-palochki-grissini_1604768130_1_ma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175366"/>
            <a:ext cx="367240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14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851648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dirty="0">
                <a:solidFill>
                  <a:prstClr val="white"/>
                </a:solidFill>
                <a:effectLst/>
                <a:latin typeface="Times New Roman" pitchFamily="18" charset="0"/>
                <a:cs typeface="Times New Roman" pitchFamily="18" charset="0"/>
              </a:rPr>
              <a:t>. Гидролиз в народном хозяйстве.</a:t>
            </a:r>
            <a:r>
              <a:rPr lang="ru-RU" sz="5900" dirty="0">
                <a:solidFill>
                  <a:prstClr val="white"/>
                </a:solidFill>
                <a:effectLst/>
              </a:rPr>
              <a:t/>
            </a:r>
            <a:br>
              <a:rPr lang="ru-RU" sz="5900" dirty="0">
                <a:solidFill>
                  <a:prstClr val="white"/>
                </a:solidFill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7854696" cy="1752600"/>
          </a:xfrm>
        </p:spPr>
        <p:txBody>
          <a:bodyPr/>
          <a:lstStyle/>
          <a:p>
            <a:pPr algn="ctr"/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b="1" dirty="0">
                <a:latin typeface="Times New Roman"/>
                <a:ea typeface="Times New Roman"/>
              </a:rPr>
              <a:t>Гидролиз жиров используется в промышленности для получения мыла и </a:t>
            </a:r>
            <a:r>
              <a:rPr lang="ru-RU" sz="2800" b="1" dirty="0" smtClean="0">
                <a:latin typeface="Times New Roman"/>
                <a:ea typeface="Times New Roman"/>
              </a:rPr>
              <a:t>глицерина. </a:t>
            </a:r>
            <a:endParaRPr lang="ru-RU" b="1" dirty="0"/>
          </a:p>
        </p:txBody>
      </p:sp>
      <p:pic>
        <p:nvPicPr>
          <p:cNvPr id="7170" name="Picture 2" descr="F:\2021 - 2022 учебный год\Химия\Открытый урок Гидролиз\Гтдролиз\Открытый урок Гидролиз\Для презентации\Гидролиз в народном хозяйстве\CHto-takoe-myl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50489"/>
            <a:ext cx="4121086" cy="274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2021 - 2022 учебный год\Химия\Открытый урок Гидролиз\Гтдролиз\Открытый урок Гидролиз\Для презентации\Гидролиз в народном хозяйстве\glycer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163780"/>
            <a:ext cx="4121087" cy="274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2021 - 2022 учебный год\Химия\Открытый урок Гидролиз\Гтдролиз\Открытый урок Гидролиз\Для презентации\Гидролиз в народном хозяйстве\e1b64f7a91ddd42d5a8734130c6e562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606" y="4537475"/>
            <a:ext cx="1916832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79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170</TotalTime>
  <Words>401</Words>
  <Application>Microsoft Office PowerPoint</Application>
  <PresentationFormat>Экран (4:3)</PresentationFormat>
  <Paragraphs>48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Значение гидролиза</vt:lpstr>
      <vt:lpstr>1. Гидролиз в природе. </vt:lpstr>
      <vt:lpstr>1. Гидролиз в природе</vt:lpstr>
      <vt:lpstr>  2. Гидролиз в народном хозяйстве. </vt:lpstr>
      <vt:lpstr>2. Гидролиз в народном хозяйстве. </vt:lpstr>
      <vt:lpstr>2. Гидролиз в народном хозяйстве. </vt:lpstr>
      <vt:lpstr>2. Гидролиз в народном хозяйстве. </vt:lpstr>
      <vt:lpstr>2. Гидролиз в народном хозяйстве. </vt:lpstr>
      <vt:lpstr> 2. Гидролиз в народном хозяйстве. </vt:lpstr>
      <vt:lpstr>2. Гидролиз в народном хозяйстве. </vt:lpstr>
      <vt:lpstr>3. Гидролиз в  жизни человека  </vt:lpstr>
      <vt:lpstr>3. Гидролиз в  жизни человека</vt:lpstr>
      <vt:lpstr>3. Гидролиз в  жизни человека</vt:lpstr>
      <vt:lpstr>3. Гидролиз в  жизни человека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гидролиза</dc:title>
  <dc:creator>сош №18</dc:creator>
  <cp:lastModifiedBy>Сергей</cp:lastModifiedBy>
  <cp:revision>17</cp:revision>
  <dcterms:created xsi:type="dcterms:W3CDTF">2021-11-12T10:06:36Z</dcterms:created>
  <dcterms:modified xsi:type="dcterms:W3CDTF">2021-11-21T18:28:24Z</dcterms:modified>
</cp:coreProperties>
</file>