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4" r:id="rId7"/>
    <p:sldId id="261" r:id="rId8"/>
    <p:sldId id="262" r:id="rId9"/>
    <p:sldId id="265"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5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F854B5-4685-416B-9B37-D474F5574D92}" type="datetimeFigureOut">
              <a:rPr lang="ru-RU" smtClean="0"/>
              <a:t>15.12.2024</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BA8B6-4896-4434-98C5-41B73BD2D331}" type="slidenum">
              <a:rPr lang="ru-RU" smtClean="0"/>
              <a:t>‹#›</a:t>
            </a:fld>
            <a:endParaRPr lang="ru-RU"/>
          </a:p>
        </p:txBody>
      </p:sp>
    </p:spTree>
    <p:extLst>
      <p:ext uri="{BB962C8B-B14F-4D97-AF65-F5344CB8AC3E}">
        <p14:creationId xmlns:p14="http://schemas.microsoft.com/office/powerpoint/2010/main" val="22044670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12FBA8B6-4896-4434-98C5-41B73BD2D331}" type="slidenum">
              <a:rPr lang="ru-RU" smtClean="0"/>
              <a:t>7</a:t>
            </a:fld>
            <a:endParaRPr lang="ru-RU"/>
          </a:p>
        </p:txBody>
      </p:sp>
    </p:spTree>
    <p:extLst>
      <p:ext uri="{BB962C8B-B14F-4D97-AF65-F5344CB8AC3E}">
        <p14:creationId xmlns:p14="http://schemas.microsoft.com/office/powerpoint/2010/main" val="2708920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15.12.2024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15.12.2024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15.12.2024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15.12.2024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15.12.2024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15.12.2024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99">
            <a:alpha val="32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15.12.2024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52736"/>
            <a:ext cx="7772400" cy="3168351"/>
          </a:xfrm>
        </p:spPr>
        <p:txBody>
          <a:bodyPr>
            <a:normAutofit/>
          </a:bodyPr>
          <a:lstStyle/>
          <a:p>
            <a:pPr>
              <a:lnSpc>
                <a:spcPct val="115000"/>
              </a:lnSpc>
              <a:spcAft>
                <a:spcPts val="1000"/>
              </a:spcAft>
            </a:pPr>
            <a:r>
              <a:rPr lang="ru-RU" sz="3600" b="1" dirty="0" smtClean="0">
                <a:latin typeface="Times New Roman"/>
                <a:ea typeface="Calibri"/>
                <a:cs typeface="Times New Roman"/>
              </a:rPr>
              <a:t>Тема урока</a:t>
            </a:r>
            <a:r>
              <a:rPr lang="ru-RU" b="1" dirty="0" smtClean="0">
                <a:latin typeface="Times New Roman"/>
                <a:ea typeface="Calibri"/>
                <a:cs typeface="Times New Roman"/>
              </a:rPr>
              <a:t/>
            </a:r>
            <a:br>
              <a:rPr lang="ru-RU" b="1" dirty="0" smtClean="0">
                <a:latin typeface="Times New Roman"/>
                <a:ea typeface="Calibri"/>
                <a:cs typeface="Times New Roman"/>
              </a:rPr>
            </a:br>
            <a:r>
              <a:rPr lang="ru-RU" b="1" dirty="0" smtClean="0">
                <a:latin typeface="Times New Roman"/>
                <a:ea typeface="Calibri"/>
                <a:cs typeface="Times New Roman"/>
              </a:rPr>
              <a:t>Гидролиз солей</a:t>
            </a:r>
            <a:r>
              <a:rPr lang="ru-RU" sz="3600" dirty="0">
                <a:ea typeface="Calibri"/>
                <a:cs typeface="Times New Roman"/>
              </a:rPr>
              <a:t/>
            </a:r>
            <a:br>
              <a:rPr lang="ru-RU" sz="3600" dirty="0">
                <a:ea typeface="Calibri"/>
                <a:cs typeface="Times New Roman"/>
              </a:rPr>
            </a:br>
            <a:endParaRPr lang="ru-RU" dirty="0"/>
          </a:p>
        </p:txBody>
      </p:sp>
    </p:spTree>
    <p:extLst>
      <p:ext uri="{BB962C8B-B14F-4D97-AF65-F5344CB8AC3E}">
        <p14:creationId xmlns:p14="http://schemas.microsoft.com/office/powerpoint/2010/main" val="2425153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pPr>
              <a:lnSpc>
                <a:spcPct val="150000"/>
              </a:lnSpc>
              <a:spcAft>
                <a:spcPts val="1000"/>
              </a:spcAft>
            </a:pPr>
            <a:r>
              <a:rPr lang="ru-RU" sz="2800" b="1" dirty="0">
                <a:latin typeface="Times New Roman"/>
                <a:ea typeface="Calibri"/>
                <a:cs typeface="Times New Roman"/>
              </a:rPr>
              <a:t>Рефлексия</a:t>
            </a:r>
            <a:r>
              <a:rPr lang="ru-RU" sz="2800" dirty="0">
                <a:ea typeface="Calibri"/>
                <a:cs typeface="Times New Roman"/>
              </a:rPr>
              <a:t/>
            </a:r>
            <a:br>
              <a:rPr lang="ru-RU" sz="2800" dirty="0">
                <a:ea typeface="Calibri"/>
                <a:cs typeface="Times New Roman"/>
              </a:rPr>
            </a:br>
            <a:r>
              <a:rPr lang="ru-RU" sz="3200" dirty="0">
                <a:latin typeface="Times New Roman"/>
                <a:ea typeface="Calibri"/>
                <a:cs typeface="Times New Roman"/>
              </a:rPr>
              <a:t>Составить синквейн к слову «гидролиз».</a:t>
            </a:r>
            <a:endParaRPr lang="ru-RU" sz="3200" dirty="0">
              <a:ea typeface="Calibri"/>
              <a:cs typeface="Times New Roman"/>
            </a:endParaRPr>
          </a:p>
        </p:txBody>
      </p:sp>
    </p:spTree>
    <p:extLst>
      <p:ext uri="{BB962C8B-B14F-4D97-AF65-F5344CB8AC3E}">
        <p14:creationId xmlns:p14="http://schemas.microsoft.com/office/powerpoint/2010/main" val="2455586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340768"/>
            <a:ext cx="7772400" cy="2234679"/>
          </a:xfrm>
        </p:spPr>
        <p:txBody>
          <a:bodyPr>
            <a:normAutofit/>
          </a:bodyPr>
          <a:lstStyle/>
          <a:p>
            <a:r>
              <a:rPr lang="ru-RU" sz="3200" dirty="0">
                <a:latin typeface="Times New Roman"/>
                <a:ea typeface="Calibri"/>
              </a:rPr>
              <a:t>Расшифровать слово </a:t>
            </a:r>
            <a:r>
              <a:rPr lang="ru-RU" sz="3200" dirty="0" smtClean="0">
                <a:latin typeface="Times New Roman"/>
                <a:ea typeface="Calibri"/>
              </a:rPr>
              <a:t/>
            </a:r>
            <a:br>
              <a:rPr lang="ru-RU" sz="3200" dirty="0" smtClean="0">
                <a:latin typeface="Times New Roman"/>
                <a:ea typeface="Calibri"/>
              </a:rPr>
            </a:br>
            <a:r>
              <a:rPr lang="ru-RU" sz="3200" dirty="0">
                <a:latin typeface="Times New Roman"/>
                <a:ea typeface="Calibri"/>
              </a:rPr>
              <a:t/>
            </a:r>
            <a:br>
              <a:rPr lang="ru-RU" sz="3200" dirty="0">
                <a:latin typeface="Times New Roman"/>
                <a:ea typeface="Calibri"/>
              </a:rPr>
            </a:br>
            <a:r>
              <a:rPr lang="ru-RU" sz="3600" dirty="0" smtClean="0">
                <a:latin typeface="Times New Roman"/>
                <a:ea typeface="Calibri"/>
              </a:rPr>
              <a:t>«</a:t>
            </a:r>
            <a:r>
              <a:rPr lang="ru-RU" sz="3600" dirty="0">
                <a:latin typeface="Times New Roman"/>
                <a:ea typeface="Calibri"/>
              </a:rPr>
              <a:t>эликетролт» </a:t>
            </a:r>
            <a:endParaRPr lang="ru-RU" sz="3600" dirty="0"/>
          </a:p>
        </p:txBody>
      </p:sp>
    </p:spTree>
    <p:extLst>
      <p:ext uri="{BB962C8B-B14F-4D97-AF65-F5344CB8AC3E}">
        <p14:creationId xmlns:p14="http://schemas.microsoft.com/office/powerpoint/2010/main" val="1046317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16632"/>
            <a:ext cx="8568952" cy="6624736"/>
          </a:xfrm>
        </p:spPr>
        <p:txBody>
          <a:bodyPr>
            <a:normAutofit fontScale="90000"/>
          </a:bodyPr>
          <a:lstStyle/>
          <a:p>
            <a:pPr algn="l">
              <a:spcAft>
                <a:spcPts val="1000"/>
              </a:spcAft>
            </a:pPr>
            <a:r>
              <a:rPr lang="ru-RU" sz="3100" dirty="0" smtClean="0">
                <a:latin typeface="Times New Roman"/>
                <a:ea typeface="Calibri"/>
                <a:cs typeface="Times New Roman"/>
              </a:rPr>
              <a:t>Что называется:</a:t>
            </a:r>
            <a:r>
              <a:rPr lang="ru-RU" sz="3100" dirty="0">
                <a:latin typeface="Times New Roman"/>
                <a:ea typeface="Calibri"/>
                <a:cs typeface="Times New Roman"/>
              </a:rPr>
              <a:t/>
            </a:r>
            <a:br>
              <a:rPr lang="ru-RU" sz="3100" dirty="0">
                <a:latin typeface="Times New Roman"/>
                <a:ea typeface="Calibri"/>
                <a:cs typeface="Times New Roman"/>
              </a:rPr>
            </a:br>
            <a:r>
              <a:rPr lang="ru-RU" sz="2200" dirty="0">
                <a:ea typeface="Calibri"/>
                <a:cs typeface="Times New Roman"/>
              </a:rPr>
              <a:t/>
            </a:r>
            <a:br>
              <a:rPr lang="ru-RU" sz="2200" dirty="0">
                <a:ea typeface="Calibri"/>
                <a:cs typeface="Times New Roman"/>
              </a:rPr>
            </a:br>
            <a:r>
              <a:rPr lang="ru-RU" sz="3100" dirty="0" smtClean="0">
                <a:latin typeface="Times New Roman"/>
                <a:ea typeface="Calibri"/>
                <a:cs typeface="Times New Roman"/>
              </a:rPr>
              <a:t>1) </a:t>
            </a:r>
            <a:r>
              <a:rPr lang="ru-RU" sz="3100" dirty="0">
                <a:latin typeface="Times New Roman"/>
                <a:ea typeface="Calibri"/>
                <a:cs typeface="Times New Roman"/>
              </a:rPr>
              <a:t>слабым электролитом,</a:t>
            </a:r>
            <a:r>
              <a:rPr lang="ru-RU" sz="2200" dirty="0">
                <a:ea typeface="Calibri"/>
                <a:cs typeface="Times New Roman"/>
              </a:rPr>
              <a:t/>
            </a:r>
            <a:br>
              <a:rPr lang="ru-RU" sz="2200" dirty="0">
                <a:ea typeface="Calibri"/>
                <a:cs typeface="Times New Roman"/>
              </a:rPr>
            </a:br>
            <a:r>
              <a:rPr lang="ru-RU" sz="3100" dirty="0" smtClean="0">
                <a:latin typeface="Times New Roman"/>
                <a:ea typeface="Calibri"/>
                <a:cs typeface="Times New Roman"/>
              </a:rPr>
              <a:t>2) </a:t>
            </a:r>
            <a:r>
              <a:rPr lang="ru-RU" sz="3100" dirty="0">
                <a:latin typeface="Times New Roman"/>
                <a:ea typeface="Calibri"/>
                <a:cs typeface="Times New Roman"/>
              </a:rPr>
              <a:t>сильным электролитом,</a:t>
            </a:r>
            <a:r>
              <a:rPr lang="ru-RU" sz="2200" dirty="0">
                <a:ea typeface="Calibri"/>
                <a:cs typeface="Times New Roman"/>
              </a:rPr>
              <a:t/>
            </a:r>
            <a:br>
              <a:rPr lang="ru-RU" sz="2200" dirty="0">
                <a:ea typeface="Calibri"/>
                <a:cs typeface="Times New Roman"/>
              </a:rPr>
            </a:br>
            <a:r>
              <a:rPr lang="ru-RU" sz="3100" dirty="0" smtClean="0">
                <a:latin typeface="Times New Roman"/>
                <a:ea typeface="Calibri"/>
                <a:cs typeface="Times New Roman"/>
              </a:rPr>
              <a:t>3) </a:t>
            </a:r>
            <a:r>
              <a:rPr lang="ru-RU" sz="3100" dirty="0">
                <a:latin typeface="Times New Roman"/>
                <a:ea typeface="Calibri"/>
                <a:cs typeface="Times New Roman"/>
              </a:rPr>
              <a:t>степенью электролитической диссоциации,</a:t>
            </a:r>
            <a:r>
              <a:rPr lang="ru-RU" sz="2200" dirty="0">
                <a:ea typeface="Calibri"/>
                <a:cs typeface="Times New Roman"/>
              </a:rPr>
              <a:t/>
            </a:r>
            <a:br>
              <a:rPr lang="ru-RU" sz="2200" dirty="0">
                <a:ea typeface="Calibri"/>
                <a:cs typeface="Times New Roman"/>
              </a:rPr>
            </a:br>
            <a:r>
              <a:rPr lang="ru-RU" sz="3100" dirty="0" smtClean="0">
                <a:latin typeface="Times New Roman"/>
                <a:ea typeface="Calibri"/>
                <a:cs typeface="Times New Roman"/>
              </a:rPr>
              <a:t>4) кислой </a:t>
            </a:r>
            <a:r>
              <a:rPr lang="ru-RU" sz="3100" dirty="0">
                <a:latin typeface="Times New Roman"/>
                <a:ea typeface="Calibri"/>
                <a:cs typeface="Times New Roman"/>
              </a:rPr>
              <a:t>средой раствора (какие ионы обуславливают кислую среду?),</a:t>
            </a:r>
            <a:r>
              <a:rPr lang="ru-RU" sz="3600" dirty="0">
                <a:ea typeface="Calibri"/>
                <a:cs typeface="Times New Roman"/>
              </a:rPr>
              <a:t/>
            </a:r>
            <a:br>
              <a:rPr lang="ru-RU" sz="3600" dirty="0">
                <a:ea typeface="Calibri"/>
                <a:cs typeface="Times New Roman"/>
              </a:rPr>
            </a:br>
            <a:r>
              <a:rPr lang="ru-RU" sz="3100" dirty="0" smtClean="0">
                <a:latin typeface="Times New Roman"/>
                <a:ea typeface="Calibri"/>
                <a:cs typeface="Times New Roman"/>
              </a:rPr>
              <a:t>5)  </a:t>
            </a:r>
            <a:r>
              <a:rPr lang="ru-RU" sz="3100" dirty="0">
                <a:latin typeface="Times New Roman"/>
                <a:ea typeface="Calibri"/>
                <a:cs typeface="Times New Roman"/>
              </a:rPr>
              <a:t>щелочной средой (какие ионы обуславливают щелочную среду?),</a:t>
            </a:r>
            <a:r>
              <a:rPr lang="ru-RU" sz="2200" dirty="0">
                <a:ea typeface="Calibri"/>
                <a:cs typeface="Times New Roman"/>
              </a:rPr>
              <a:t/>
            </a:r>
            <a:br>
              <a:rPr lang="ru-RU" sz="2200" dirty="0">
                <a:ea typeface="Calibri"/>
                <a:cs typeface="Times New Roman"/>
              </a:rPr>
            </a:br>
            <a:r>
              <a:rPr lang="ru-RU" sz="3100" dirty="0" smtClean="0">
                <a:latin typeface="Times New Roman"/>
                <a:ea typeface="Calibri"/>
                <a:cs typeface="Times New Roman"/>
              </a:rPr>
              <a:t>6) </a:t>
            </a:r>
            <a:r>
              <a:rPr lang="ru-RU" sz="3100" dirty="0">
                <a:latin typeface="Times New Roman"/>
                <a:ea typeface="Calibri"/>
                <a:cs typeface="Times New Roman"/>
              </a:rPr>
              <a:t>нейтральной средой, </a:t>
            </a:r>
            <a:r>
              <a:rPr lang="ru-RU" sz="2200" dirty="0">
                <a:ea typeface="Calibri"/>
                <a:cs typeface="Times New Roman"/>
              </a:rPr>
              <a:t/>
            </a:r>
            <a:br>
              <a:rPr lang="ru-RU" sz="2200" dirty="0">
                <a:ea typeface="Calibri"/>
                <a:cs typeface="Times New Roman"/>
              </a:rPr>
            </a:br>
            <a:r>
              <a:rPr lang="ru-RU" sz="3100" dirty="0" smtClean="0">
                <a:latin typeface="Times New Roman"/>
                <a:ea typeface="Calibri"/>
              </a:rPr>
              <a:t>7) </a:t>
            </a:r>
            <a:r>
              <a:rPr lang="ru-RU" sz="3100" dirty="0">
                <a:latin typeface="Times New Roman"/>
                <a:ea typeface="Calibri"/>
              </a:rPr>
              <a:t>водородным показателем (какие значения принимает водородный показатель в кислой, </a:t>
            </a:r>
            <a:r>
              <a:rPr lang="ru-RU" sz="3100" dirty="0" smtClean="0">
                <a:latin typeface="Times New Roman"/>
                <a:ea typeface="Calibri"/>
              </a:rPr>
              <a:t>щелочной </a:t>
            </a:r>
            <a:r>
              <a:rPr lang="ru-RU" sz="3100" dirty="0">
                <a:latin typeface="Times New Roman"/>
                <a:ea typeface="Calibri"/>
              </a:rPr>
              <a:t>и нейтральной </a:t>
            </a:r>
            <a:r>
              <a:rPr lang="ru-RU" sz="3100" dirty="0" smtClean="0">
                <a:latin typeface="Times New Roman"/>
                <a:ea typeface="Calibri"/>
              </a:rPr>
              <a:t>средах?)</a:t>
            </a:r>
            <a:br>
              <a:rPr lang="ru-RU" sz="3100" dirty="0" smtClean="0">
                <a:latin typeface="Times New Roman"/>
                <a:ea typeface="Calibri"/>
              </a:rPr>
            </a:br>
            <a:r>
              <a:rPr lang="ru-RU" sz="3100" dirty="0" smtClean="0">
                <a:latin typeface="Times New Roman"/>
                <a:ea typeface="Calibri"/>
              </a:rPr>
              <a:t>8) </a:t>
            </a:r>
            <a:r>
              <a:rPr lang="ru-RU" sz="3200" dirty="0" smtClean="0">
                <a:latin typeface="Times New Roman"/>
                <a:ea typeface="Calibri"/>
                <a:cs typeface="Times New Roman"/>
              </a:rPr>
              <a:t>как </a:t>
            </a:r>
            <a:r>
              <a:rPr lang="ru-RU" sz="3200" dirty="0">
                <a:latin typeface="Times New Roman"/>
                <a:ea typeface="Calibri"/>
                <a:cs typeface="Times New Roman"/>
              </a:rPr>
              <a:t>будут изменять свой цвет индикаторы в </a:t>
            </a:r>
            <a:r>
              <a:rPr lang="ru-RU" sz="3200" dirty="0" smtClean="0">
                <a:latin typeface="Times New Roman"/>
                <a:ea typeface="Calibri"/>
                <a:cs typeface="Times New Roman"/>
              </a:rPr>
              <a:t>различных</a:t>
            </a:r>
            <a:r>
              <a:rPr lang="ru-RU" sz="3200" dirty="0" smtClean="0">
                <a:latin typeface="Times New Roman"/>
                <a:ea typeface="Calibri"/>
              </a:rPr>
              <a:t> </a:t>
            </a:r>
            <a:r>
              <a:rPr lang="ru-RU" sz="3200" dirty="0">
                <a:latin typeface="Times New Roman"/>
                <a:ea typeface="Calibri"/>
              </a:rPr>
              <a:t>средах? </a:t>
            </a:r>
            <a:endParaRPr lang="ru-RU" sz="3100" dirty="0"/>
          </a:p>
        </p:txBody>
      </p:sp>
    </p:spTree>
    <p:extLst>
      <p:ext uri="{BB962C8B-B14F-4D97-AF65-F5344CB8AC3E}">
        <p14:creationId xmlns:p14="http://schemas.microsoft.com/office/powerpoint/2010/main" val="604066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764704"/>
            <a:ext cx="8208912" cy="5688632"/>
          </a:xfrm>
        </p:spPr>
        <p:txBody>
          <a:bodyPr>
            <a:normAutofit/>
          </a:bodyPr>
          <a:lstStyle/>
          <a:p>
            <a:pPr algn="l">
              <a:lnSpc>
                <a:spcPct val="150000"/>
              </a:lnSpc>
              <a:spcAft>
                <a:spcPts val="1000"/>
              </a:spcAft>
            </a:pPr>
            <a:r>
              <a:rPr lang="ru-RU" sz="2800" dirty="0">
                <a:latin typeface="Times New Roman"/>
                <a:ea typeface="Calibri"/>
                <a:cs typeface="Times New Roman"/>
              </a:rPr>
              <a:t>В каких растворах невозможно одновременное существование   всех свободных </a:t>
            </a:r>
            <a:r>
              <a:rPr lang="ru-RU" sz="2800" dirty="0" smtClean="0">
                <a:latin typeface="Times New Roman"/>
                <a:ea typeface="Calibri"/>
                <a:cs typeface="Times New Roman"/>
              </a:rPr>
              <a:t>ионов:</a:t>
            </a:r>
            <a:r>
              <a:rPr lang="ru-RU" sz="2000" dirty="0">
                <a:ea typeface="Calibri"/>
                <a:cs typeface="Times New Roman"/>
              </a:rPr>
              <a:t/>
            </a:r>
            <a:br>
              <a:rPr lang="ru-RU" sz="2000" dirty="0">
                <a:ea typeface="Calibri"/>
                <a:cs typeface="Times New Roman"/>
              </a:rPr>
            </a:br>
            <a:r>
              <a:rPr lang="ru-RU" sz="2800" dirty="0">
                <a:latin typeface="Times New Roman"/>
                <a:ea typeface="Calibri"/>
                <a:cs typeface="Times New Roman"/>
              </a:rPr>
              <a:t>    </a:t>
            </a:r>
            <a:r>
              <a:rPr lang="ru-RU" sz="2800" dirty="0" smtClean="0">
                <a:latin typeface="Times New Roman"/>
                <a:ea typeface="Calibri"/>
                <a:cs typeface="Times New Roman"/>
              </a:rPr>
              <a:t>     а</a:t>
            </a:r>
            <a:r>
              <a:rPr lang="ru-RU" sz="2800" dirty="0">
                <a:latin typeface="Times New Roman"/>
                <a:ea typeface="Calibri"/>
                <a:cs typeface="Times New Roman"/>
              </a:rPr>
              <a:t>)  Н</a:t>
            </a:r>
            <a:r>
              <a:rPr lang="ru-RU" sz="2800" baseline="30000" dirty="0">
                <a:latin typeface="Times New Roman"/>
                <a:ea typeface="Calibri"/>
                <a:cs typeface="Times New Roman"/>
              </a:rPr>
              <a:t>1+ </a:t>
            </a:r>
            <a:r>
              <a:rPr lang="ru-RU" sz="2800" dirty="0">
                <a:latin typeface="Times New Roman"/>
                <a:ea typeface="Calibri"/>
                <a:cs typeface="Times New Roman"/>
              </a:rPr>
              <a:t>,  </a:t>
            </a:r>
            <a:r>
              <a:rPr lang="en-US" sz="2800" dirty="0">
                <a:latin typeface="Times New Roman"/>
                <a:ea typeface="Calibri"/>
                <a:cs typeface="Times New Roman"/>
              </a:rPr>
              <a:t>SO</a:t>
            </a:r>
            <a:r>
              <a:rPr lang="ru-RU" sz="2800" dirty="0">
                <a:latin typeface="Times New Roman"/>
                <a:ea typeface="Calibri"/>
                <a:cs typeface="Times New Roman"/>
              </a:rPr>
              <a:t>4</a:t>
            </a:r>
            <a:r>
              <a:rPr lang="ru-RU" sz="2800" baseline="30000" dirty="0">
                <a:latin typeface="Times New Roman"/>
                <a:ea typeface="Calibri"/>
                <a:cs typeface="Times New Roman"/>
              </a:rPr>
              <a:t>2-</a:t>
            </a:r>
            <a:r>
              <a:rPr lang="ru-RU" sz="2800" dirty="0">
                <a:latin typeface="Times New Roman"/>
                <a:ea typeface="Calibri"/>
                <a:cs typeface="Times New Roman"/>
              </a:rPr>
              <a:t>,   </a:t>
            </a:r>
            <a:r>
              <a:rPr lang="en-US" sz="2800" dirty="0" err="1">
                <a:latin typeface="Times New Roman"/>
                <a:ea typeface="Calibri"/>
                <a:cs typeface="Times New Roman"/>
              </a:rPr>
              <a:t>Cl</a:t>
            </a:r>
            <a:r>
              <a:rPr lang="ru-RU" sz="2800" baseline="30000" dirty="0">
                <a:latin typeface="Times New Roman"/>
                <a:ea typeface="Calibri"/>
                <a:cs typeface="Times New Roman"/>
              </a:rPr>
              <a:t>1-</a:t>
            </a:r>
            <a:r>
              <a:rPr lang="ru-RU" sz="2800" dirty="0">
                <a:latin typeface="Times New Roman"/>
                <a:ea typeface="Calibri"/>
                <a:cs typeface="Times New Roman"/>
              </a:rPr>
              <a:t>,  </a:t>
            </a:r>
            <a:r>
              <a:rPr lang="en-US" sz="2800" dirty="0">
                <a:latin typeface="Times New Roman"/>
                <a:ea typeface="Calibri"/>
                <a:cs typeface="Times New Roman"/>
              </a:rPr>
              <a:t>K</a:t>
            </a:r>
            <a:r>
              <a:rPr lang="ru-RU" sz="2800" baseline="30000" dirty="0">
                <a:latin typeface="Times New Roman"/>
                <a:ea typeface="Calibri"/>
                <a:cs typeface="Times New Roman"/>
              </a:rPr>
              <a:t>1+</a:t>
            </a:r>
            <a:r>
              <a:rPr lang="ru-RU" sz="2000" dirty="0">
                <a:ea typeface="Calibri"/>
                <a:cs typeface="Times New Roman"/>
              </a:rPr>
              <a:t/>
            </a:r>
            <a:br>
              <a:rPr lang="ru-RU" sz="2000" dirty="0">
                <a:ea typeface="Calibri"/>
                <a:cs typeface="Times New Roman"/>
              </a:rPr>
            </a:br>
            <a:r>
              <a:rPr lang="ru-RU" sz="2800" dirty="0">
                <a:latin typeface="Times New Roman"/>
                <a:ea typeface="Calibri"/>
                <a:cs typeface="Times New Roman"/>
              </a:rPr>
              <a:t>         б)    Н</a:t>
            </a:r>
            <a:r>
              <a:rPr lang="ru-RU" sz="2800" baseline="30000" dirty="0">
                <a:latin typeface="Times New Roman"/>
                <a:ea typeface="Calibri"/>
                <a:cs typeface="Times New Roman"/>
              </a:rPr>
              <a:t>1+ </a:t>
            </a:r>
            <a:r>
              <a:rPr lang="ru-RU" sz="2800" dirty="0">
                <a:latin typeface="Times New Roman"/>
                <a:ea typeface="Calibri"/>
                <a:cs typeface="Times New Roman"/>
              </a:rPr>
              <a:t>,</a:t>
            </a:r>
            <a:r>
              <a:rPr lang="ru-RU" sz="2800" baseline="30000" dirty="0">
                <a:latin typeface="Times New Roman"/>
                <a:ea typeface="Calibri"/>
                <a:cs typeface="Times New Roman"/>
              </a:rPr>
              <a:t>    </a:t>
            </a:r>
            <a:r>
              <a:rPr lang="en-US" sz="2800" dirty="0">
                <a:latin typeface="Times New Roman"/>
                <a:ea typeface="Calibri"/>
                <a:cs typeface="Times New Roman"/>
              </a:rPr>
              <a:t>C</a:t>
            </a:r>
            <a:r>
              <a:rPr lang="ru-RU" sz="2800" dirty="0">
                <a:latin typeface="Times New Roman"/>
                <a:ea typeface="Calibri"/>
                <a:cs typeface="Times New Roman"/>
              </a:rPr>
              <a:t>О</a:t>
            </a:r>
            <a:r>
              <a:rPr lang="ru-RU" sz="2800" baseline="-25000" dirty="0">
                <a:latin typeface="Times New Roman"/>
                <a:ea typeface="Calibri"/>
                <a:cs typeface="Times New Roman"/>
              </a:rPr>
              <a:t>3</a:t>
            </a:r>
            <a:r>
              <a:rPr lang="ru-RU" sz="2800" baseline="30000" dirty="0">
                <a:latin typeface="Times New Roman"/>
                <a:ea typeface="Calibri"/>
                <a:cs typeface="Times New Roman"/>
              </a:rPr>
              <a:t>2-</a:t>
            </a:r>
            <a:r>
              <a:rPr lang="ru-RU" sz="2800" dirty="0">
                <a:latin typeface="Times New Roman"/>
                <a:ea typeface="Calibri"/>
                <a:cs typeface="Times New Roman"/>
              </a:rPr>
              <a:t>,  </a:t>
            </a:r>
            <a:r>
              <a:rPr lang="en-US" sz="2800" dirty="0">
                <a:latin typeface="Times New Roman"/>
                <a:ea typeface="Calibri"/>
                <a:cs typeface="Times New Roman"/>
              </a:rPr>
              <a:t>Na</a:t>
            </a:r>
            <a:r>
              <a:rPr lang="ru-RU" sz="2800" baseline="30000" dirty="0">
                <a:latin typeface="Times New Roman"/>
                <a:ea typeface="Calibri"/>
                <a:cs typeface="Times New Roman"/>
              </a:rPr>
              <a:t>1+</a:t>
            </a:r>
            <a:r>
              <a:rPr lang="ru-RU" sz="2800" dirty="0">
                <a:latin typeface="Times New Roman"/>
                <a:ea typeface="Calibri"/>
                <a:cs typeface="Times New Roman"/>
              </a:rPr>
              <a:t>,  </a:t>
            </a:r>
            <a:r>
              <a:rPr lang="en-US" sz="2800" dirty="0" err="1">
                <a:latin typeface="Times New Roman"/>
                <a:ea typeface="Calibri"/>
                <a:cs typeface="Times New Roman"/>
              </a:rPr>
              <a:t>Cl</a:t>
            </a:r>
            <a:r>
              <a:rPr lang="ru-RU" sz="2800" baseline="30000" dirty="0">
                <a:latin typeface="Times New Roman"/>
                <a:ea typeface="Calibri"/>
                <a:cs typeface="Times New Roman"/>
              </a:rPr>
              <a:t>1-</a:t>
            </a:r>
            <a:r>
              <a:rPr lang="ru-RU" sz="2000" dirty="0">
                <a:ea typeface="Calibri"/>
                <a:cs typeface="Times New Roman"/>
              </a:rPr>
              <a:t/>
            </a:r>
            <a:br>
              <a:rPr lang="ru-RU" sz="2000" dirty="0">
                <a:ea typeface="Calibri"/>
                <a:cs typeface="Times New Roman"/>
              </a:rPr>
            </a:br>
            <a:r>
              <a:rPr lang="ru-RU" sz="2800" dirty="0">
                <a:latin typeface="Times New Roman"/>
                <a:ea typeface="Calibri"/>
                <a:cs typeface="Times New Roman"/>
              </a:rPr>
              <a:t>         в)   </a:t>
            </a:r>
            <a:r>
              <a:rPr lang="en-US" sz="2800" dirty="0">
                <a:latin typeface="Times New Roman"/>
                <a:ea typeface="Calibri"/>
                <a:cs typeface="Times New Roman"/>
              </a:rPr>
              <a:t>Ba</a:t>
            </a:r>
            <a:r>
              <a:rPr lang="ru-RU" sz="2800" baseline="30000" dirty="0">
                <a:latin typeface="Times New Roman"/>
                <a:ea typeface="Calibri"/>
                <a:cs typeface="Times New Roman"/>
              </a:rPr>
              <a:t>2+</a:t>
            </a:r>
            <a:r>
              <a:rPr lang="ru-RU" sz="2800" dirty="0">
                <a:latin typeface="Times New Roman"/>
                <a:ea typeface="Calibri"/>
                <a:cs typeface="Times New Roman"/>
              </a:rPr>
              <a:t>,   </a:t>
            </a:r>
            <a:r>
              <a:rPr lang="en-US" sz="2800" dirty="0">
                <a:latin typeface="Times New Roman"/>
                <a:ea typeface="Calibri"/>
                <a:cs typeface="Times New Roman"/>
              </a:rPr>
              <a:t>Al</a:t>
            </a:r>
            <a:r>
              <a:rPr lang="ru-RU" sz="2800" baseline="30000" dirty="0">
                <a:latin typeface="Times New Roman"/>
                <a:ea typeface="Calibri"/>
                <a:cs typeface="Times New Roman"/>
              </a:rPr>
              <a:t>3+</a:t>
            </a:r>
            <a:r>
              <a:rPr lang="ru-RU" sz="2800" dirty="0">
                <a:latin typeface="Times New Roman"/>
                <a:ea typeface="Calibri"/>
                <a:cs typeface="Times New Roman"/>
              </a:rPr>
              <a:t>,  </a:t>
            </a:r>
            <a:r>
              <a:rPr lang="en-US" sz="2800" dirty="0">
                <a:latin typeface="Times New Roman"/>
                <a:ea typeface="Calibri"/>
                <a:cs typeface="Times New Roman"/>
              </a:rPr>
              <a:t>OH</a:t>
            </a:r>
            <a:r>
              <a:rPr lang="ru-RU" sz="2800" baseline="30000" dirty="0">
                <a:latin typeface="Times New Roman"/>
                <a:ea typeface="Calibri"/>
                <a:cs typeface="Times New Roman"/>
              </a:rPr>
              <a:t>1-</a:t>
            </a:r>
            <a:r>
              <a:rPr lang="ru-RU" sz="2800" dirty="0">
                <a:latin typeface="Times New Roman"/>
                <a:ea typeface="Calibri"/>
                <a:cs typeface="Times New Roman"/>
              </a:rPr>
              <a:t> ,   </a:t>
            </a:r>
            <a:r>
              <a:rPr lang="en-US" sz="2800" dirty="0">
                <a:latin typeface="Times New Roman"/>
                <a:ea typeface="Calibri"/>
                <a:cs typeface="Times New Roman"/>
              </a:rPr>
              <a:t>Br</a:t>
            </a:r>
            <a:r>
              <a:rPr lang="ru-RU" sz="2800" baseline="30000" dirty="0">
                <a:latin typeface="Times New Roman"/>
                <a:ea typeface="Calibri"/>
                <a:cs typeface="Times New Roman"/>
              </a:rPr>
              <a:t>1-</a:t>
            </a:r>
            <a:r>
              <a:rPr lang="ru-RU" sz="2000" dirty="0">
                <a:ea typeface="Calibri"/>
                <a:cs typeface="Times New Roman"/>
              </a:rPr>
              <a:t/>
            </a:r>
            <a:br>
              <a:rPr lang="ru-RU" sz="2000" dirty="0">
                <a:ea typeface="Calibri"/>
                <a:cs typeface="Times New Roman"/>
              </a:rPr>
            </a:br>
            <a:r>
              <a:rPr lang="ru-RU" sz="2800" dirty="0">
                <a:latin typeface="Times New Roman"/>
                <a:ea typeface="Calibri"/>
                <a:cs typeface="Times New Roman"/>
              </a:rPr>
              <a:t>         г)   </a:t>
            </a:r>
            <a:r>
              <a:rPr lang="en-US" sz="2800" dirty="0">
                <a:latin typeface="Times New Roman"/>
                <a:ea typeface="Calibri"/>
                <a:cs typeface="Times New Roman"/>
              </a:rPr>
              <a:t>Na</a:t>
            </a:r>
            <a:r>
              <a:rPr lang="ru-RU" sz="2800" baseline="30000" dirty="0">
                <a:latin typeface="Times New Roman"/>
                <a:ea typeface="Calibri"/>
                <a:cs typeface="Times New Roman"/>
              </a:rPr>
              <a:t>1+</a:t>
            </a:r>
            <a:r>
              <a:rPr lang="ru-RU" sz="2800" dirty="0">
                <a:latin typeface="Times New Roman"/>
                <a:ea typeface="Calibri"/>
                <a:cs typeface="Times New Roman"/>
              </a:rPr>
              <a:t>,   Н</a:t>
            </a:r>
            <a:r>
              <a:rPr lang="ru-RU" sz="2800" baseline="30000" dirty="0">
                <a:latin typeface="Times New Roman"/>
                <a:ea typeface="Calibri"/>
                <a:cs typeface="Times New Roman"/>
              </a:rPr>
              <a:t>1+</a:t>
            </a:r>
            <a:r>
              <a:rPr lang="ru-RU" sz="2800" dirty="0">
                <a:latin typeface="Times New Roman"/>
                <a:ea typeface="Calibri"/>
                <a:cs typeface="Times New Roman"/>
              </a:rPr>
              <a:t>,     </a:t>
            </a:r>
            <a:r>
              <a:rPr lang="en-US" sz="2800" dirty="0" err="1">
                <a:latin typeface="Times New Roman"/>
                <a:ea typeface="Calibri"/>
                <a:cs typeface="Times New Roman"/>
              </a:rPr>
              <a:t>Cl</a:t>
            </a:r>
            <a:r>
              <a:rPr lang="ru-RU" sz="2800" baseline="30000" dirty="0">
                <a:latin typeface="Times New Roman"/>
                <a:ea typeface="Calibri"/>
                <a:cs typeface="Times New Roman"/>
              </a:rPr>
              <a:t>1-</a:t>
            </a:r>
            <a:r>
              <a:rPr lang="ru-RU" sz="2800" dirty="0">
                <a:latin typeface="Times New Roman"/>
                <a:ea typeface="Calibri"/>
                <a:cs typeface="Times New Roman"/>
              </a:rPr>
              <a:t>,    </a:t>
            </a:r>
            <a:r>
              <a:rPr lang="en-US" sz="2800" dirty="0">
                <a:latin typeface="Times New Roman"/>
                <a:ea typeface="Calibri"/>
                <a:cs typeface="Times New Roman"/>
              </a:rPr>
              <a:t>OH</a:t>
            </a:r>
            <a:r>
              <a:rPr lang="ru-RU" sz="2800" baseline="30000" dirty="0">
                <a:latin typeface="Times New Roman"/>
                <a:ea typeface="Calibri"/>
                <a:cs typeface="Times New Roman"/>
              </a:rPr>
              <a:t>1-</a:t>
            </a:r>
            <a:r>
              <a:rPr lang="ru-RU" sz="2000" dirty="0">
                <a:ea typeface="Calibri"/>
                <a:cs typeface="Times New Roman"/>
              </a:rPr>
              <a:t/>
            </a:r>
            <a:br>
              <a:rPr lang="ru-RU" sz="2000" dirty="0">
                <a:ea typeface="Calibri"/>
                <a:cs typeface="Times New Roman"/>
              </a:rPr>
            </a:br>
            <a:endParaRPr lang="ru-RU" sz="3600" dirty="0"/>
          </a:p>
        </p:txBody>
      </p:sp>
    </p:spTree>
    <p:extLst>
      <p:ext uri="{BB962C8B-B14F-4D97-AF65-F5344CB8AC3E}">
        <p14:creationId xmlns:p14="http://schemas.microsoft.com/office/powerpoint/2010/main" val="843238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8"/>
            <a:ext cx="7772400" cy="3960439"/>
          </a:xfrm>
        </p:spPr>
        <p:txBody>
          <a:bodyPr>
            <a:noAutofit/>
          </a:bodyPr>
          <a:lstStyle/>
          <a:p>
            <a:pPr>
              <a:lnSpc>
                <a:spcPct val="150000"/>
              </a:lnSpc>
              <a:spcAft>
                <a:spcPts val="1000"/>
              </a:spcAft>
            </a:pPr>
            <a:r>
              <a:rPr lang="ru-RU" sz="2800" dirty="0" smtClean="0">
                <a:latin typeface="Times New Roman"/>
                <a:ea typeface="Calibri"/>
                <a:cs typeface="Times New Roman"/>
              </a:rPr>
              <a:t>Из </a:t>
            </a:r>
            <a:r>
              <a:rPr lang="ru-RU" sz="2800" dirty="0">
                <a:latin typeface="Times New Roman"/>
                <a:ea typeface="Calibri"/>
                <a:cs typeface="Times New Roman"/>
              </a:rPr>
              <a:t>каких оснований и кислот можно получить соли: </a:t>
            </a:r>
            <a:r>
              <a:rPr lang="ru-RU" sz="2000" dirty="0">
                <a:ea typeface="Calibri"/>
                <a:cs typeface="Times New Roman"/>
              </a:rPr>
              <a:t/>
            </a:r>
            <a:br>
              <a:rPr lang="ru-RU" sz="2000" dirty="0">
                <a:ea typeface="Calibri"/>
                <a:cs typeface="Times New Roman"/>
              </a:rPr>
            </a:br>
            <a:r>
              <a:rPr lang="ru-RU" sz="2800" dirty="0">
                <a:latin typeface="Times New Roman"/>
                <a:ea typeface="Calibri"/>
                <a:cs typeface="Times New Roman"/>
              </a:rPr>
              <a:t> </a:t>
            </a:r>
            <a:r>
              <a:rPr lang="ru-RU" sz="2800" dirty="0" smtClean="0">
                <a:latin typeface="Times New Roman"/>
                <a:ea typeface="Calibri"/>
                <a:cs typeface="Times New Roman"/>
              </a:rPr>
              <a:t>а</a:t>
            </a:r>
            <a:r>
              <a:rPr lang="ru-RU" sz="2800" dirty="0">
                <a:latin typeface="Times New Roman"/>
                <a:ea typeface="Calibri"/>
                <a:cs typeface="Times New Roman"/>
              </a:rPr>
              <a:t>) </a:t>
            </a:r>
            <a:r>
              <a:rPr lang="en-US" sz="2800" dirty="0">
                <a:latin typeface="Times New Roman"/>
                <a:ea typeface="Calibri"/>
                <a:cs typeface="Times New Roman"/>
              </a:rPr>
              <a:t>NaCl</a:t>
            </a:r>
            <a:r>
              <a:rPr lang="ru-RU" sz="2800" dirty="0">
                <a:latin typeface="Times New Roman"/>
                <a:ea typeface="Calibri"/>
                <a:cs typeface="Times New Roman"/>
              </a:rPr>
              <a:t>,   </a:t>
            </a:r>
            <a:r>
              <a:rPr lang="ru-RU" sz="2800" dirty="0" smtClean="0">
                <a:latin typeface="Times New Roman"/>
                <a:ea typeface="Calibri"/>
                <a:cs typeface="Times New Roman"/>
              </a:rPr>
              <a:t/>
            </a:r>
            <a:br>
              <a:rPr lang="ru-RU" sz="2800" dirty="0" smtClean="0">
                <a:latin typeface="Times New Roman"/>
                <a:ea typeface="Calibri"/>
                <a:cs typeface="Times New Roman"/>
              </a:rPr>
            </a:br>
            <a:r>
              <a:rPr lang="ru-RU" sz="2800" dirty="0" smtClean="0">
                <a:latin typeface="Times New Roman"/>
                <a:ea typeface="Calibri"/>
                <a:cs typeface="Times New Roman"/>
              </a:rPr>
              <a:t> </a:t>
            </a:r>
            <a:r>
              <a:rPr lang="ru-RU" sz="2800" dirty="0">
                <a:latin typeface="Times New Roman"/>
                <a:ea typeface="Calibri"/>
                <a:cs typeface="Times New Roman"/>
              </a:rPr>
              <a:t>б) </a:t>
            </a:r>
            <a:r>
              <a:rPr lang="en-US" sz="2800" dirty="0">
                <a:latin typeface="Times New Roman"/>
                <a:ea typeface="Calibri"/>
                <a:cs typeface="Times New Roman"/>
              </a:rPr>
              <a:t>Na</a:t>
            </a:r>
            <a:r>
              <a:rPr lang="ru-RU" sz="2800" baseline="-25000" dirty="0">
                <a:latin typeface="Times New Roman"/>
                <a:ea typeface="Calibri"/>
                <a:cs typeface="Times New Roman"/>
              </a:rPr>
              <a:t>2</a:t>
            </a:r>
            <a:r>
              <a:rPr lang="en-US" sz="2800" dirty="0">
                <a:latin typeface="Times New Roman"/>
                <a:ea typeface="Calibri"/>
                <a:cs typeface="Times New Roman"/>
              </a:rPr>
              <a:t>CO</a:t>
            </a:r>
            <a:r>
              <a:rPr lang="ru-RU" sz="2800" baseline="-25000" dirty="0">
                <a:latin typeface="Times New Roman"/>
                <a:ea typeface="Calibri"/>
                <a:cs typeface="Times New Roman"/>
              </a:rPr>
              <a:t>3</a:t>
            </a:r>
            <a:r>
              <a:rPr lang="ru-RU" sz="2800" dirty="0">
                <a:latin typeface="Times New Roman"/>
                <a:ea typeface="Calibri"/>
                <a:cs typeface="Times New Roman"/>
              </a:rPr>
              <a:t>,     </a:t>
            </a:r>
            <a:r>
              <a:rPr lang="ru-RU" sz="2800" dirty="0" smtClean="0">
                <a:latin typeface="Times New Roman"/>
                <a:ea typeface="Calibri"/>
                <a:cs typeface="Times New Roman"/>
              </a:rPr>
              <a:t/>
            </a:r>
            <a:br>
              <a:rPr lang="ru-RU" sz="2800" dirty="0" smtClean="0">
                <a:latin typeface="Times New Roman"/>
                <a:ea typeface="Calibri"/>
                <a:cs typeface="Times New Roman"/>
              </a:rPr>
            </a:br>
            <a:r>
              <a:rPr lang="ru-RU" sz="2800" dirty="0" smtClean="0">
                <a:latin typeface="Times New Roman"/>
                <a:ea typeface="Calibri"/>
                <a:cs typeface="Times New Roman"/>
              </a:rPr>
              <a:t> </a:t>
            </a:r>
            <a:r>
              <a:rPr lang="ru-RU" sz="2800" dirty="0">
                <a:latin typeface="Times New Roman"/>
                <a:ea typeface="Calibri"/>
                <a:cs typeface="Times New Roman"/>
              </a:rPr>
              <a:t>в) А</a:t>
            </a:r>
            <a:r>
              <a:rPr lang="en-US" sz="2800" dirty="0" err="1">
                <a:latin typeface="Times New Roman"/>
                <a:ea typeface="Calibri"/>
                <a:cs typeface="Times New Roman"/>
              </a:rPr>
              <a:t>lCl</a:t>
            </a:r>
            <a:r>
              <a:rPr lang="ru-RU" sz="2800" baseline="-25000" dirty="0">
                <a:latin typeface="Times New Roman"/>
                <a:ea typeface="Calibri"/>
                <a:cs typeface="Times New Roman"/>
              </a:rPr>
              <a:t>3 </a:t>
            </a:r>
            <a:r>
              <a:rPr lang="ru-RU" sz="2800" dirty="0">
                <a:latin typeface="Times New Roman"/>
                <a:ea typeface="Calibri"/>
                <a:cs typeface="Times New Roman"/>
              </a:rPr>
              <a:t>?</a:t>
            </a:r>
            <a:endParaRPr lang="ru-RU" sz="2000" dirty="0">
              <a:ea typeface="Calibri"/>
              <a:cs typeface="Times New Roman"/>
            </a:endParaRPr>
          </a:p>
        </p:txBody>
      </p:sp>
    </p:spTree>
    <p:extLst>
      <p:ext uri="{BB962C8B-B14F-4D97-AF65-F5344CB8AC3E}">
        <p14:creationId xmlns:p14="http://schemas.microsoft.com/office/powerpoint/2010/main" val="1391644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412777"/>
            <a:ext cx="8352928" cy="2736304"/>
          </a:xfrm>
        </p:spPr>
        <p:txBody>
          <a:bodyPr>
            <a:noAutofit/>
          </a:bodyPr>
          <a:lstStyle/>
          <a:p>
            <a:r>
              <a:rPr lang="ru-RU" sz="3200" b="1" dirty="0">
                <a:latin typeface="Times New Roman"/>
                <a:ea typeface="Calibri"/>
              </a:rPr>
              <a:t>Гидролиз</a:t>
            </a:r>
            <a:r>
              <a:rPr lang="ru-RU" sz="3200" dirty="0">
                <a:latin typeface="Times New Roman"/>
                <a:ea typeface="Calibri"/>
              </a:rPr>
              <a:t> («лиз» - разложение, «гидро» - вода, т.е. разложение водой) – это взаимодействие ионов вещества с ионами воды, сопровождающееся образованием слабого электролита</a:t>
            </a:r>
            <a:endParaRPr lang="ru-RU" sz="3200" dirty="0"/>
          </a:p>
        </p:txBody>
      </p:sp>
    </p:spTree>
    <p:extLst>
      <p:ext uri="{BB962C8B-B14F-4D97-AF65-F5344CB8AC3E}">
        <p14:creationId xmlns:p14="http://schemas.microsoft.com/office/powerpoint/2010/main" val="656644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268760"/>
            <a:ext cx="7772400" cy="4608512"/>
          </a:xfrm>
        </p:spPr>
        <p:txBody>
          <a:bodyPr>
            <a:noAutofit/>
          </a:bodyPr>
          <a:lstStyle/>
          <a:p>
            <a:pPr>
              <a:spcAft>
                <a:spcPts val="1000"/>
              </a:spcAft>
            </a:pPr>
            <a:r>
              <a:rPr lang="ru-RU" sz="2400" dirty="0" smtClean="0">
                <a:latin typeface="Times New Roman"/>
                <a:ea typeface="Calibri"/>
                <a:cs typeface="Times New Roman"/>
              </a:rPr>
              <a:t/>
            </a:r>
            <a:br>
              <a:rPr lang="ru-RU" sz="2400" dirty="0" smtClean="0">
                <a:latin typeface="Times New Roman"/>
                <a:ea typeface="Calibri"/>
                <a:cs typeface="Times New Roman"/>
              </a:rPr>
            </a:br>
            <a:r>
              <a:rPr lang="ru-RU" sz="2400" dirty="0" smtClean="0">
                <a:latin typeface="Times New Roman"/>
                <a:ea typeface="Calibri"/>
                <a:cs typeface="Times New Roman"/>
              </a:rPr>
              <a:t>Выбрать </a:t>
            </a:r>
            <a:r>
              <a:rPr lang="ru-RU" sz="2400" dirty="0">
                <a:latin typeface="Times New Roman"/>
                <a:ea typeface="Calibri"/>
                <a:cs typeface="Times New Roman"/>
              </a:rPr>
              <a:t>соли, которые подвергаются </a:t>
            </a:r>
            <a:r>
              <a:rPr lang="ru-RU" sz="2400" dirty="0" smtClean="0">
                <a:latin typeface="Times New Roman"/>
                <a:ea typeface="Calibri"/>
                <a:cs typeface="Times New Roman"/>
              </a:rPr>
              <a:t>гидролизу:</a:t>
            </a:r>
            <a:r>
              <a:rPr lang="ru-RU" sz="1800" dirty="0">
                <a:ea typeface="Calibri"/>
                <a:cs typeface="Times New Roman"/>
              </a:rPr>
              <a:t/>
            </a:r>
            <a:br>
              <a:rPr lang="ru-RU" sz="1800" dirty="0">
                <a:ea typeface="Calibri"/>
                <a:cs typeface="Times New Roman"/>
              </a:rPr>
            </a:br>
            <a:r>
              <a:rPr lang="ru-RU" sz="1800" dirty="0" smtClean="0">
                <a:ea typeface="Calibri"/>
                <a:cs typeface="Times New Roman"/>
              </a:rPr>
              <a:t/>
            </a:r>
            <a:br>
              <a:rPr lang="ru-RU" sz="1800" dirty="0" smtClean="0">
                <a:ea typeface="Calibri"/>
                <a:cs typeface="Times New Roman"/>
              </a:rPr>
            </a:br>
            <a:r>
              <a:rPr lang="ru-RU" sz="2400" b="1" dirty="0" smtClean="0">
                <a:latin typeface="Times New Roman"/>
                <a:ea typeface="Calibri"/>
                <a:cs typeface="Times New Roman"/>
              </a:rPr>
              <a:t>1</a:t>
            </a:r>
            <a:r>
              <a:rPr lang="ru-RU" sz="2400" dirty="0" smtClean="0">
                <a:latin typeface="Times New Roman"/>
                <a:ea typeface="Calibri"/>
                <a:cs typeface="Times New Roman"/>
              </a:rPr>
              <a:t> </a:t>
            </a:r>
            <a:r>
              <a:rPr lang="ru-RU" sz="2400" dirty="0">
                <a:latin typeface="Times New Roman"/>
                <a:ea typeface="Calibri"/>
                <a:cs typeface="Times New Roman"/>
              </a:rPr>
              <a:t>вариант </a:t>
            </a:r>
            <a:r>
              <a:rPr lang="ru-RU" sz="1800" dirty="0">
                <a:ea typeface="Calibri"/>
                <a:cs typeface="Times New Roman"/>
              </a:rPr>
              <a:t/>
            </a:r>
            <a:br>
              <a:rPr lang="ru-RU" sz="1800" dirty="0">
                <a:ea typeface="Calibri"/>
                <a:cs typeface="Times New Roman"/>
              </a:rPr>
            </a:br>
            <a:r>
              <a:rPr lang="en-US" sz="2800" dirty="0">
                <a:latin typeface="Times New Roman"/>
                <a:ea typeface="Calibri"/>
                <a:cs typeface="Times New Roman"/>
              </a:rPr>
              <a:t>Na</a:t>
            </a:r>
            <a:r>
              <a:rPr lang="ru-RU" sz="2800" baseline="-25000" dirty="0">
                <a:latin typeface="Times New Roman"/>
                <a:ea typeface="Calibri"/>
                <a:cs typeface="Times New Roman"/>
              </a:rPr>
              <a:t>2</a:t>
            </a:r>
            <a:r>
              <a:rPr lang="en-US" sz="2800" dirty="0">
                <a:latin typeface="Times New Roman"/>
                <a:ea typeface="Calibri"/>
                <a:cs typeface="Times New Roman"/>
              </a:rPr>
              <a:t>S</a:t>
            </a:r>
            <a:r>
              <a:rPr lang="ru-RU" sz="2800" dirty="0">
                <a:latin typeface="Times New Roman"/>
                <a:ea typeface="Calibri"/>
                <a:cs typeface="Times New Roman"/>
              </a:rPr>
              <a:t>О</a:t>
            </a:r>
            <a:r>
              <a:rPr lang="ru-RU" sz="2800" baseline="-25000" dirty="0">
                <a:latin typeface="Times New Roman"/>
                <a:ea typeface="Calibri"/>
                <a:cs typeface="Times New Roman"/>
              </a:rPr>
              <a:t>4, </a:t>
            </a:r>
            <a:r>
              <a:rPr lang="en-US" sz="2800" dirty="0" err="1">
                <a:latin typeface="Times New Roman"/>
                <a:ea typeface="Calibri"/>
                <a:cs typeface="Times New Roman"/>
              </a:rPr>
              <a:t>PbCO</a:t>
            </a:r>
            <a:r>
              <a:rPr lang="ru-RU" sz="2800" baseline="-25000" dirty="0">
                <a:latin typeface="Times New Roman"/>
                <a:ea typeface="Calibri"/>
                <a:cs typeface="Times New Roman"/>
              </a:rPr>
              <a:t>3</a:t>
            </a:r>
            <a:r>
              <a:rPr lang="ru-RU" sz="2800" dirty="0">
                <a:latin typeface="Times New Roman"/>
                <a:ea typeface="Calibri"/>
                <a:cs typeface="Times New Roman"/>
              </a:rPr>
              <a:t>, </a:t>
            </a:r>
            <a:r>
              <a:rPr lang="en-US" sz="2800" dirty="0">
                <a:latin typeface="Times New Roman"/>
                <a:ea typeface="Calibri"/>
                <a:cs typeface="Times New Roman"/>
              </a:rPr>
              <a:t>Ba</a:t>
            </a:r>
            <a:r>
              <a:rPr lang="ru-RU" sz="2800" dirty="0">
                <a:latin typeface="Times New Roman"/>
                <a:ea typeface="Calibri"/>
                <a:cs typeface="Times New Roman"/>
              </a:rPr>
              <a:t>(</a:t>
            </a:r>
            <a:r>
              <a:rPr lang="en-US" sz="2800" dirty="0">
                <a:latin typeface="Times New Roman"/>
                <a:ea typeface="Calibri"/>
                <a:cs typeface="Times New Roman"/>
              </a:rPr>
              <a:t>NO</a:t>
            </a:r>
            <a:r>
              <a:rPr lang="ru-RU" sz="2800" baseline="-25000" dirty="0">
                <a:latin typeface="Times New Roman"/>
                <a:ea typeface="Calibri"/>
                <a:cs typeface="Times New Roman"/>
              </a:rPr>
              <a:t>3</a:t>
            </a:r>
            <a:r>
              <a:rPr lang="ru-RU" sz="2800" dirty="0">
                <a:latin typeface="Times New Roman"/>
                <a:ea typeface="Calibri"/>
                <a:cs typeface="Times New Roman"/>
              </a:rPr>
              <a:t>)</a:t>
            </a:r>
            <a:r>
              <a:rPr lang="ru-RU" sz="2800" baseline="-25000" dirty="0">
                <a:latin typeface="Times New Roman"/>
                <a:ea typeface="Calibri"/>
                <a:cs typeface="Times New Roman"/>
              </a:rPr>
              <a:t>2,</a:t>
            </a:r>
            <a:r>
              <a:rPr lang="ru-RU" sz="2800" dirty="0">
                <a:latin typeface="Times New Roman"/>
                <a:ea typeface="Calibri"/>
                <a:cs typeface="Times New Roman"/>
              </a:rPr>
              <a:t> </a:t>
            </a:r>
            <a:r>
              <a:rPr lang="en-US" sz="2800" dirty="0">
                <a:latin typeface="Times New Roman"/>
                <a:ea typeface="Calibri"/>
                <a:cs typeface="Times New Roman"/>
              </a:rPr>
              <a:t>NH</a:t>
            </a:r>
            <a:r>
              <a:rPr lang="ru-RU" sz="2800" baseline="-25000" dirty="0">
                <a:latin typeface="Times New Roman"/>
                <a:ea typeface="Calibri"/>
                <a:cs typeface="Times New Roman"/>
              </a:rPr>
              <a:t>4</a:t>
            </a:r>
            <a:r>
              <a:rPr lang="en-US" sz="2800" dirty="0" err="1">
                <a:latin typeface="Times New Roman"/>
                <a:ea typeface="Calibri"/>
                <a:cs typeface="Times New Roman"/>
              </a:rPr>
              <a:t>Cl</a:t>
            </a:r>
            <a:r>
              <a:rPr lang="ru-RU" sz="2800" dirty="0">
                <a:ea typeface="Calibri"/>
                <a:cs typeface="Times New Roman"/>
              </a:rPr>
              <a:t/>
            </a:r>
            <a:br>
              <a:rPr lang="ru-RU" sz="2800" dirty="0">
                <a:ea typeface="Calibri"/>
                <a:cs typeface="Times New Roman"/>
              </a:rPr>
            </a:br>
            <a:r>
              <a:rPr lang="ru-RU" sz="2800" dirty="0" smtClean="0">
                <a:ea typeface="Calibri"/>
                <a:cs typeface="Times New Roman"/>
              </a:rPr>
              <a:t/>
            </a:r>
            <a:br>
              <a:rPr lang="ru-RU" sz="2800" dirty="0" smtClean="0">
                <a:ea typeface="Calibri"/>
                <a:cs typeface="Times New Roman"/>
              </a:rPr>
            </a:br>
            <a:r>
              <a:rPr lang="ru-RU" sz="2800" b="1" dirty="0" smtClean="0">
                <a:latin typeface="Times New Roman"/>
                <a:ea typeface="Calibri"/>
                <a:cs typeface="Times New Roman"/>
              </a:rPr>
              <a:t>2</a:t>
            </a:r>
            <a:r>
              <a:rPr lang="ru-RU" sz="2800" dirty="0" smtClean="0">
                <a:latin typeface="Times New Roman"/>
                <a:ea typeface="Calibri"/>
                <a:cs typeface="Times New Roman"/>
              </a:rPr>
              <a:t> </a:t>
            </a:r>
            <a:r>
              <a:rPr lang="ru-RU" sz="2800" dirty="0">
                <a:latin typeface="Times New Roman"/>
                <a:ea typeface="Calibri"/>
                <a:cs typeface="Times New Roman"/>
              </a:rPr>
              <a:t>вариант</a:t>
            </a:r>
            <a:r>
              <a:rPr lang="ru-RU" sz="2800" dirty="0">
                <a:ea typeface="Calibri"/>
                <a:cs typeface="Times New Roman"/>
              </a:rPr>
              <a:t/>
            </a:r>
            <a:br>
              <a:rPr lang="ru-RU" sz="2800" dirty="0">
                <a:ea typeface="Calibri"/>
                <a:cs typeface="Times New Roman"/>
              </a:rPr>
            </a:br>
            <a:r>
              <a:rPr lang="en-US" sz="2800" dirty="0">
                <a:latin typeface="Times New Roman"/>
                <a:ea typeface="Calibri"/>
                <a:cs typeface="Times New Roman"/>
              </a:rPr>
              <a:t>K</a:t>
            </a:r>
            <a:r>
              <a:rPr lang="ru-RU" sz="2800" baseline="-25000" dirty="0">
                <a:latin typeface="Times New Roman"/>
                <a:ea typeface="Calibri"/>
                <a:cs typeface="Times New Roman"/>
              </a:rPr>
              <a:t>2</a:t>
            </a:r>
            <a:r>
              <a:rPr lang="en-US" sz="2800" dirty="0">
                <a:latin typeface="Times New Roman"/>
                <a:ea typeface="Calibri"/>
                <a:cs typeface="Times New Roman"/>
              </a:rPr>
              <a:t>S</a:t>
            </a:r>
            <a:r>
              <a:rPr lang="ru-RU" sz="2800" dirty="0">
                <a:latin typeface="Times New Roman"/>
                <a:ea typeface="Calibri"/>
                <a:cs typeface="Times New Roman"/>
              </a:rPr>
              <a:t>, </a:t>
            </a:r>
            <a:r>
              <a:rPr lang="en-US" sz="2800" dirty="0" err="1">
                <a:latin typeface="Times New Roman"/>
                <a:ea typeface="Calibri"/>
                <a:cs typeface="Times New Roman"/>
              </a:rPr>
              <a:t>NaBr</a:t>
            </a:r>
            <a:r>
              <a:rPr lang="ru-RU" sz="2800" dirty="0">
                <a:latin typeface="Times New Roman"/>
                <a:ea typeface="Calibri"/>
                <a:cs typeface="Times New Roman"/>
              </a:rPr>
              <a:t>, </a:t>
            </a:r>
            <a:r>
              <a:rPr lang="en-US" sz="2800" dirty="0" err="1">
                <a:latin typeface="Times New Roman"/>
                <a:ea typeface="Calibri"/>
                <a:cs typeface="Times New Roman"/>
              </a:rPr>
              <a:t>AgCl</a:t>
            </a:r>
            <a:r>
              <a:rPr lang="ru-RU" sz="2800" dirty="0">
                <a:latin typeface="Times New Roman"/>
                <a:ea typeface="Calibri"/>
                <a:cs typeface="Times New Roman"/>
              </a:rPr>
              <a:t>, </a:t>
            </a:r>
            <a:r>
              <a:rPr lang="en-US" sz="2800" dirty="0">
                <a:latin typeface="Times New Roman"/>
                <a:ea typeface="Calibri"/>
                <a:cs typeface="Times New Roman"/>
              </a:rPr>
              <a:t>K</a:t>
            </a:r>
            <a:r>
              <a:rPr lang="ru-RU" sz="2800" baseline="-25000" dirty="0">
                <a:latin typeface="Times New Roman"/>
                <a:ea typeface="Calibri"/>
                <a:cs typeface="Times New Roman"/>
              </a:rPr>
              <a:t>2</a:t>
            </a:r>
            <a:r>
              <a:rPr lang="en-US" sz="2800" dirty="0">
                <a:latin typeface="Times New Roman"/>
                <a:ea typeface="Calibri"/>
                <a:cs typeface="Times New Roman"/>
              </a:rPr>
              <a:t>SO</a:t>
            </a:r>
            <a:r>
              <a:rPr lang="ru-RU" sz="2800" baseline="-25000" dirty="0" smtClean="0">
                <a:latin typeface="Times New Roman"/>
                <a:ea typeface="Calibri"/>
                <a:cs typeface="Times New Roman"/>
              </a:rPr>
              <a:t>4</a:t>
            </a:r>
            <a:br>
              <a:rPr lang="ru-RU" sz="2800" baseline="-25000" dirty="0" smtClean="0">
                <a:latin typeface="Times New Roman"/>
                <a:ea typeface="Calibri"/>
                <a:cs typeface="Times New Roman"/>
              </a:rPr>
            </a:br>
            <a:r>
              <a:rPr lang="ru-RU" sz="2400" dirty="0" smtClean="0">
                <a:ea typeface="Calibri"/>
                <a:cs typeface="Times New Roman"/>
              </a:rPr>
              <a:t/>
            </a:r>
            <a:br>
              <a:rPr lang="ru-RU" sz="2400" dirty="0" smtClean="0">
                <a:ea typeface="Calibri"/>
                <a:cs typeface="Times New Roman"/>
              </a:rPr>
            </a:br>
            <a:r>
              <a:rPr lang="ru-RU" sz="2400" dirty="0" smtClean="0">
                <a:latin typeface="Times New Roman"/>
                <a:ea typeface="Calibri"/>
                <a:cs typeface="Times New Roman"/>
              </a:rPr>
              <a:t>Аргументируйте </a:t>
            </a:r>
            <a:r>
              <a:rPr lang="ru-RU" sz="2400" dirty="0">
                <a:latin typeface="Times New Roman"/>
                <a:ea typeface="Calibri"/>
                <a:cs typeface="Times New Roman"/>
              </a:rPr>
              <a:t>свое решение, ответив на вопросы: а) почему эти соли подвергаются гидролизу? б) какая кислотность в растворах данных солей, каково значение водородного показателя? в) почему остальные соли не подвергаются гидролизу</a:t>
            </a:r>
            <a:r>
              <a:rPr lang="ru-RU" sz="2400" dirty="0">
                <a:latin typeface="Times New Roman" panose="02020603050405020304" pitchFamily="18" charset="0"/>
                <a:ea typeface="Calibri"/>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Докажите свои утверждения с помощью эксперимента (цифровой лаборатории «Архимед»)</a:t>
            </a:r>
            <a:r>
              <a:rPr lang="ru-RU" sz="2400" dirty="0">
                <a:ea typeface="Calibri"/>
                <a:cs typeface="Times New Roman"/>
              </a:rPr>
              <a:t/>
            </a:r>
            <a:br>
              <a:rPr lang="ru-RU" sz="2400" dirty="0">
                <a:ea typeface="Calibri"/>
                <a:cs typeface="Times New Roman"/>
              </a:rPr>
            </a:br>
            <a:endParaRPr lang="ru-RU" sz="3200" dirty="0"/>
          </a:p>
        </p:txBody>
      </p:sp>
    </p:spTree>
    <p:extLst>
      <p:ext uri="{BB962C8B-B14F-4D97-AF65-F5344CB8AC3E}">
        <p14:creationId xmlns:p14="http://schemas.microsoft.com/office/powerpoint/2010/main" val="4009756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15416"/>
            <a:ext cx="7772400" cy="1188531"/>
          </a:xfrm>
        </p:spPr>
        <p:txBody>
          <a:bodyPr>
            <a:normAutofit/>
          </a:bodyPr>
          <a:lstStyle/>
          <a:p>
            <a:r>
              <a:rPr lang="ru-RU" sz="2400" dirty="0">
                <a:latin typeface="Times New Roman"/>
                <a:ea typeface="Calibri"/>
              </a:rPr>
              <a:t>Задание №3 («верю - не верю») </a:t>
            </a:r>
            <a:endParaRPr lang="ru-RU" sz="2400" dirty="0"/>
          </a:p>
        </p:txBody>
      </p:sp>
      <p:sp>
        <p:nvSpPr>
          <p:cNvPr id="4" name="Прямоугольник 3"/>
          <p:cNvSpPr/>
          <p:nvPr/>
        </p:nvSpPr>
        <p:spPr>
          <a:xfrm>
            <a:off x="208076" y="620688"/>
            <a:ext cx="8496944" cy="5858014"/>
          </a:xfrm>
          <a:prstGeom prst="rect">
            <a:avLst/>
          </a:prstGeom>
        </p:spPr>
        <p:txBody>
          <a:bodyPr wrap="square">
            <a:spAutoFit/>
          </a:bodyPr>
          <a:lstStyle/>
          <a:p>
            <a:pPr algn="just">
              <a:spcAft>
                <a:spcPts val="1000"/>
              </a:spcAft>
            </a:pPr>
            <a:r>
              <a:rPr lang="ru-RU" sz="2200" dirty="0">
                <a:latin typeface="Times New Roman"/>
                <a:ea typeface="Calibri"/>
                <a:cs typeface="Times New Roman"/>
              </a:rPr>
              <a:t>1) Гидролиз – это взаимодействие ионов вещества с ионами воды, сопровождающееся образованием сильного электролита.</a:t>
            </a:r>
            <a:endParaRPr lang="ru-RU" sz="2200" dirty="0">
              <a:ea typeface="Calibri"/>
              <a:cs typeface="Times New Roman"/>
            </a:endParaRPr>
          </a:p>
          <a:p>
            <a:pPr algn="just">
              <a:spcAft>
                <a:spcPts val="1000"/>
              </a:spcAft>
            </a:pPr>
            <a:r>
              <a:rPr lang="ru-RU" sz="2200" dirty="0">
                <a:latin typeface="Times New Roman"/>
                <a:ea typeface="Calibri"/>
                <a:cs typeface="Times New Roman"/>
              </a:rPr>
              <a:t>2) Если соль растворима в воде и образована хотя бы одним слабым электролитом, она подвергается гидролизу.</a:t>
            </a:r>
            <a:endParaRPr lang="ru-RU" sz="2200" dirty="0">
              <a:ea typeface="Calibri"/>
              <a:cs typeface="Times New Roman"/>
            </a:endParaRPr>
          </a:p>
          <a:p>
            <a:pPr algn="just">
              <a:spcAft>
                <a:spcPts val="1000"/>
              </a:spcAft>
            </a:pPr>
            <a:r>
              <a:rPr lang="ru-RU" sz="2200" dirty="0">
                <a:latin typeface="Times New Roman"/>
                <a:ea typeface="Calibri"/>
                <a:cs typeface="Times New Roman"/>
              </a:rPr>
              <a:t>3) Гидролизу подвергаются соли, не растворимые в воде.</a:t>
            </a:r>
            <a:endParaRPr lang="ru-RU" sz="2200" dirty="0">
              <a:ea typeface="Calibri"/>
              <a:cs typeface="Times New Roman"/>
            </a:endParaRPr>
          </a:p>
          <a:p>
            <a:pPr algn="just">
              <a:spcAft>
                <a:spcPts val="1000"/>
              </a:spcAft>
            </a:pPr>
            <a:r>
              <a:rPr lang="ru-RU" sz="2200" dirty="0">
                <a:latin typeface="Times New Roman"/>
                <a:ea typeface="Calibri"/>
                <a:cs typeface="Times New Roman"/>
              </a:rPr>
              <a:t>4)  Раствор нитрата свинца (</a:t>
            </a:r>
            <a:r>
              <a:rPr lang="uk-UA" sz="2200" dirty="0">
                <a:latin typeface="Times New Roman"/>
                <a:ea typeface="Calibri"/>
                <a:cs typeface="Times New Roman"/>
              </a:rPr>
              <a:t>ІІ</a:t>
            </a:r>
            <a:r>
              <a:rPr lang="ru-RU" sz="2200" dirty="0">
                <a:latin typeface="Times New Roman"/>
                <a:ea typeface="Calibri"/>
                <a:cs typeface="Times New Roman"/>
              </a:rPr>
              <a:t>) </a:t>
            </a:r>
            <a:r>
              <a:rPr lang="en-US" sz="2200" dirty="0" err="1">
                <a:latin typeface="Times New Roman"/>
                <a:ea typeface="Calibri"/>
                <a:cs typeface="Times New Roman"/>
              </a:rPr>
              <a:t>Pb</a:t>
            </a:r>
            <a:r>
              <a:rPr lang="ru-RU" sz="2200" dirty="0">
                <a:latin typeface="Times New Roman"/>
                <a:ea typeface="Calibri"/>
                <a:cs typeface="Times New Roman"/>
              </a:rPr>
              <a:t>(</a:t>
            </a:r>
            <a:r>
              <a:rPr lang="en-US" sz="2200" dirty="0">
                <a:latin typeface="Times New Roman"/>
                <a:ea typeface="Calibri"/>
                <a:cs typeface="Times New Roman"/>
              </a:rPr>
              <a:t>NO</a:t>
            </a:r>
            <a:r>
              <a:rPr lang="ru-RU" sz="2200" baseline="-25000" dirty="0">
                <a:latin typeface="Times New Roman"/>
                <a:ea typeface="Calibri"/>
                <a:cs typeface="Times New Roman"/>
              </a:rPr>
              <a:t>3</a:t>
            </a:r>
            <a:r>
              <a:rPr lang="ru-RU" sz="2200" dirty="0">
                <a:latin typeface="Times New Roman"/>
                <a:ea typeface="Calibri"/>
                <a:cs typeface="Times New Roman"/>
              </a:rPr>
              <a:t>)</a:t>
            </a:r>
            <a:r>
              <a:rPr lang="ru-RU" sz="2200" baseline="-25000" dirty="0">
                <a:latin typeface="Times New Roman"/>
                <a:ea typeface="Calibri"/>
                <a:cs typeface="Times New Roman"/>
              </a:rPr>
              <a:t>2</a:t>
            </a:r>
            <a:r>
              <a:rPr lang="ru-RU" sz="2200" dirty="0">
                <a:latin typeface="Times New Roman"/>
                <a:ea typeface="Calibri"/>
                <a:cs typeface="Times New Roman"/>
              </a:rPr>
              <a:t> имеет кислую среду.</a:t>
            </a:r>
            <a:endParaRPr lang="ru-RU" sz="2200" dirty="0">
              <a:ea typeface="Calibri"/>
              <a:cs typeface="Times New Roman"/>
            </a:endParaRPr>
          </a:p>
          <a:p>
            <a:pPr algn="just">
              <a:spcAft>
                <a:spcPts val="1000"/>
              </a:spcAft>
            </a:pPr>
            <a:r>
              <a:rPr lang="ru-RU" sz="2200" dirty="0">
                <a:latin typeface="Times New Roman"/>
                <a:ea typeface="Calibri"/>
                <a:cs typeface="Times New Roman"/>
              </a:rPr>
              <a:t>5) Гидролиз – это взаимодействие ионов вещества с ионами воды, сопровождающееся образованием слабого электролита.</a:t>
            </a:r>
            <a:endParaRPr lang="ru-RU" sz="2200" dirty="0">
              <a:ea typeface="Calibri"/>
              <a:cs typeface="Times New Roman"/>
            </a:endParaRPr>
          </a:p>
          <a:p>
            <a:pPr algn="just">
              <a:spcAft>
                <a:spcPts val="1000"/>
              </a:spcAft>
            </a:pPr>
            <a:r>
              <a:rPr lang="ru-RU" sz="2200" dirty="0">
                <a:latin typeface="Times New Roman"/>
                <a:ea typeface="Calibri"/>
                <a:cs typeface="Times New Roman"/>
              </a:rPr>
              <a:t>6)  В растворе сульфида свинца (</a:t>
            </a:r>
            <a:r>
              <a:rPr lang="uk-UA" sz="2200" dirty="0">
                <a:latin typeface="Times New Roman"/>
                <a:ea typeface="Calibri"/>
                <a:cs typeface="Times New Roman"/>
              </a:rPr>
              <a:t>ІІ</a:t>
            </a:r>
            <a:r>
              <a:rPr lang="ru-RU" sz="2200" dirty="0">
                <a:latin typeface="Times New Roman"/>
                <a:ea typeface="Calibri"/>
                <a:cs typeface="Times New Roman"/>
              </a:rPr>
              <a:t>) </a:t>
            </a:r>
            <a:r>
              <a:rPr lang="en-US" sz="2200" dirty="0" err="1">
                <a:latin typeface="Times New Roman"/>
                <a:ea typeface="Calibri"/>
                <a:cs typeface="Times New Roman"/>
              </a:rPr>
              <a:t>PbS</a:t>
            </a:r>
            <a:r>
              <a:rPr lang="en-US" sz="2200" dirty="0">
                <a:latin typeface="Times New Roman"/>
                <a:ea typeface="Calibri"/>
                <a:cs typeface="Times New Roman"/>
              </a:rPr>
              <a:t> </a:t>
            </a:r>
            <a:r>
              <a:rPr lang="ru-RU" sz="2200" dirty="0">
                <a:latin typeface="Times New Roman"/>
                <a:ea typeface="Calibri"/>
                <a:cs typeface="Times New Roman"/>
              </a:rPr>
              <a:t>гидролиз протекает.</a:t>
            </a:r>
            <a:endParaRPr lang="ru-RU" sz="2200" dirty="0">
              <a:ea typeface="Calibri"/>
              <a:cs typeface="Times New Roman"/>
            </a:endParaRPr>
          </a:p>
          <a:p>
            <a:pPr algn="just">
              <a:spcAft>
                <a:spcPts val="1000"/>
              </a:spcAft>
            </a:pPr>
            <a:r>
              <a:rPr lang="ru-RU" sz="2200" dirty="0">
                <a:latin typeface="Times New Roman"/>
                <a:ea typeface="Calibri"/>
                <a:cs typeface="Times New Roman"/>
              </a:rPr>
              <a:t>7)  В растворе карбоната натрия </a:t>
            </a:r>
            <a:r>
              <a:rPr lang="en-US" sz="2200" dirty="0">
                <a:latin typeface="Times New Roman"/>
                <a:ea typeface="Calibri"/>
                <a:cs typeface="Times New Roman"/>
              </a:rPr>
              <a:t>Na</a:t>
            </a:r>
            <a:r>
              <a:rPr lang="ru-RU" sz="2200" baseline="-25000" dirty="0">
                <a:latin typeface="Times New Roman"/>
                <a:ea typeface="Calibri"/>
                <a:cs typeface="Times New Roman"/>
              </a:rPr>
              <a:t>2</a:t>
            </a:r>
            <a:r>
              <a:rPr lang="en-US" sz="2200" dirty="0">
                <a:latin typeface="Times New Roman"/>
                <a:ea typeface="Calibri"/>
                <a:cs typeface="Times New Roman"/>
              </a:rPr>
              <a:t>CO</a:t>
            </a:r>
            <a:r>
              <a:rPr lang="ru-RU" sz="2200" baseline="-25000" dirty="0">
                <a:latin typeface="Times New Roman"/>
                <a:ea typeface="Calibri"/>
                <a:cs typeface="Times New Roman"/>
              </a:rPr>
              <a:t>3  </a:t>
            </a:r>
            <a:r>
              <a:rPr lang="ru-RU" sz="2200" dirty="0">
                <a:latin typeface="Times New Roman"/>
                <a:ea typeface="Calibri"/>
                <a:cs typeface="Times New Roman"/>
              </a:rPr>
              <a:t>рН &gt;7</a:t>
            </a:r>
            <a:endParaRPr lang="ru-RU" sz="2200" dirty="0">
              <a:ea typeface="Calibri"/>
              <a:cs typeface="Times New Roman"/>
            </a:endParaRPr>
          </a:p>
          <a:p>
            <a:pPr algn="just">
              <a:spcAft>
                <a:spcPts val="1000"/>
              </a:spcAft>
            </a:pPr>
            <a:r>
              <a:rPr lang="ru-RU" sz="2200" dirty="0">
                <a:latin typeface="Times New Roman"/>
                <a:ea typeface="Calibri"/>
                <a:cs typeface="Times New Roman"/>
              </a:rPr>
              <a:t>8) Если соль образована сильной кислотой и слабым основанием, то лакмус окрасит раствор этой соли в красный цвет.</a:t>
            </a:r>
            <a:endParaRPr lang="ru-RU" sz="2200" dirty="0">
              <a:ea typeface="Calibri"/>
              <a:cs typeface="Times New Roman"/>
            </a:endParaRPr>
          </a:p>
          <a:p>
            <a:pPr algn="just">
              <a:spcAft>
                <a:spcPts val="1000"/>
              </a:spcAft>
            </a:pPr>
            <a:r>
              <a:rPr lang="ru-RU" sz="2200" dirty="0">
                <a:latin typeface="Times New Roman"/>
                <a:ea typeface="Calibri"/>
                <a:cs typeface="Times New Roman"/>
              </a:rPr>
              <a:t>9) Фенолфталеин окрасит в малиновый цвет раствор хлорида алюминия А</a:t>
            </a:r>
            <a:r>
              <a:rPr lang="en-US" sz="2200" dirty="0" err="1">
                <a:latin typeface="Times New Roman"/>
                <a:ea typeface="Calibri"/>
                <a:cs typeface="Times New Roman"/>
              </a:rPr>
              <a:t>lCl</a:t>
            </a:r>
            <a:r>
              <a:rPr lang="ru-RU" sz="2200" baseline="-25000" dirty="0">
                <a:latin typeface="Times New Roman"/>
                <a:ea typeface="Calibri"/>
                <a:cs typeface="Times New Roman"/>
              </a:rPr>
              <a:t>3.</a:t>
            </a:r>
            <a:endParaRPr lang="ru-RU" sz="2200" dirty="0">
              <a:ea typeface="Calibri"/>
              <a:cs typeface="Times New Roman"/>
            </a:endParaRPr>
          </a:p>
        </p:txBody>
      </p:sp>
    </p:spTree>
    <p:extLst>
      <p:ext uri="{BB962C8B-B14F-4D97-AF65-F5344CB8AC3E}">
        <p14:creationId xmlns:p14="http://schemas.microsoft.com/office/powerpoint/2010/main" val="2856714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96752"/>
            <a:ext cx="7772400" cy="3960440"/>
          </a:xfrm>
        </p:spPr>
        <p:txBody>
          <a:bodyPr>
            <a:normAutofit fontScale="90000"/>
          </a:bodyPr>
          <a:lstStyle/>
          <a:p>
            <a:pPr algn="l"/>
            <a:r>
              <a:rPr lang="ru-RU" sz="3200" dirty="0" smtClean="0">
                <a:latin typeface="Times New Roman" pitchFamily="18" charset="0"/>
                <a:cs typeface="Times New Roman" pitchFamily="18" charset="0"/>
              </a:rPr>
              <a:t>Правильные ответы:</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Да -  2), </a:t>
            </a:r>
            <a:r>
              <a:rPr lang="ru-RU" sz="3200" dirty="0" smtClean="0">
                <a:solidFill>
                  <a:prstClr val="black"/>
                </a:solidFill>
                <a:latin typeface="Times New Roman" pitchFamily="18" charset="0"/>
                <a:cs typeface="Times New Roman" pitchFamily="18" charset="0"/>
              </a:rPr>
              <a:t>4), </a:t>
            </a:r>
            <a:r>
              <a:rPr lang="ru-RU" sz="3200" dirty="0" smtClean="0">
                <a:latin typeface="Times New Roman" pitchFamily="18" charset="0"/>
                <a:cs typeface="Times New Roman" pitchFamily="18" charset="0"/>
              </a:rPr>
              <a:t>5), 7), 8)</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Нет -  1), 3), 6), 9), 10)</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a:ea typeface="Calibri"/>
              </a:rPr>
              <a:t>Поставьте </a:t>
            </a:r>
            <a:r>
              <a:rPr lang="ru-RU" sz="3200" dirty="0">
                <a:latin typeface="Times New Roman"/>
                <a:ea typeface="Calibri"/>
              </a:rPr>
              <a:t>себе оценку: </a:t>
            </a:r>
            <a:r>
              <a:rPr lang="ru-RU" sz="3200" dirty="0" smtClean="0">
                <a:latin typeface="Times New Roman"/>
                <a:ea typeface="Calibri"/>
              </a:rPr>
              <a:t/>
            </a:r>
            <a:br>
              <a:rPr lang="ru-RU" sz="3200" dirty="0" smtClean="0">
                <a:latin typeface="Times New Roman"/>
                <a:ea typeface="Calibri"/>
              </a:rPr>
            </a:br>
            <a:r>
              <a:rPr lang="ru-RU" sz="3200" dirty="0" smtClean="0">
                <a:latin typeface="Times New Roman"/>
                <a:ea typeface="Calibri"/>
              </a:rPr>
              <a:t>9-10 </a:t>
            </a:r>
            <a:r>
              <a:rPr lang="ru-RU" sz="3200" dirty="0">
                <a:latin typeface="Times New Roman"/>
                <a:ea typeface="Calibri"/>
              </a:rPr>
              <a:t>правильных ответов «5</a:t>
            </a:r>
            <a:r>
              <a:rPr lang="ru-RU" sz="3200" dirty="0" smtClean="0">
                <a:latin typeface="Times New Roman"/>
                <a:ea typeface="Calibri"/>
              </a:rPr>
              <a:t>»,</a:t>
            </a:r>
            <a:br>
              <a:rPr lang="ru-RU" sz="3200" dirty="0" smtClean="0">
                <a:latin typeface="Times New Roman"/>
                <a:ea typeface="Calibri"/>
              </a:rPr>
            </a:br>
            <a:r>
              <a:rPr lang="ru-RU" sz="3200" dirty="0" smtClean="0">
                <a:latin typeface="Times New Roman"/>
                <a:ea typeface="Calibri"/>
              </a:rPr>
              <a:t>6-8 </a:t>
            </a:r>
            <a:r>
              <a:rPr lang="ru-RU" sz="3200" dirty="0">
                <a:latin typeface="Times New Roman"/>
                <a:ea typeface="Calibri"/>
              </a:rPr>
              <a:t>– «4», </a:t>
            </a:r>
            <a:r>
              <a:rPr lang="ru-RU" sz="3200" dirty="0" smtClean="0">
                <a:latin typeface="Times New Roman"/>
                <a:ea typeface="Calibri"/>
              </a:rPr>
              <a:t/>
            </a:r>
            <a:br>
              <a:rPr lang="ru-RU" sz="3200" dirty="0" smtClean="0">
                <a:latin typeface="Times New Roman"/>
                <a:ea typeface="Calibri"/>
              </a:rPr>
            </a:br>
            <a:r>
              <a:rPr lang="ru-RU" sz="3200" dirty="0" smtClean="0">
                <a:latin typeface="Times New Roman"/>
                <a:ea typeface="Calibri"/>
              </a:rPr>
              <a:t>4-5 </a:t>
            </a:r>
            <a:r>
              <a:rPr lang="ru-RU" sz="3200" dirty="0">
                <a:latin typeface="Times New Roman"/>
                <a:ea typeface="Calibri"/>
              </a:rPr>
              <a:t>– «3».</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337452827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212</Words>
  <Application>Microsoft Office PowerPoint</Application>
  <PresentationFormat>Экран (4:3)</PresentationFormat>
  <Paragraphs>20</Paragraphs>
  <Slides>10</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Тема урока Гидролиз солей </vt:lpstr>
      <vt:lpstr>Расшифровать слово   «эликетролт» </vt:lpstr>
      <vt:lpstr>Что называется:  1) слабым электролитом, 2) сильным электролитом, 3) степенью электролитической диссоциации, 4) кислой средой раствора (какие ионы обуславливают кислую среду?), 5)  щелочной средой (какие ионы обуславливают щелочную среду?), 6) нейтральной средой,  7) водородным показателем (какие значения принимает водородный показатель в кислой, щелочной и нейтральной средах?) 8) как будут изменять свой цвет индикаторы в различных средах? </vt:lpstr>
      <vt:lpstr>В каких растворах невозможно одновременное существование   всех свободных ионов:          а)  Н1+ ,  SO42-,   Cl1-,  K1+          б)    Н1+ ,    CО32-,  Na1+,  Cl1-          в)   Ba2+,   Al3+,  OH1- ,   Br1-          г)   Na1+,   Н1+,     Cl1-,    OH1- </vt:lpstr>
      <vt:lpstr>Из каких оснований и кислот можно получить соли:   а) NaCl,     б) Na2CO3,       в) АlCl3 ?</vt:lpstr>
      <vt:lpstr>Гидролиз («лиз» - разложение, «гидро» - вода, т.е. разложение водой) – это взаимодействие ионов вещества с ионами воды, сопровождающееся образованием слабого электролита</vt:lpstr>
      <vt:lpstr> Выбрать соли, которые подвергаются гидролизу:  1 вариант  Na2SО4, PbCO3, Ba(NO3)2, NH4Cl  2 вариант K2S, NaBr, AgCl, K2SO4  Аргументируйте свое решение, ответив на вопросы: а) почему эти соли подвергаются гидролизу? б) какая кислотность в растворах данных солей, каково значение водородного показателя? в) почему остальные соли не подвергаются гидролизу? Докажите свои утверждения с помощью эксперимента (цифровой лаборатории «Архимед») </vt:lpstr>
      <vt:lpstr>Задание №3 («верю - не верю») </vt:lpstr>
      <vt:lpstr>Правильные ответы:  Да -  2), 4), 5), 7), 8)  Нет -  1), 3), 6), 9), 10)  Поставьте себе оценку:  9-10 правильных ответов «5», 6-8 – «4»,  4-5 – «3». </vt:lpstr>
      <vt:lpstr>Рефлексия Составить синквейн к слову «гидролиз».</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 Гидролиз солей </dc:title>
  <cp:lastModifiedBy>Сергей</cp:lastModifiedBy>
  <cp:revision>13</cp:revision>
  <dcterms:modified xsi:type="dcterms:W3CDTF">2024-12-15T12:45:24Z</dcterms:modified>
</cp:coreProperties>
</file>