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1CA21-D53A-4DBA-B4A5-68144A29A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DA1B3A-CBF5-49CC-A4CD-201A6F43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C0128-FED5-47E4-B796-5CF6CCCA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40B1B-B913-4FB7-86BB-842B5CB1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2E21A-00DE-4E9D-9EB2-B5DA47B8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5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6BD7F-6079-4C0C-9CF0-0A12A9D7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971374-78B5-4CB2-B37D-4483EEA73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4B2D7-513D-46FA-B6BD-1C7BC464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9C9AB-03E1-4CC3-8B3B-AF64771A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1DE8D-82C5-4046-9F8A-FEF91EBA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6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CA337B-F522-4609-8CDC-E06C8C273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313C76-F27F-45BE-9182-DBBA2C56F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C96BF-5BE0-4A82-A9EB-F2C1C1E3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951A5-CD27-4583-AFE6-E82FE1F6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EAF12-5BB1-4555-9934-205273D2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5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73F1C-C436-4B2E-8D69-EB37235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F6029-FBD5-420C-8D2B-4B973C12E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8EB68-E417-40F8-B56A-CAE4B639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F593F-8D9E-4FEF-9F0D-96081F2E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DB2D8-AF1B-4ADD-8AD3-4C5C5A1C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4512A-593C-45CC-B2BF-C17E443A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48DE2-4C5D-4186-B0A6-A19D9E61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4111F-B891-446E-8F08-AF2C65D4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E5E26-9089-4A1E-BADF-8A1516CA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C5EC6-322A-4065-83CB-3D986013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2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17E28-E254-471A-B18C-B6DBEC4D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F16B3-5ECF-40DD-93DD-30744A586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F3869-C7A2-481F-B5DB-06DB0CDB0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35616F-42E1-417E-84F2-274FCFAF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5F5BC-1703-49A4-B0AF-23D13FAC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55C46C-2A0A-474A-9F4E-31EF6BA0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6D6F7-3AE4-4C13-A388-1DC82CF9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4ACDAB-483A-4019-B6E9-59DC2FB6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4CAD06-52BB-4672-9928-7A18A4EE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883-D66F-46B7-8033-06FAF3929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A6485D-E36E-4B21-99FD-6E895F5AC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DB939-30CD-4F14-833F-ACD1D27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B2F902-486F-4E5E-B220-1E8955FF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381EEA-AAA2-42DF-B7E6-0E6D3524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2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7C248-52DC-41B7-8F12-E062FB2B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084126-FF79-42A7-AA6A-AEEB1295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2AA7C6-F54A-4E37-A601-610E6B2A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756E00-6630-4A60-AB98-01535398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9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D00EA4-B2F8-4515-AADA-A24B6669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AF63A2-FA2A-4739-9BEA-571D13E8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E4F045-EAC9-40A2-BDBE-E200AD81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D665E-7674-49C5-A4FC-36701C64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2DF44-64DB-4310-A0C2-E8306D09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D3D8AF-6809-45B3-8274-E091F963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D889B1-8853-465A-B249-ECB04B7F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82CE1-349C-42FE-8BAF-4E29116C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A2107-87BC-43F2-917D-1134766F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2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2FA2-335E-4AF5-937F-062CC4F2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9CDA75-B0C9-41CF-9CBD-2A252FC53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4B83AB-85C0-49F3-9525-E04F28476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F2A0C-2E2B-490C-A76F-F0AAC60B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8E429C-E899-443B-9002-8FFBB603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5DBEE-9028-41E9-BC3E-7D7A3B25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039F2-75E4-4899-A253-E9B826B0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6DB18-AA39-4985-8FB6-BDEF404BE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773EB-F84C-47EC-898F-914A8179D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FD9B-8242-4374-B8BF-7029DE2EDD46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C17E4-6C43-43AC-B58D-9E44CB95B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D7172-D543-4656-811B-69527DF4F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2AA-D204-4E98-831E-92739B1E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A6E04-33A2-4613-8687-9359835D3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798471-DE53-4B91-8854-6459AB7C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5BEBD-F655-4DC9-A203-1BB59E28A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4C7A38-4802-4441-B29D-D339C71E8640}"/>
              </a:ext>
            </a:extLst>
          </p:cNvPr>
          <p:cNvSpPr txBox="1"/>
          <p:nvPr/>
        </p:nvSpPr>
        <p:spPr>
          <a:xfrm>
            <a:off x="762000" y="569148"/>
            <a:ext cx="1066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ВЗАИМОДЕЙСТВИЕ ГБОУ ЛНР НОВОСВЕТЛОВСКАЯ СРЕДНЯЯ ШКОЛА № 37  С ФГБОУВО «ЛУГАНСКИМ ГОСУДАРСТВЕННЫМ АГРАРНЫМ УНИВЕРСИТЕТОМ ИМЕНИ К.Е. ВОРОШИЛОВА»</a:t>
            </a:r>
          </a:p>
        </p:txBody>
      </p:sp>
    </p:spTree>
    <p:extLst>
      <p:ext uri="{BB962C8B-B14F-4D97-AF65-F5344CB8AC3E}">
        <p14:creationId xmlns:p14="http://schemas.microsoft.com/office/powerpoint/2010/main" val="54514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5EBCD-71AF-4C48-8A88-D31F9D0B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411F7A2-1654-45D5-B430-A98E24C8E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4CD2B-D90C-4764-8F63-A6E70EBD2EF2}"/>
              </a:ext>
            </a:extLst>
          </p:cNvPr>
          <p:cNvSpPr txBox="1"/>
          <p:nvPr/>
        </p:nvSpPr>
        <p:spPr>
          <a:xfrm>
            <a:off x="4876800" y="490330"/>
            <a:ext cx="595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УЧАСТИЕ В КОНКУРСЕ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0B713-0031-4CF8-84C7-6D9E11B95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321327"/>
            <a:ext cx="6095999" cy="3081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CE52A-B404-446B-B09B-097036A9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35" y="1321327"/>
            <a:ext cx="4222769" cy="29856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149D68-572C-4579-BC53-DB844A4C9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78" y="3723343"/>
            <a:ext cx="4189151" cy="29618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847D9B-817C-465F-8936-CBBEC451C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03" y="4418759"/>
            <a:ext cx="2771274" cy="23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44AC-FCF1-44AA-A2C7-FECCBD11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CEC197-A20F-4457-9356-19BF7A10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2466E5-90DE-469C-B64F-6179396AB0B6}"/>
              </a:ext>
            </a:extLst>
          </p:cNvPr>
          <p:cNvSpPr/>
          <p:nvPr/>
        </p:nvSpPr>
        <p:spPr>
          <a:xfrm>
            <a:off x="702363" y="3118028"/>
            <a:ext cx="10999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МОСКВА, 20 апреля 2023 года - РИА Новости. Президент РФ Владимир Путин поручил </a:t>
            </a:r>
            <a:r>
              <a:rPr lang="ru-RU" sz="2400" b="1" dirty="0" err="1">
                <a:solidFill>
                  <a:srgbClr val="002060"/>
                </a:solidFill>
              </a:rPr>
              <a:t>Минпросвещению</a:t>
            </a:r>
            <a:r>
              <a:rPr lang="ru-RU" sz="2400" b="1" dirty="0">
                <a:solidFill>
                  <a:srgbClr val="002060"/>
                </a:solidFill>
              </a:rPr>
              <a:t> совместно с Минсельхозом доложить до 15 октября по вопросу создания в школах профильных </a:t>
            </a:r>
            <a:r>
              <a:rPr lang="ru-RU" sz="2400" b="1" dirty="0" err="1">
                <a:solidFill>
                  <a:srgbClr val="002060"/>
                </a:solidFill>
              </a:rPr>
              <a:t>агроклассов</a:t>
            </a:r>
            <a:r>
              <a:rPr lang="ru-RU" sz="2400" b="1" dirty="0">
                <a:solidFill>
                  <a:srgbClr val="002060"/>
                </a:solidFill>
              </a:rPr>
              <a:t>, сообщается в перечне поручений, опубликованных на сайте Кремля. "</a:t>
            </a:r>
            <a:r>
              <a:rPr lang="ru-RU" sz="2400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sz="2400" b="1" dirty="0">
                <a:solidFill>
                  <a:srgbClr val="002060"/>
                </a:solidFill>
              </a:rPr>
              <a:t> России совместно с Минсельхозом России и высшими должностными лицами субъектов РФ с учетом потребностей регионов рассмотреть вопрос о создании в общеобразовательных организациях профильных </a:t>
            </a:r>
            <a:r>
              <a:rPr lang="ru-RU" sz="2400" b="1" dirty="0" err="1">
                <a:solidFill>
                  <a:srgbClr val="002060"/>
                </a:solidFill>
              </a:rPr>
              <a:t>агроклассов</a:t>
            </a:r>
            <a:r>
              <a:rPr lang="ru-RU" sz="2400" b="1" dirty="0">
                <a:solidFill>
                  <a:srgbClr val="002060"/>
                </a:solidFill>
              </a:rPr>
              <a:t>, а также при необходимости об усилении профориентационных мероприятий по аграрному направлению среди обучающихся 6-11 классов общеобразовательных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организаций»- говорится в тексте поручений.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4DC8A2-E5E1-4ED8-8F38-965EEA9A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6" y="217669"/>
            <a:ext cx="4465983" cy="29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27C91-5E31-4D86-99D1-FC88D1C3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1635E6-8183-4870-A364-B5E14A622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29B2A-2F3B-486B-9836-E1CDD7F89960}"/>
              </a:ext>
            </a:extLst>
          </p:cNvPr>
          <p:cNvSpPr txBox="1"/>
          <p:nvPr/>
        </p:nvSpPr>
        <p:spPr>
          <a:xfrm flipH="1">
            <a:off x="2756452" y="748787"/>
            <a:ext cx="8401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ЦЕЛЬ: к 2030 г. в России должно появиться 18 тысяч </a:t>
            </a:r>
            <a:r>
              <a:rPr lang="ru-RU" sz="3200" dirty="0" err="1">
                <a:solidFill>
                  <a:srgbClr val="FF0000"/>
                </a:solidFill>
              </a:rPr>
              <a:t>агроклассов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90DFB9C-D2B7-4BFF-9BFE-613A861B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48" y="1826005"/>
            <a:ext cx="4568688" cy="45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8632-C04B-4ABC-85C1-058DB888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7711EF-5A69-4273-9ABD-1C1608A9E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17"/>
            <a:ext cx="12191999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9FE13-0A9E-42EB-B8B3-DAD02BF68962}"/>
              </a:ext>
            </a:extLst>
          </p:cNvPr>
          <p:cNvSpPr txBox="1"/>
          <p:nvPr/>
        </p:nvSpPr>
        <p:spPr>
          <a:xfrm>
            <a:off x="5022575" y="658574"/>
            <a:ext cx="339255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ЦЕЛЬ ПРОЕКТА АГРОКЛАССЫ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9BA50-CB9B-4D97-B741-3D45D52A96F5}"/>
              </a:ext>
            </a:extLst>
          </p:cNvPr>
          <p:cNvSpPr txBox="1"/>
          <p:nvPr/>
        </p:nvSpPr>
        <p:spPr>
          <a:xfrm flipH="1">
            <a:off x="4598504" y="1828800"/>
            <a:ext cx="7142922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Привлечение выпускников образовательных организаций в аграрный сектор через создание </a:t>
            </a:r>
            <a:r>
              <a:rPr lang="ru-RU" sz="2400" b="1" dirty="0" err="1"/>
              <a:t>агроклассов</a:t>
            </a:r>
            <a:r>
              <a:rPr lang="ru-RU" sz="2400" b="1" dirty="0"/>
              <a:t> и реализацию модели целевого приема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CED73-57EC-48CD-B419-751B40A98256}"/>
              </a:ext>
            </a:extLst>
          </p:cNvPr>
          <p:cNvSpPr txBox="1"/>
          <p:nvPr/>
        </p:nvSpPr>
        <p:spPr>
          <a:xfrm>
            <a:off x="6241774" y="4041913"/>
            <a:ext cx="549965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Целевая группа: учащиеся 10-11 классов общеобразовательных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55157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C081A-AC6D-48FD-9188-EF816796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9FADB4-C831-4129-B1B8-4ED4B2442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93796-AB6A-4127-AE97-4FAB969FF412}"/>
              </a:ext>
            </a:extLst>
          </p:cNvPr>
          <p:cNvSpPr txBox="1"/>
          <p:nvPr/>
        </p:nvSpPr>
        <p:spPr>
          <a:xfrm>
            <a:off x="2438400" y="424557"/>
            <a:ext cx="8507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 сентября 2024 года на базе 10 класса ГБОУ ЛНР </a:t>
            </a:r>
            <a:r>
              <a:rPr lang="ru-RU" sz="2800" b="1" dirty="0" err="1">
                <a:solidFill>
                  <a:srgbClr val="FF0000"/>
                </a:solidFill>
              </a:rPr>
              <a:t>Новосветловская</a:t>
            </a:r>
            <a:r>
              <a:rPr lang="ru-RU" sz="2800" b="1" dirty="0">
                <a:solidFill>
                  <a:srgbClr val="FF0000"/>
                </a:solidFill>
              </a:rPr>
              <a:t>  средняя школа № 37 создается АГРОКЛАСС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09921C-64A6-4248-92E0-913F7A4F8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1636643"/>
            <a:ext cx="5632174" cy="51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31D16-2AC3-4675-977A-CE1D8CCF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27FAE9E8-D181-4A21-8C7F-F8DD3F01B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81FD8-2447-4978-8D17-610F9452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849" y="1768097"/>
            <a:ext cx="4094921" cy="5081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1CDEA-1F85-4AF9-AB27-7B5FAEF644A1}"/>
              </a:ext>
            </a:extLst>
          </p:cNvPr>
          <p:cNvSpPr txBox="1"/>
          <p:nvPr/>
        </p:nvSpPr>
        <p:spPr>
          <a:xfrm>
            <a:off x="1318050" y="482897"/>
            <a:ext cx="9214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ФГБОУВО «Луганским государственным аграрным университетом </a:t>
            </a:r>
          </a:p>
          <a:p>
            <a:r>
              <a:rPr lang="ru-RU" sz="2400" b="1" dirty="0"/>
              <a:t>имени </a:t>
            </a:r>
            <a:r>
              <a:rPr lang="ru-RU" sz="2400" b="1" dirty="0" err="1"/>
              <a:t>К.Е.Ворошилова</a:t>
            </a:r>
            <a:r>
              <a:rPr lang="ru-RU" sz="2400" b="1" dirty="0"/>
              <a:t> 08 августа 2024 года № 58  принято  </a:t>
            </a:r>
          </a:p>
          <a:p>
            <a:r>
              <a:rPr lang="ru-RU" sz="2400" b="1" dirty="0"/>
              <a:t>ПОЛОЖЕНИЕ об агротехническом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7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61F45-6CCE-4396-A260-F7D46BF2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29084D60-FF5B-4ED0-9DA5-27C8CD34F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63" y="-1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5A37B-A5B1-46B7-BECA-3E577DC6D376}"/>
              </a:ext>
            </a:extLst>
          </p:cNvPr>
          <p:cNvSpPr txBox="1"/>
          <p:nvPr/>
        </p:nvSpPr>
        <p:spPr>
          <a:xfrm>
            <a:off x="2252870" y="365125"/>
            <a:ext cx="877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Непрерывность обучения    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6FCC982-6BE4-4C85-BE40-D5428910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921"/>
            <a:ext cx="4465682" cy="36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69E314-F799-4A69-8D18-2DFE6AC7B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27" y="2479882"/>
            <a:ext cx="3230217" cy="32302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3A0BF6-E386-42C7-BF10-BC96FFA78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678" y="2862568"/>
            <a:ext cx="4068417" cy="3051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592FDC-D160-4EC1-BB5E-21D7D5871BD3}"/>
              </a:ext>
            </a:extLst>
          </p:cNvPr>
          <p:cNvSpPr txBox="1"/>
          <p:nvPr/>
        </p:nvSpPr>
        <p:spPr>
          <a:xfrm>
            <a:off x="173018" y="3428999"/>
            <a:ext cx="4244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Общеобразовательная программа +</a:t>
            </a:r>
          </a:p>
          <a:p>
            <a:r>
              <a:rPr lang="ru-RU" sz="2000" b="1" dirty="0"/>
              <a:t>Внеурочная деятельность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0134E-E172-4677-B4E5-9CF2D0EC088D}"/>
              </a:ext>
            </a:extLst>
          </p:cNvPr>
          <p:cNvSpPr txBox="1"/>
          <p:nvPr/>
        </p:nvSpPr>
        <p:spPr>
          <a:xfrm>
            <a:off x="4665914" y="1462269"/>
            <a:ext cx="2217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Дополнительные </a:t>
            </a:r>
          </a:p>
          <a:p>
            <a:r>
              <a:rPr lang="ru-RU" sz="2000" b="1" dirty="0"/>
              <a:t>образовательные </a:t>
            </a:r>
          </a:p>
          <a:p>
            <a:r>
              <a:rPr lang="ru-RU" sz="2000" b="1" dirty="0"/>
              <a:t>программы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53C42-D60B-4C38-94B5-7DC2D95E8A99}"/>
              </a:ext>
            </a:extLst>
          </p:cNvPr>
          <p:cNvSpPr txBox="1"/>
          <p:nvPr/>
        </p:nvSpPr>
        <p:spPr>
          <a:xfrm>
            <a:off x="8706678" y="1268702"/>
            <a:ext cx="3062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Реализация программ профильного обучения во взаимодействии с Университетами, СПО, предприятиями.</a:t>
            </a:r>
          </a:p>
        </p:txBody>
      </p:sp>
    </p:spTree>
    <p:extLst>
      <p:ext uri="{BB962C8B-B14F-4D97-AF65-F5344CB8AC3E}">
        <p14:creationId xmlns:p14="http://schemas.microsoft.com/office/powerpoint/2010/main" val="23484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4D50D-91EE-44CB-AC40-3C936275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2EEA94B-E263-469E-A2DB-5E2BECBA6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E2957-BD07-40FE-855E-CB9A827A7F25}"/>
              </a:ext>
            </a:extLst>
          </p:cNvPr>
          <p:cNvSpPr txBox="1"/>
          <p:nvPr/>
        </p:nvSpPr>
        <p:spPr>
          <a:xfrm>
            <a:off x="3061252" y="488651"/>
            <a:ext cx="8579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ПРОФИЛЬНОЙ ПОДГОТОВКИ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5E72C-C044-4304-BB8B-EFDC6317DD3D}"/>
              </a:ext>
            </a:extLst>
          </p:cNvPr>
          <p:cNvSpPr txBox="1"/>
          <p:nvPr/>
        </p:nvSpPr>
        <p:spPr>
          <a:xfrm>
            <a:off x="2928071" y="1628406"/>
            <a:ext cx="88448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Общее образование   Дополнительное      Профильные практики </a:t>
            </a:r>
          </a:p>
          <a:p>
            <a:r>
              <a:rPr lang="ru-RU" b="1" dirty="0"/>
              <a:t>		       образование                                                               Профориентация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A0559-4762-4051-AC24-E783FD0360B3}"/>
              </a:ext>
            </a:extLst>
          </p:cNvPr>
          <p:cNvSpPr txBox="1"/>
          <p:nvPr/>
        </p:nvSpPr>
        <p:spPr>
          <a:xfrm>
            <a:off x="569843" y="3326296"/>
            <a:ext cx="11336238" cy="149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5F33E11-089E-438F-82BF-2E8C87391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22926"/>
              </p:ext>
            </p:extLst>
          </p:nvPr>
        </p:nvGraphicFramePr>
        <p:xfrm>
          <a:off x="704022" y="2355185"/>
          <a:ext cx="11067880" cy="49372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3576">
                  <a:extLst>
                    <a:ext uri="{9D8B030D-6E8A-4147-A177-3AD203B41FA5}">
                      <a16:colId xmlns:a16="http://schemas.microsoft.com/office/drawing/2014/main" val="603687306"/>
                    </a:ext>
                  </a:extLst>
                </a:gridCol>
                <a:gridCol w="2213576">
                  <a:extLst>
                    <a:ext uri="{9D8B030D-6E8A-4147-A177-3AD203B41FA5}">
                      <a16:colId xmlns:a16="http://schemas.microsoft.com/office/drawing/2014/main" val="4031807942"/>
                    </a:ext>
                  </a:extLst>
                </a:gridCol>
                <a:gridCol w="2213576">
                  <a:extLst>
                    <a:ext uri="{9D8B030D-6E8A-4147-A177-3AD203B41FA5}">
                      <a16:colId xmlns:a16="http://schemas.microsoft.com/office/drawing/2014/main" val="3153783143"/>
                    </a:ext>
                  </a:extLst>
                </a:gridCol>
                <a:gridCol w="2213576">
                  <a:extLst>
                    <a:ext uri="{9D8B030D-6E8A-4147-A177-3AD203B41FA5}">
                      <a16:colId xmlns:a16="http://schemas.microsoft.com/office/drawing/2014/main" val="854667500"/>
                    </a:ext>
                  </a:extLst>
                </a:gridCol>
                <a:gridCol w="2213576">
                  <a:extLst>
                    <a:ext uri="{9D8B030D-6E8A-4147-A177-3AD203B41FA5}">
                      <a16:colId xmlns:a16="http://schemas.microsoft.com/office/drawing/2014/main" val="2466491437"/>
                    </a:ext>
                  </a:extLst>
                </a:gridCol>
              </a:tblGrid>
              <a:tr h="4937211">
                <a:tc>
                  <a:txBody>
                    <a:bodyPr/>
                    <a:lstStyle/>
                    <a:p>
                      <a:r>
                        <a:rPr lang="ru-RU" dirty="0"/>
                        <a:t>среднее общее образование 10-11 классы ПРОФИЛЬНОЕ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Профильное обучение  «</a:t>
                      </a:r>
                      <a:r>
                        <a:rPr lang="ru-RU" dirty="0" err="1"/>
                        <a:t>Агрокласс</a:t>
                      </a:r>
                      <a:r>
                        <a:rPr lang="ru-RU" dirty="0"/>
                        <a:t>» Углубленное изучение предметов </a:t>
                      </a:r>
                      <a:r>
                        <a:rPr lang="ru-RU" dirty="0" err="1"/>
                        <a:t>естестеннонаучной</a:t>
                      </a:r>
                      <a:r>
                        <a:rPr lang="ru-RU" dirty="0"/>
                        <a:t> направленности (химия, биология) индивидуальные учебные курсы. Учебный курс «Индивидуальный проект»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Объединения дополнительного образования, поддерживающие профильную и предпрофессиональную подготовку Посещение выставок, семинаров, мастер-классов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«Профессионалы» чемпионат профессионального мастерства в компетенции «Агрономия» Летние профильные смены. Профильная практика в организациях и предприятиях. Предпрофессиональный экзамен. Проектные конкурсы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Университетские субботы, Научная среда Сетевые формы взаимодействия с вузами, высокотехнологичными предприятиями, Профориентационное тестирование и консультирование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5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29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239A1-A1D0-4F48-B501-DFD4415F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9EC167F-26F1-47C9-8F04-5EBCCA642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65"/>
            <a:ext cx="12192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71078-ED71-458A-8FEC-480B15FC5FDF}"/>
              </a:ext>
            </a:extLst>
          </p:cNvPr>
          <p:cNvSpPr txBox="1"/>
          <p:nvPr/>
        </p:nvSpPr>
        <p:spPr>
          <a:xfrm>
            <a:off x="3246783" y="450576"/>
            <a:ext cx="733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СЕТЕВЫЕ ПАРТНЕРЫ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627F5-EA9E-4010-906D-8D0404E169B8}"/>
              </a:ext>
            </a:extLst>
          </p:cNvPr>
          <p:cNvSpPr txBox="1"/>
          <p:nvPr/>
        </p:nvSpPr>
        <p:spPr>
          <a:xfrm>
            <a:off x="5910470" y="241189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2AF65DE-7834-468F-9FD9-49C6ADB3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34" y="1072562"/>
            <a:ext cx="30003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E815C7-AF8A-4CA3-AE6F-AAA5E2698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924" y="4057788"/>
            <a:ext cx="3514488" cy="243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7F779E-7C29-45BB-B12D-16DF870AC8D0}"/>
              </a:ext>
            </a:extLst>
          </p:cNvPr>
          <p:cNvSpPr txBox="1"/>
          <p:nvPr/>
        </p:nvSpPr>
        <p:spPr>
          <a:xfrm>
            <a:off x="5078924" y="1627066"/>
            <a:ext cx="6814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Федеральное бюджетное общеобразовательное </a:t>
            </a:r>
          </a:p>
          <a:p>
            <a:r>
              <a:rPr lang="ru-RU" sz="2400" b="1" dirty="0"/>
              <a:t>учреждение высшего образования «Луганский </a:t>
            </a:r>
          </a:p>
          <a:p>
            <a:r>
              <a:rPr lang="ru-RU" sz="2400" b="1" dirty="0"/>
              <a:t>государственный аграрный университет имени</a:t>
            </a:r>
          </a:p>
          <a:p>
            <a:r>
              <a:rPr lang="ru-RU" sz="2400" b="1" dirty="0" err="1"/>
              <a:t>К.Е.Ворошилова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27973-B95A-448B-B83A-1B234D052D54}"/>
              </a:ext>
            </a:extLst>
          </p:cNvPr>
          <p:cNvSpPr txBox="1"/>
          <p:nvPr/>
        </p:nvSpPr>
        <p:spPr>
          <a:xfrm>
            <a:off x="3525618" y="4581514"/>
            <a:ext cx="4769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Фермерское хозяйство « Кирилов С.А.»</a:t>
            </a:r>
          </a:p>
        </p:txBody>
      </p:sp>
    </p:spTree>
    <p:extLst>
      <p:ext uri="{BB962C8B-B14F-4D97-AF65-F5344CB8AC3E}">
        <p14:creationId xmlns:p14="http://schemas.microsoft.com/office/powerpoint/2010/main" val="3418278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347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12</cp:revision>
  <dcterms:created xsi:type="dcterms:W3CDTF">2025-06-02T16:23:42Z</dcterms:created>
  <dcterms:modified xsi:type="dcterms:W3CDTF">2025-06-02T18:28:10Z</dcterms:modified>
</cp:coreProperties>
</file>