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72" r:id="rId1"/>
  </p:sldMasterIdLst>
  <p:notesMasterIdLst>
    <p:notesMasterId r:id="rId21"/>
  </p:notesMasterIdLst>
  <p:sldIdLst>
    <p:sldId id="256" r:id="rId2"/>
    <p:sldId id="257" r:id="rId3"/>
    <p:sldId id="266" r:id="rId4"/>
    <p:sldId id="258" r:id="rId5"/>
    <p:sldId id="267" r:id="rId6"/>
    <p:sldId id="268" r:id="rId7"/>
    <p:sldId id="259" r:id="rId8"/>
    <p:sldId id="260" r:id="rId9"/>
    <p:sldId id="264" r:id="rId10"/>
    <p:sldId id="261" r:id="rId11"/>
    <p:sldId id="269" r:id="rId12"/>
    <p:sldId id="270" r:id="rId13"/>
    <p:sldId id="271" r:id="rId14"/>
    <p:sldId id="262" r:id="rId15"/>
    <p:sldId id="272" r:id="rId16"/>
    <p:sldId id="263" r:id="rId17"/>
    <p:sldId id="273" r:id="rId18"/>
    <p:sldId id="265" r:id="rId19"/>
    <p:sldId id="274" r:id="rId20"/>
  </p:sldIdLst>
  <p:sldSz cx="14630400" cy="8229600"/>
  <p:notesSz cx="8229600" cy="146304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rimo" panose="020B0604020202020204" charset="0"/>
      <p:regular r:id="rId26"/>
    </p:embeddedFont>
    <p:embeddedFont>
      <p:font typeface="Outfit Extra Bold" panose="020B0604020202020204" charset="0"/>
      <p:regular r:id="rId27"/>
    </p:embeddedFont>
    <p:embeddedFont>
      <p:font typeface="Tw Cen MT" panose="020B0602020104020603" pitchFamily="34" charset="0"/>
      <p:regular r:id="rId28"/>
      <p:bold r:id="rId29"/>
      <p:italic r:id="rId30"/>
      <p:boldItalic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5F7"/>
    <a:srgbClr val="F9DDF7"/>
    <a:srgbClr val="E3E2FE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65" autoAdjust="0"/>
    <p:restoredTop sz="94610"/>
  </p:normalViewPr>
  <p:slideViewPr>
    <p:cSldViewPr snapToGrid="0" snapToObjects="1">
      <p:cViewPr varScale="1">
        <p:scale>
          <a:sx n="54" d="100"/>
          <a:sy n="54" d="100"/>
        </p:scale>
        <p:origin x="56" y="12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127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1215" y="1560942"/>
            <a:ext cx="10427971" cy="3011056"/>
          </a:xfrm>
        </p:spPr>
        <p:txBody>
          <a:bodyPr anchor="b">
            <a:normAutofit/>
          </a:bodyPr>
          <a:lstStyle>
            <a:lvl1pPr algn="ctr">
              <a:defRPr sz="57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1215" y="4663441"/>
            <a:ext cx="10427971" cy="1645919"/>
          </a:xfrm>
        </p:spPr>
        <p:txBody>
          <a:bodyPr>
            <a:normAutofit/>
          </a:bodyPr>
          <a:lstStyle>
            <a:lvl1pPr marL="0" indent="0" algn="ctr">
              <a:buNone/>
              <a:defRPr sz="2640">
                <a:solidFill>
                  <a:schemeClr val="bg1">
                    <a:lumMod val="50000"/>
                  </a:schemeClr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64631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53" y="5147249"/>
            <a:ext cx="12437318" cy="973932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21693" y="837913"/>
            <a:ext cx="11787038" cy="3856963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29" y="6130474"/>
            <a:ext cx="12437342" cy="818966"/>
          </a:xfrm>
        </p:spPr>
        <p:txBody>
          <a:bodyPr/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55205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29" y="731519"/>
            <a:ext cx="12437342" cy="4112694"/>
          </a:xfrm>
        </p:spPr>
        <p:txBody>
          <a:bodyPr anchor="ctr"/>
          <a:lstStyle>
            <a:lvl1pPr algn="ctr">
              <a:defRPr sz="384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30" y="5045785"/>
            <a:ext cx="12437342" cy="1903656"/>
          </a:xfrm>
        </p:spPr>
        <p:txBody>
          <a:bodyPr anchor="ctr"/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49747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455" y="731520"/>
            <a:ext cx="11163302" cy="3591485"/>
          </a:xfrm>
        </p:spPr>
        <p:txBody>
          <a:bodyPr anchor="ctr"/>
          <a:lstStyle>
            <a:lvl1pPr>
              <a:defRPr sz="384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064773" y="4332038"/>
            <a:ext cx="10502759" cy="713746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29" y="5247356"/>
            <a:ext cx="12437342" cy="17052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01786" y="904999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9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669070" y="3592294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96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688453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30" y="2566466"/>
            <a:ext cx="12437342" cy="3014202"/>
          </a:xfrm>
        </p:spPr>
        <p:txBody>
          <a:bodyPr anchor="b"/>
          <a:lstStyle>
            <a:lvl1pPr algn="ctr">
              <a:defRPr sz="384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30" y="5594802"/>
            <a:ext cx="12437342" cy="1368773"/>
          </a:xfrm>
        </p:spPr>
        <p:txBody>
          <a:bodyPr anchor="t"/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180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96529" y="731520"/>
            <a:ext cx="12437342" cy="19261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96529" y="2840512"/>
            <a:ext cx="3958771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96529" y="3532027"/>
            <a:ext cx="3958771" cy="3417414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42868" y="2840512"/>
            <a:ext cx="3949825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5329618" y="3532027"/>
            <a:ext cx="3964021" cy="3417414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567957" y="2840512"/>
            <a:ext cx="3965914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9567957" y="3532027"/>
            <a:ext cx="3965914" cy="3417414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28419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96529" y="732927"/>
            <a:ext cx="12437342" cy="192470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96529" y="5045784"/>
            <a:ext cx="3955691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64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6529" y="2840512"/>
            <a:ext cx="3955691" cy="18288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96529" y="5737298"/>
            <a:ext cx="3955691" cy="1212142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31311" y="5045784"/>
            <a:ext cx="3962194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64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329618" y="2840512"/>
            <a:ext cx="3964022" cy="18288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5329618" y="5737297"/>
            <a:ext cx="3964022" cy="1212143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567958" y="5045784"/>
            <a:ext cx="3960817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64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9567957" y="2840512"/>
            <a:ext cx="3965914" cy="18288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9567808" y="5737294"/>
            <a:ext cx="3966064" cy="1212145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29868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96530" y="2840512"/>
            <a:ext cx="12437342" cy="410892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8926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731522"/>
            <a:ext cx="3063991" cy="621791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96530" y="731522"/>
            <a:ext cx="9190469" cy="621791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163948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257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657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96529" y="2840511"/>
            <a:ext cx="12436591" cy="410892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510781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819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726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273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031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269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907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288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216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29" y="994276"/>
            <a:ext cx="12422102" cy="3284183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529" y="4388949"/>
            <a:ext cx="12422102" cy="164182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13370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96531" y="742221"/>
            <a:ext cx="12437341" cy="19154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96529" y="2840511"/>
            <a:ext cx="6127231" cy="410892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7406640" y="2840511"/>
            <a:ext cx="6126480" cy="410892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37208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96531" y="742221"/>
            <a:ext cx="12437341" cy="19154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5594" y="2845222"/>
            <a:ext cx="5848169" cy="815993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312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96530" y="3661215"/>
            <a:ext cx="6127232" cy="328822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75708" y="2845222"/>
            <a:ext cx="5858165" cy="815993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312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7406641" y="3661215"/>
            <a:ext cx="6126481" cy="328822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44917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40509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03199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30" y="731520"/>
            <a:ext cx="4722826" cy="2427902"/>
          </a:xfrm>
        </p:spPr>
        <p:txBody>
          <a:bodyPr anchor="b"/>
          <a:lstStyle>
            <a:lvl1pPr algn="ctr">
              <a:defRPr sz="384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6093675" y="731521"/>
            <a:ext cx="7440196" cy="62179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29" y="3159422"/>
            <a:ext cx="4722827" cy="3790018"/>
          </a:xfrm>
        </p:spPr>
        <p:txBody>
          <a:bodyPr/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60795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29" y="731520"/>
            <a:ext cx="7121963" cy="2427905"/>
          </a:xfrm>
        </p:spPr>
        <p:txBody>
          <a:bodyPr anchor="b"/>
          <a:lstStyle>
            <a:lvl1pPr algn="ctr">
              <a:defRPr sz="384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909763" y="731521"/>
            <a:ext cx="3906430" cy="621792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53" y="3159423"/>
            <a:ext cx="7121939" cy="3790016"/>
          </a:xfrm>
        </p:spPr>
        <p:txBody>
          <a:bodyPr/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9284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4630404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531" y="742221"/>
            <a:ext cx="12437341" cy="191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530" y="2840512"/>
            <a:ext cx="12437342" cy="4108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14484" y="705993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6530" y="7059931"/>
            <a:ext cx="800746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616814" y="7059931"/>
            <a:ext cx="91705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25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  <p:sldLayoutId id="2147483888" r:id="rId16"/>
    <p:sldLayoutId id="2147483889" r:id="rId17"/>
    <p:sldLayoutId id="2147483890" r:id="rId18"/>
    <p:sldLayoutId id="2147483891" r:id="rId19"/>
    <p:sldLayoutId id="2147483892" r:id="rId20"/>
    <p:sldLayoutId id="2147483893" r:id="rId21"/>
    <p:sldLayoutId id="2147483894" r:id="rId22"/>
    <p:sldLayoutId id="2147483895" r:id="rId23"/>
    <p:sldLayoutId id="2147483896" r:id="rId24"/>
    <p:sldLayoutId id="2147483897" r:id="rId25"/>
    <p:sldLayoutId id="2147483898" r:id="rId26"/>
    <p:sldLayoutId id="2147483899" r:id="rId27"/>
  </p:sldLayoutIdLst>
  <p:hf sldNum="0" hdr="0" ftr="0" dt="0"/>
  <p:txStyles>
    <p:titleStyle>
      <a:lvl1pPr algn="ctr" defTabSz="1097280" rtl="0" eaLnBrk="1" latinLnBrk="0" hangingPunct="1">
        <a:lnSpc>
          <a:spcPct val="90000"/>
        </a:lnSpc>
        <a:spcBef>
          <a:spcPct val="0"/>
        </a:spcBef>
        <a:buNone/>
        <a:defRPr sz="432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120000"/>
        </a:lnSpc>
        <a:spcBef>
          <a:spcPts val="1200"/>
        </a:spcBef>
        <a:buClr>
          <a:schemeClr val="tx1"/>
        </a:buClr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16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92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" Type="http://schemas.openxmlformats.org/officeDocument/2006/relationships/video" Target="file:///C:\Users\user\Desktop\&#1055;&#1086;&#1087;&#1086;&#1074;&#1072;%20&#1055;.&#1042;.%20&#1048;&#1048;%20&#1074;%20&#1086;&#1073;&#1088;&#1072;&#1079;&#1086;&#1074;&#1072;&#1085;&#1080;&#1080;\&#1043;&#1048;&#1043;&#1040;%20&#1063;&#1040;&#1058;.mp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8.xml"/><Relationship Id="rId1" Type="http://schemas.openxmlformats.org/officeDocument/2006/relationships/video" Target="file:///C:\Users\user\Desktop\&#1055;&#1086;&#1087;&#1086;&#1074;&#1072;%20&#1055;.&#1042;.%20&#1048;&#1048;%20&#1074;%20&#1086;&#1073;&#1088;&#1072;&#1079;&#1086;&#1074;&#1072;&#1085;&#1080;&#1080;\&#1043;&#1072;&#1084;&#1084;&#1072;%202.mp4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8.xml"/><Relationship Id="rId1" Type="http://schemas.openxmlformats.org/officeDocument/2006/relationships/video" Target="file:///C:\Users\user\Desktop\&#1055;&#1086;&#1087;&#1086;&#1074;&#1072;%20&#1055;.&#1042;.%20&#1048;&#1048;%20&#1074;%20&#1086;&#1073;&#1088;&#1072;&#1079;&#1086;&#1074;&#1072;&#1085;&#1080;&#1080;\&#1040;&#1083;&#1080;&#1089;&#1072;2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video" Target="file:///C:\Users\user\Desktop\&#1055;&#1086;&#1087;&#1086;&#1074;&#1072;%20&#1055;.&#1042;.%20&#1048;&#1048;%20&#1074;%20&#1086;&#1073;&#1088;&#1072;&#1079;&#1086;&#1074;&#1072;&#1085;&#1080;&#1080;\&#1040;&#1089;&#1089;&#1080;&#1089;&#1090;&#1077;&#1085;&#1090;%20&#1087;&#1088;&#1077;&#1087;&#1086;&#1076;&#1072;&#1074;&#1072;&#1090;&#1077;&#1083;&#1103;2.mp4" TargetMode="External"/><Relationship Id="rId1" Type="http://schemas.openxmlformats.org/officeDocument/2006/relationships/video" Target="file:///C:\Users\user\Desktop\&#1055;&#1086;&#1087;&#1086;&#1074;&#1072;%20&#1055;.&#1042;.%20&#1048;&#1048;%20&#1074;%20&#1086;&#1073;&#1088;&#1072;&#1079;&#1086;&#1074;&#1072;&#1085;&#1080;&#1080;\&#1085;&#1077;&#1081;&#1088;&#1086;&#1101;&#1082;&#1089;&#1087;&#1077;&#1088;&#1090;.mp4" TargetMode="Externa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18.xml"/><Relationship Id="rId1" Type="http://schemas.openxmlformats.org/officeDocument/2006/relationships/video" Target="file:///C:\Users\user\Desktop\&#1055;&#1086;&#1087;&#1086;&#1074;&#1072;%20&#1055;.&#1042;.%20&#1048;&#1048;%20&#1074;%20&#1086;&#1073;&#1088;&#1072;&#1079;&#1086;&#1074;&#1072;&#1085;&#1080;&#1080;\&#1052;&#1091;&#1083;&#1100;&#1090;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video" Target="file:///C:\Users\user\Desktop\&#1055;&#1086;&#1087;&#1086;&#1074;&#1072;%20&#1055;.&#1042;.%20&#1048;&#1048;%20&#1074;%20&#1086;&#1073;&#1088;&#1072;&#1079;&#1086;&#1074;&#1072;&#1085;&#1080;&#1080;\&#1042;&#1080;&#1076;&#1077;&#1086;%20&#1091;&#1095;&#1080;&#1090;&#1077;&#1083;&#1100;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620" y="0"/>
            <a:ext cx="509778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4982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9" name="TextBox 8"/>
          <p:cNvSpPr txBox="1"/>
          <p:nvPr/>
        </p:nvSpPr>
        <p:spPr>
          <a:xfrm>
            <a:off x="400050" y="647730"/>
            <a:ext cx="913257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«Возможности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искусственного интеллекта  в образовании»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1"/>
          <a:stretch/>
        </p:blipFill>
        <p:spPr>
          <a:xfrm>
            <a:off x="400050" y="3202275"/>
            <a:ext cx="5234940" cy="47368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34990" y="4985921"/>
            <a:ext cx="3783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Полина Викторовна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физики и математики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ЛНР «Гимназия № 60 им.200-летия г. Луганска»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17" y="6444003"/>
            <a:ext cx="1656594" cy="1462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с двумя скругленными соседними углами 46"/>
          <p:cNvSpPr/>
          <p:nvPr/>
        </p:nvSpPr>
        <p:spPr>
          <a:xfrm>
            <a:off x="11237658" y="6984764"/>
            <a:ext cx="1977029" cy="943830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с двумя скругленными соседними углами 41"/>
          <p:cNvSpPr/>
          <p:nvPr/>
        </p:nvSpPr>
        <p:spPr>
          <a:xfrm>
            <a:off x="276174" y="7069615"/>
            <a:ext cx="2044178" cy="995958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0"/>
          <p:cNvSpPr/>
          <p:nvPr/>
        </p:nvSpPr>
        <p:spPr>
          <a:xfrm>
            <a:off x="793790" y="287198"/>
            <a:ext cx="1030795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5400" b="1" dirty="0" err="1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Популярные</a:t>
            </a:r>
            <a:r>
              <a:rPr lang="en-US" sz="54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т</a:t>
            </a:r>
            <a:r>
              <a:rPr lang="en-US" sz="5400" b="1" dirty="0" err="1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екстовые</a:t>
            </a:r>
            <a:r>
              <a:rPr lang="en-US" sz="54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ru-RU" sz="54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н</a:t>
            </a:r>
            <a:r>
              <a:rPr lang="en-US" sz="5400" b="1" dirty="0" err="1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ейросети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606588"/>
            <a:ext cx="6407944" cy="2485471"/>
          </a:xfrm>
          <a:prstGeom prst="roundRect">
            <a:avLst>
              <a:gd name="adj" fmla="val 4550"/>
            </a:avLst>
          </a:prstGeom>
          <a:solidFill>
            <a:srgbClr val="FAFAFA">
              <a:alpha val="95000"/>
            </a:srgbClr>
          </a:solidFill>
          <a:ln w="30480">
            <a:solidFill>
              <a:srgbClr val="BDB8D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3790" y="1998345"/>
            <a:ext cx="60960" cy="2093714"/>
          </a:xfrm>
          <a:prstGeom prst="roundRect">
            <a:avLst>
              <a:gd name="adj" fmla="val 156279"/>
            </a:avLst>
          </a:prstGeom>
          <a:solidFill>
            <a:srgbClr val="5E4CE6"/>
          </a:solidFill>
          <a:ln/>
        </p:spPr>
      </p:sp>
      <p:sp>
        <p:nvSpPr>
          <p:cNvPr id="5" name="Text 3"/>
          <p:cNvSpPr/>
          <p:nvPr/>
        </p:nvSpPr>
        <p:spPr>
          <a:xfrm>
            <a:off x="3193596" y="20228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GigaChat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112044" y="2746058"/>
            <a:ext cx="583239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От «Сбера», бесплатный аналог ChatGPT, работает без VPN. Универсальная модель: текст, голос, изображения, видео, </a:t>
            </a:r>
            <a:r>
              <a:rPr lang="en-US" sz="20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музыка</a:t>
            </a:r>
            <a:r>
              <a:rPr lang="en-US" sz="20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428548" y="1606588"/>
            <a:ext cx="6408063" cy="2485471"/>
          </a:xfrm>
          <a:prstGeom prst="roundRect">
            <a:avLst>
              <a:gd name="adj" fmla="val 4550"/>
            </a:avLst>
          </a:prstGeom>
          <a:solidFill>
            <a:srgbClr val="FAFAFA">
              <a:alpha val="95000"/>
            </a:srgbClr>
          </a:solidFill>
          <a:ln w="30480">
            <a:solidFill>
              <a:srgbClr val="BDB8DF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428548" y="1998345"/>
            <a:ext cx="60960" cy="2093714"/>
          </a:xfrm>
          <a:prstGeom prst="roundRect">
            <a:avLst>
              <a:gd name="adj" fmla="val 156279"/>
            </a:avLst>
          </a:prstGeom>
          <a:solidFill>
            <a:srgbClr val="5E4CE6"/>
          </a:solidFill>
          <a:ln/>
        </p:spPr>
      </p:sp>
      <p:sp>
        <p:nvSpPr>
          <p:cNvPr id="9" name="Text 7"/>
          <p:cNvSpPr/>
          <p:nvPr/>
        </p:nvSpPr>
        <p:spPr>
          <a:xfrm>
            <a:off x="10103450" y="22000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Алиса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746802" y="2746058"/>
            <a:ext cx="58325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Виртуальный голосовой помощник от «Яндекс», работает без VPN. Есть платная подписка для расширенных ответов.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93790" y="4159854"/>
            <a:ext cx="6407944" cy="2507884"/>
          </a:xfrm>
          <a:prstGeom prst="roundRect">
            <a:avLst>
              <a:gd name="adj" fmla="val 4550"/>
            </a:avLst>
          </a:prstGeom>
          <a:solidFill>
            <a:srgbClr val="FAFAFA">
              <a:alpha val="95000"/>
            </a:srgbClr>
          </a:solidFill>
          <a:ln w="30480">
            <a:solidFill>
              <a:srgbClr val="BDB8DF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93790" y="4318873"/>
            <a:ext cx="60960" cy="2093714"/>
          </a:xfrm>
          <a:prstGeom prst="roundRect">
            <a:avLst>
              <a:gd name="adj" fmla="val 156279"/>
            </a:avLst>
          </a:prstGeom>
          <a:solidFill>
            <a:srgbClr val="5E4CE6"/>
          </a:solidFill>
          <a:ln/>
        </p:spPr>
      </p:sp>
      <p:sp>
        <p:nvSpPr>
          <p:cNvPr id="13" name="Text 11"/>
          <p:cNvSpPr/>
          <p:nvPr/>
        </p:nvSpPr>
        <p:spPr>
          <a:xfrm>
            <a:off x="3193596" y="46761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ChatGPT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112044" y="5066586"/>
            <a:ext cx="583239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endParaRPr lang="ru-RU" sz="2000" dirty="0" smtClean="0">
              <a:latin typeface="Times New Roman" panose="02020603050405020304" pitchFamily="18" charset="0"/>
              <a:ea typeface="Arimo" pitchFamily="34" charset="-122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850"/>
              </a:lnSpc>
              <a:buNone/>
            </a:pPr>
            <a:r>
              <a:rPr lang="en-US" sz="20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(</a:t>
            </a:r>
            <a:r>
              <a:rPr lang="en-US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OpenAI / Microsoft) </a:t>
            </a:r>
            <a:r>
              <a:rPr lang="en-US" sz="20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Требует</a:t>
            </a:r>
            <a:r>
              <a:rPr lang="en-US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VPN. </a:t>
            </a:r>
            <a:r>
              <a:rPr lang="ru-RU" sz="20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П</a:t>
            </a:r>
            <a:r>
              <a:rPr lang="en-US" sz="2000" dirty="0" err="1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ишет</a:t>
            </a:r>
            <a:r>
              <a:rPr lang="en-US" sz="20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тексты, генерирует идеи, работает с картинками и </a:t>
            </a:r>
            <a:r>
              <a:rPr lang="en-US" sz="20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таблицами</a:t>
            </a:r>
            <a:r>
              <a:rPr lang="en-US" sz="20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325329" y="4172649"/>
            <a:ext cx="6408063" cy="2507883"/>
          </a:xfrm>
          <a:prstGeom prst="roundRect">
            <a:avLst>
              <a:gd name="adj" fmla="val 4550"/>
            </a:avLst>
          </a:prstGeom>
          <a:solidFill>
            <a:srgbClr val="FAFAFA">
              <a:alpha val="95000"/>
            </a:srgbClr>
          </a:solidFill>
          <a:ln w="30480">
            <a:solidFill>
              <a:srgbClr val="BDB8DF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428548" y="4318873"/>
            <a:ext cx="60960" cy="2093714"/>
          </a:xfrm>
          <a:prstGeom prst="roundRect">
            <a:avLst>
              <a:gd name="adj" fmla="val 156279"/>
            </a:avLst>
          </a:prstGeom>
          <a:solidFill>
            <a:srgbClr val="5E4CE6"/>
          </a:solidFill>
          <a:ln/>
        </p:spPr>
      </p:sp>
      <p:sp>
        <p:nvSpPr>
          <p:cNvPr id="17" name="Text 15"/>
          <p:cNvSpPr/>
          <p:nvPr/>
        </p:nvSpPr>
        <p:spPr>
          <a:xfrm>
            <a:off x="10127282" y="46910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DeepSeek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746802" y="5324346"/>
            <a:ext cx="58325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ru-RU" sz="2000" dirty="0" smtClean="0">
              <a:latin typeface="Times New Roman" panose="02020603050405020304" pitchFamily="18" charset="0"/>
              <a:ea typeface="Arimo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000" dirty="0" err="1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Китайская</a:t>
            </a:r>
            <a:r>
              <a:rPr lang="en-US" sz="20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нейросеть, </a:t>
            </a:r>
            <a:r>
              <a:rPr lang="ru-RU" sz="20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котора</a:t>
            </a:r>
            <a:r>
              <a:rPr lang="ru-RU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я</a:t>
            </a:r>
            <a:r>
              <a:rPr lang="en-US" sz="20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з</a:t>
            </a:r>
            <a:r>
              <a:rPr lang="en-US" sz="2000" dirty="0" err="1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нает</a:t>
            </a:r>
            <a:r>
              <a:rPr lang="en-US" sz="20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русский</a:t>
            </a:r>
            <a:r>
              <a:rPr lang="ru-RU" sz="20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язык</a:t>
            </a:r>
            <a:r>
              <a:rPr lang="en-US" sz="20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, </a:t>
            </a:r>
            <a:r>
              <a:rPr lang="en-US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но хуже. Есть платный режим.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93790" y="666773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026" name="Picture 2" descr="https://avatars.mds.yandex.net/i?id=42f816f0f181df8348cbbe019a0583b006302e7b-5263756-images-thumbs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6" t="23951" r="11823" b="29382"/>
          <a:stretch/>
        </p:blipFill>
        <p:spPr bwMode="auto">
          <a:xfrm>
            <a:off x="5151837" y="1800437"/>
            <a:ext cx="2049897" cy="71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2" t="6721" r="24383" b="4687"/>
          <a:stretch/>
        </p:blipFill>
        <p:spPr bwMode="auto">
          <a:xfrm>
            <a:off x="12441616" y="1800437"/>
            <a:ext cx="994138" cy="99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7" t="15134" r="32269" b="15819"/>
          <a:stretch/>
        </p:blipFill>
        <p:spPr bwMode="auto">
          <a:xfrm>
            <a:off x="5976683" y="4213847"/>
            <a:ext cx="1097042" cy="119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5" t="21652" r="24307" b="32514"/>
          <a:stretch/>
        </p:blipFill>
        <p:spPr bwMode="auto">
          <a:xfrm>
            <a:off x="11960683" y="4444305"/>
            <a:ext cx="1747281" cy="88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9" t="11899" r="34189" b="68837"/>
          <a:stretch/>
        </p:blipFill>
        <p:spPr bwMode="auto">
          <a:xfrm>
            <a:off x="7325329" y="7092973"/>
            <a:ext cx="2000251" cy="69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/>
          <a:srcRect l="66456" t="18776" r="10283" b="38223"/>
          <a:stretch/>
        </p:blipFill>
        <p:spPr>
          <a:xfrm>
            <a:off x="793790" y="1324216"/>
            <a:ext cx="1344130" cy="139771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/>
          <a:srcRect l="65760" t="18551" r="9936" b="38556"/>
          <a:stretch/>
        </p:blipFill>
        <p:spPr>
          <a:xfrm>
            <a:off x="7616142" y="1298110"/>
            <a:ext cx="1434231" cy="142382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/>
          <a:srcRect l="66709" t="19676" r="10823" b="38621"/>
          <a:stretch/>
        </p:blipFill>
        <p:spPr>
          <a:xfrm>
            <a:off x="1035417" y="4085081"/>
            <a:ext cx="1284933" cy="134151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/>
          <a:srcRect l="66329" t="20014" r="10190" b="38102"/>
          <a:stretch/>
        </p:blipFill>
        <p:spPr>
          <a:xfrm>
            <a:off x="7428548" y="4085081"/>
            <a:ext cx="1458670" cy="146354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2"/>
          <a:srcRect l="66646" t="20352" r="10253" b="38804"/>
          <a:stretch/>
        </p:blipFill>
        <p:spPr>
          <a:xfrm>
            <a:off x="9373182" y="6902313"/>
            <a:ext cx="1169652" cy="11632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3"/>
          <a:srcRect l="66139" t="20464" r="10253" b="38545"/>
          <a:stretch/>
        </p:blipFill>
        <p:spPr>
          <a:xfrm>
            <a:off x="5196799" y="6856430"/>
            <a:ext cx="1200197" cy="1172224"/>
          </a:xfrm>
          <a:prstGeom prst="rect">
            <a:avLst/>
          </a:prstGeom>
        </p:spPr>
      </p:pic>
      <p:pic>
        <p:nvPicPr>
          <p:cNvPr id="1044" name="Picture 20" descr="Picture backgroun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43" y="7127611"/>
            <a:ext cx="1883862" cy="62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с двумя скругленными соседними углами 27"/>
          <p:cNvSpPr/>
          <p:nvPr/>
        </p:nvSpPr>
        <p:spPr>
          <a:xfrm>
            <a:off x="11026473" y="1146053"/>
            <a:ext cx="2810138" cy="603829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1129943" y="1100492"/>
            <a:ext cx="2735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начинать работать без регистрации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60610" y="7092973"/>
            <a:ext cx="2110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начинать работать без регистрации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трелка вправо 29"/>
          <p:cNvSpPr/>
          <p:nvPr/>
        </p:nvSpPr>
        <p:spPr>
          <a:xfrm>
            <a:off x="2386988" y="7261421"/>
            <a:ext cx="576853" cy="3304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 вправо 43"/>
          <p:cNvSpPr/>
          <p:nvPr/>
        </p:nvSpPr>
        <p:spPr>
          <a:xfrm rot="7665455">
            <a:off x="11256472" y="1814940"/>
            <a:ext cx="576853" cy="3304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11129943" y="7019877"/>
            <a:ext cx="2110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начинать работать без регистрации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Стрелка вправо 47"/>
          <p:cNvSpPr/>
          <p:nvPr/>
        </p:nvSpPr>
        <p:spPr>
          <a:xfrm rot="10800000">
            <a:off x="10527020" y="7276362"/>
            <a:ext cx="576853" cy="3304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5"/>
          <a:srcRect l="38748" t="10847" r="39627" b="43772"/>
          <a:stretch>
            <a:fillRect/>
          </a:stretch>
        </p:blipFill>
        <p:spPr bwMode="auto">
          <a:xfrm>
            <a:off x="1966993" y="1298861"/>
            <a:ext cx="1226603" cy="144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6"/>
          <a:srcRect l="38258" t="10443" r="39179" b="44098"/>
          <a:stretch>
            <a:fillRect/>
          </a:stretch>
        </p:blipFill>
        <p:spPr bwMode="auto">
          <a:xfrm>
            <a:off x="8887218" y="4092059"/>
            <a:ext cx="1141962" cy="1486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ИГА ЧАТ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29936" y="279255"/>
            <a:ext cx="13819909" cy="777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512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50" y="240030"/>
            <a:ext cx="10035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Нейросети</a:t>
            </a: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генерации презентаций 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28947"/>
          <a:stretch/>
        </p:blipFill>
        <p:spPr bwMode="auto">
          <a:xfrm>
            <a:off x="255367" y="3344583"/>
            <a:ext cx="4999539" cy="138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66041" t="18487" r="9377" b="38172"/>
          <a:stretch/>
        </p:blipFill>
        <p:spPr>
          <a:xfrm>
            <a:off x="4530241" y="2612595"/>
            <a:ext cx="2477793" cy="2457314"/>
          </a:xfrm>
          <a:prstGeom prst="rect">
            <a:avLst/>
          </a:prstGeom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12489" r="25878" b="18341"/>
          <a:stretch/>
        </p:blipFill>
        <p:spPr bwMode="auto">
          <a:xfrm>
            <a:off x="7665106" y="2990752"/>
            <a:ext cx="2280957" cy="185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66099" t="18845" r="10325" b="38937"/>
          <a:stretch/>
        </p:blipFill>
        <p:spPr>
          <a:xfrm>
            <a:off x="11024044" y="2612595"/>
            <a:ext cx="2437313" cy="2457314"/>
          </a:xfrm>
          <a:prstGeom prst="rect">
            <a:avLst/>
          </a:prstGeom>
        </p:spPr>
      </p:pic>
      <p:pic>
        <p:nvPicPr>
          <p:cNvPr id="9" name="Гамма 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55367" y="1009471"/>
            <a:ext cx="13813924" cy="722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117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Алиса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0327" y="436417"/>
            <a:ext cx="13580918" cy="754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949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95168"/>
            <a:ext cx="10335935" cy="449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4000" b="1" dirty="0" err="1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Генерация</a:t>
            </a:r>
            <a:r>
              <a:rPr lang="en-US" sz="40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и</a:t>
            </a:r>
            <a:r>
              <a:rPr lang="en-US" sz="4000" b="1" dirty="0" err="1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зображений</a:t>
            </a:r>
            <a:r>
              <a:rPr lang="en-US" sz="40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и </a:t>
            </a:r>
            <a:r>
              <a:rPr lang="ru-RU" sz="40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в</a:t>
            </a:r>
            <a:r>
              <a:rPr lang="en-US" sz="4000" b="1" dirty="0" err="1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идео</a:t>
            </a:r>
            <a:r>
              <a:rPr lang="en-US" sz="40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: </a:t>
            </a:r>
            <a:r>
              <a:rPr lang="ru-RU" sz="40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ПРИНЦИП ДИФФУЗИИ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0" y="1136154"/>
            <a:ext cx="6637020" cy="6637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5"/>
          <p:cNvSpPr/>
          <p:nvPr/>
        </p:nvSpPr>
        <p:spPr>
          <a:xfrm>
            <a:off x="502920" y="8235434"/>
            <a:ext cx="2747724" cy="269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Популярные Нейросети: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502920" y="8796754"/>
            <a:ext cx="71795" cy="71795"/>
          </a:xfrm>
          <a:prstGeom prst="roundRect">
            <a:avLst>
              <a:gd name="adj" fmla="val 636813"/>
            </a:avLst>
          </a:prstGeom>
          <a:solidFill>
            <a:srgbClr val="5E4CE6"/>
          </a:solidFill>
          <a:ln/>
        </p:spPr>
      </p:sp>
      <p:sp>
        <p:nvSpPr>
          <p:cNvPr id="10" name="Text 7"/>
          <p:cNvSpPr/>
          <p:nvPr/>
        </p:nvSpPr>
        <p:spPr>
          <a:xfrm>
            <a:off x="718423" y="8720376"/>
            <a:ext cx="1796415" cy="224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Изображения: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718423" y="9031129"/>
            <a:ext cx="6507004" cy="229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Kandinsky, YandexART (Шедеврум), Sora, Recraft.</a:t>
            </a:r>
            <a:endParaRPr lang="en-US" sz="1100" dirty="0"/>
          </a:p>
        </p:txBody>
      </p:sp>
      <p:sp>
        <p:nvSpPr>
          <p:cNvPr id="12" name="Shape 9"/>
          <p:cNvSpPr/>
          <p:nvPr/>
        </p:nvSpPr>
        <p:spPr>
          <a:xfrm>
            <a:off x="7404973" y="8796754"/>
            <a:ext cx="71795" cy="71795"/>
          </a:xfrm>
          <a:prstGeom prst="roundRect">
            <a:avLst>
              <a:gd name="adj" fmla="val 636813"/>
            </a:avLst>
          </a:prstGeom>
          <a:solidFill>
            <a:srgbClr val="5E4CE6"/>
          </a:solidFill>
          <a:ln/>
        </p:spPr>
      </p:sp>
      <p:sp>
        <p:nvSpPr>
          <p:cNvPr id="13" name="Text 10"/>
          <p:cNvSpPr/>
          <p:nvPr/>
        </p:nvSpPr>
        <p:spPr>
          <a:xfrm>
            <a:off x="7620476" y="8720376"/>
            <a:ext cx="1796415" cy="224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Видео: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7620476" y="9031129"/>
            <a:ext cx="6507004" cy="229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KlingAI, Pika Labs, Veo, Sora, GPTunneL (универсальная).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121397" y="1136154"/>
            <a:ext cx="7283576" cy="41857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Нейросети</a:t>
            </a:r>
            <a:r>
              <a:rPr lang="en-US" sz="28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для</a:t>
            </a:r>
            <a:r>
              <a:rPr lang="en-US" sz="28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создания</a:t>
            </a:r>
            <a:r>
              <a:rPr lang="en-US" sz="28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изображений</a:t>
            </a:r>
            <a:r>
              <a:rPr lang="en-US" sz="28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и </a:t>
            </a:r>
            <a:r>
              <a:rPr lang="en-US" sz="28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видео</a:t>
            </a:r>
            <a:r>
              <a:rPr lang="en-US" sz="28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работают</a:t>
            </a:r>
            <a:r>
              <a:rPr lang="en-US" sz="28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по</a:t>
            </a:r>
            <a:r>
              <a:rPr lang="en-US" sz="28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принципу</a:t>
            </a:r>
            <a:r>
              <a:rPr lang="en-US" sz="28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endParaRPr lang="ru-RU" sz="2800" dirty="0" smtClean="0">
              <a:latin typeface="Times New Roman" panose="02020603050405020304" pitchFamily="18" charset="0"/>
              <a:ea typeface="Arimo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диффузии</a:t>
            </a:r>
            <a:r>
              <a:rPr lang="ru-RU" sz="2800" b="1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2800" b="1" dirty="0" smtClean="0">
              <a:latin typeface="Times New Roman" panose="02020603050405020304" pitchFamily="18" charset="0"/>
              <a:ea typeface="Arimo" pitchFamily="34" charset="-122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Нейросеть</a:t>
            </a:r>
            <a:r>
              <a:rPr lang="en-US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"</a:t>
            </a:r>
            <a:r>
              <a:rPr lang="en-US" sz="20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разбивает</a:t>
            </a:r>
            <a:r>
              <a:rPr lang="en-US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" </a:t>
            </a:r>
            <a:r>
              <a:rPr lang="en-US" sz="20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изображения</a:t>
            </a:r>
            <a:r>
              <a:rPr lang="en-US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на</a:t>
            </a:r>
            <a:r>
              <a:rPr lang="en-US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шум</a:t>
            </a:r>
            <a:r>
              <a:rPr lang="en-US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хаотичный</a:t>
            </a:r>
            <a:r>
              <a:rPr lang="en-US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набор</a:t>
            </a:r>
            <a:r>
              <a:rPr lang="en-US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пикселей</a:t>
            </a:r>
            <a:r>
              <a:rPr lang="en-US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).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Она</a:t>
            </a:r>
            <a:r>
              <a:rPr lang="en-US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учится</a:t>
            </a:r>
            <a:r>
              <a:rPr lang="en-US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понимать</a:t>
            </a:r>
            <a:r>
              <a:rPr lang="en-US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как</a:t>
            </a:r>
            <a:r>
              <a:rPr lang="en-US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пиксели</a:t>
            </a:r>
            <a:r>
              <a:rPr lang="en-US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строят </a:t>
            </a:r>
            <a:r>
              <a:rPr lang="ru-RU" sz="20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изображение.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Затем </a:t>
            </a:r>
            <a:r>
              <a:rPr lang="ru-RU" sz="2000" dirty="0" err="1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нейросеть</a:t>
            </a:r>
            <a:r>
              <a:rPr lang="ru-RU" sz="20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восстанавливает изображение из хаотичного набора пикселей.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2A2742"/>
              </a:solidFill>
              <a:latin typeface="Arimo" pitchFamily="34" charset="0"/>
              <a:ea typeface="Arimo" pitchFamily="34" charset="-122"/>
              <a:cs typeface="Arimo" pitchFamily="34" charset="-120"/>
            </a:endParaRPr>
          </a:p>
          <a:p>
            <a:endParaRPr lang="ru-RU" b="1" dirty="0">
              <a:solidFill>
                <a:srgbClr val="2A2742"/>
              </a:solidFill>
              <a:latin typeface="Arimo" pitchFamily="34" charset="0"/>
              <a:ea typeface="Arimo" pitchFamily="34" charset="-122"/>
              <a:cs typeface="Arimo" pitchFamily="34" charset="-120"/>
            </a:endParaRPr>
          </a:p>
          <a:p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88" b="57865" l="20250" r="686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61" t="12639" r="25258" b="41666"/>
          <a:stretch/>
        </p:blipFill>
        <p:spPr>
          <a:xfrm>
            <a:off x="1876782" y="4297420"/>
            <a:ext cx="3686652" cy="393801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8815" y="99408"/>
            <a:ext cx="11704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Нейросети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генерации изображений и видео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Багетная рамка 3"/>
          <p:cNvSpPr/>
          <p:nvPr/>
        </p:nvSpPr>
        <p:spPr>
          <a:xfrm>
            <a:off x="353828" y="1733775"/>
            <a:ext cx="2388870" cy="971550"/>
          </a:xfrm>
          <a:prstGeom prst="beve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68092" y="1994517"/>
            <a:ext cx="211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агетная рамка 5"/>
          <p:cNvSpPr/>
          <p:nvPr/>
        </p:nvSpPr>
        <p:spPr>
          <a:xfrm>
            <a:off x="409017" y="5613380"/>
            <a:ext cx="2273625" cy="971550"/>
          </a:xfrm>
          <a:prstGeom prst="beve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88554" y="5818300"/>
            <a:ext cx="21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316" y="1099425"/>
            <a:ext cx="1866767" cy="21595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42144" t="48000" r="42602" b="47331"/>
          <a:stretch/>
        </p:blipFill>
        <p:spPr>
          <a:xfrm>
            <a:off x="3389315" y="3479434"/>
            <a:ext cx="1866767" cy="321326"/>
          </a:xfrm>
          <a:prstGeom prst="rect">
            <a:avLst/>
          </a:prstGeom>
        </p:spPr>
      </p:pic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46" y="1099425"/>
            <a:ext cx="2919207" cy="116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66145" t="19645" r="9939" b="38472"/>
          <a:stretch/>
        </p:blipFill>
        <p:spPr>
          <a:xfrm>
            <a:off x="6068176" y="2179183"/>
            <a:ext cx="1774259" cy="17477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65672" t="17080" r="9574" b="38084"/>
          <a:stretch/>
        </p:blipFill>
        <p:spPr>
          <a:xfrm>
            <a:off x="9195727" y="1951975"/>
            <a:ext cx="1866335" cy="1820516"/>
          </a:xfrm>
          <a:prstGeom prst="rect">
            <a:avLst/>
          </a:prstGeom>
        </p:spPr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5" t="24911" r="17943" b="32860"/>
          <a:stretch/>
        </p:blipFill>
        <p:spPr bwMode="auto">
          <a:xfrm>
            <a:off x="8654528" y="936889"/>
            <a:ext cx="2769266" cy="122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65911" t="19052" r="10518" b="38593"/>
          <a:stretch/>
        </p:blipFill>
        <p:spPr>
          <a:xfrm>
            <a:off x="12304088" y="2068275"/>
            <a:ext cx="1606700" cy="1623975"/>
          </a:xfrm>
          <a:prstGeom prst="rect">
            <a:avLst/>
          </a:prstGeom>
        </p:spPr>
      </p:pic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535" y="1140756"/>
            <a:ext cx="2672420" cy="94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Левая фигурная скобка 12"/>
          <p:cNvSpPr/>
          <p:nvPr/>
        </p:nvSpPr>
        <p:spPr>
          <a:xfrm rot="16200000">
            <a:off x="11389187" y="1438347"/>
            <a:ext cx="590309" cy="4977228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830956" y="4150538"/>
            <a:ext cx="551842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Зарубежные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нейросети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но работают без ВПН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2789448" y="2068275"/>
            <a:ext cx="598480" cy="3693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0" name="Picture 8" descr="Picture backgroun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4" y="6247905"/>
            <a:ext cx="1660495" cy="15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/>
          <a:srcRect l="65806" t="19436" r="10625" b="38663"/>
          <a:stretch/>
        </p:blipFill>
        <p:spPr>
          <a:xfrm>
            <a:off x="3387928" y="4474334"/>
            <a:ext cx="1773572" cy="17735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2"/>
          <a:srcRect l="66268" t="19398" r="9975" b="37732"/>
          <a:stretch/>
        </p:blipFill>
        <p:spPr>
          <a:xfrm>
            <a:off x="5569846" y="4532442"/>
            <a:ext cx="1797557" cy="1715463"/>
          </a:xfrm>
          <a:prstGeom prst="rect">
            <a:avLst/>
          </a:prstGeom>
        </p:spPr>
      </p:pic>
      <p:sp>
        <p:nvSpPr>
          <p:cNvPr id="20" name="AutoShape 10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3"/>
          <a:srcRect l="20236" t="37912" r="47953" b="38721"/>
          <a:stretch/>
        </p:blipFill>
        <p:spPr>
          <a:xfrm>
            <a:off x="5256082" y="6470199"/>
            <a:ext cx="1978095" cy="104147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4"/>
          <a:srcRect l="11526" t="28524" r="76637" b="63736"/>
          <a:stretch/>
        </p:blipFill>
        <p:spPr>
          <a:xfrm>
            <a:off x="7338358" y="6470199"/>
            <a:ext cx="1857369" cy="104147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5"/>
          <a:srcRect l="65722" t="18944" r="9936" b="37780"/>
          <a:stretch/>
        </p:blipFill>
        <p:spPr>
          <a:xfrm>
            <a:off x="7407745" y="4569369"/>
            <a:ext cx="1787982" cy="1787982"/>
          </a:xfrm>
          <a:prstGeom prst="rect">
            <a:avLst/>
          </a:prstGeom>
        </p:spPr>
      </p:pic>
      <p:sp>
        <p:nvSpPr>
          <p:cNvPr id="28" name="Стрелка вправо 27"/>
          <p:cNvSpPr/>
          <p:nvPr/>
        </p:nvSpPr>
        <p:spPr>
          <a:xfrm>
            <a:off x="2769277" y="5914489"/>
            <a:ext cx="598480" cy="3693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4" name="Picture 12" descr="Picture backgrou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422" y="6341520"/>
            <a:ext cx="1515114" cy="151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582305" y="7795323"/>
            <a:ext cx="1425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GPTunnel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7"/>
          <a:srcRect l="66095" t="18782" r="9148" b="38241"/>
          <a:stretch/>
        </p:blipFill>
        <p:spPr>
          <a:xfrm>
            <a:off x="9480422" y="4669283"/>
            <a:ext cx="1581640" cy="1614537"/>
          </a:xfrm>
          <a:prstGeom prst="rect">
            <a:avLst/>
          </a:prstGeom>
        </p:spPr>
      </p:pic>
      <p:sp>
        <p:nvSpPr>
          <p:cNvPr id="26" name="Левая фигурная скобка 25"/>
          <p:cNvSpPr/>
          <p:nvPr/>
        </p:nvSpPr>
        <p:spPr>
          <a:xfrm rot="10800000">
            <a:off x="11097419" y="4669282"/>
            <a:ext cx="455681" cy="31873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42361" y="5051945"/>
            <a:ext cx="2675523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Универсальная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нейросеть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Изображения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2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80084" y="303915"/>
            <a:ext cx="935724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54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Сервисы </a:t>
            </a:r>
            <a:r>
              <a:rPr lang="en-US" sz="5400" b="1" dirty="0" err="1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на</a:t>
            </a:r>
            <a:r>
              <a:rPr lang="en-US" sz="54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о</a:t>
            </a:r>
            <a:r>
              <a:rPr lang="en-US" sz="5400" b="1" dirty="0" err="1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снове</a:t>
            </a:r>
            <a:r>
              <a:rPr lang="en-US" sz="54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ru-RU" sz="54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н</a:t>
            </a:r>
            <a:r>
              <a:rPr lang="en-US" sz="5400" b="1" dirty="0" err="1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ейросетей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3861614" y="2372082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10496371" y="2372082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100" dirty="0"/>
          </a:p>
        </p:txBody>
      </p:sp>
      <p:sp>
        <p:nvSpPr>
          <p:cNvPr id="15" name="Shape 13"/>
          <p:cNvSpPr/>
          <p:nvPr/>
        </p:nvSpPr>
        <p:spPr>
          <a:xfrm>
            <a:off x="592610" y="2553414"/>
            <a:ext cx="6407944" cy="2403396"/>
          </a:xfrm>
          <a:prstGeom prst="roundRect">
            <a:avLst>
              <a:gd name="adj" fmla="val 6087"/>
            </a:avLst>
          </a:prstGeom>
          <a:solidFill>
            <a:srgbClr val="FAFAFA">
              <a:alpha val="95000"/>
            </a:srgbClr>
          </a:solidFill>
          <a:ln/>
        </p:spPr>
      </p:sp>
      <p:sp>
        <p:nvSpPr>
          <p:cNvPr id="16" name="Shape 14"/>
          <p:cNvSpPr/>
          <p:nvPr/>
        </p:nvSpPr>
        <p:spPr>
          <a:xfrm>
            <a:off x="682347" y="2220803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5E4CE6"/>
          </a:solidFill>
          <a:ln/>
        </p:spPr>
      </p:sp>
      <p:sp>
        <p:nvSpPr>
          <p:cNvPr id="18" name="Text 16"/>
          <p:cNvSpPr/>
          <p:nvPr/>
        </p:nvSpPr>
        <p:spPr>
          <a:xfrm>
            <a:off x="3861614" y="4616648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100" dirty="0"/>
          </a:p>
        </p:txBody>
      </p:sp>
      <p:sp>
        <p:nvSpPr>
          <p:cNvPr id="19" name="Text 17"/>
          <p:cNvSpPr/>
          <p:nvPr/>
        </p:nvSpPr>
        <p:spPr>
          <a:xfrm>
            <a:off x="1162467" y="2734171"/>
            <a:ext cx="3352383" cy="428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 err="1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Для</a:t>
            </a:r>
            <a:r>
              <a:rPr lang="en-US" sz="3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о</a:t>
            </a:r>
            <a:r>
              <a:rPr lang="en-US" sz="3200" b="1" dirty="0" err="1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бразования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881841" y="3211395"/>
            <a:ext cx="58933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just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Magic School (планы уроков, тесты, </a:t>
            </a:r>
            <a:r>
              <a:rPr lang="en-US" sz="20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презентации</a:t>
            </a:r>
            <a:r>
              <a:rPr lang="en-US" sz="20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),</a:t>
            </a:r>
            <a:endParaRPr lang="ru-RU" sz="2000" dirty="0" smtClean="0">
              <a:latin typeface="Times New Roman" panose="02020603050405020304" pitchFamily="18" charset="0"/>
              <a:ea typeface="Arimo" pitchFamily="3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Ассистент</a:t>
            </a:r>
            <a:r>
              <a:rPr lang="en-US" sz="20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преподавателя (анализ занятий, методические рекомендации).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7564516" y="2469524"/>
            <a:ext cx="6408063" cy="2403396"/>
          </a:xfrm>
          <a:prstGeom prst="roundRect">
            <a:avLst>
              <a:gd name="adj" fmla="val 6087"/>
            </a:avLst>
          </a:prstGeom>
          <a:solidFill>
            <a:srgbClr val="FAFAFA">
              <a:alpha val="95000"/>
            </a:srgbClr>
          </a:solidFill>
          <a:ln/>
        </p:spPr>
      </p:sp>
      <p:sp>
        <p:nvSpPr>
          <p:cNvPr id="22" name="Shape 20"/>
          <p:cNvSpPr/>
          <p:nvPr/>
        </p:nvSpPr>
        <p:spPr>
          <a:xfrm>
            <a:off x="7428548" y="2220803"/>
            <a:ext cx="6408063" cy="121920"/>
          </a:xfrm>
          <a:prstGeom prst="roundRect">
            <a:avLst>
              <a:gd name="adj" fmla="val 78139"/>
            </a:avLst>
          </a:prstGeom>
          <a:solidFill>
            <a:srgbClr val="5E4CE6"/>
          </a:solidFill>
          <a:ln/>
        </p:spPr>
      </p:sp>
      <p:sp>
        <p:nvSpPr>
          <p:cNvPr id="24" name="Text 22"/>
          <p:cNvSpPr/>
          <p:nvPr/>
        </p:nvSpPr>
        <p:spPr>
          <a:xfrm>
            <a:off x="10496371" y="4616648"/>
            <a:ext cx="1413978" cy="1227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7894186" y="2571522"/>
            <a:ext cx="37749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 err="1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Для</a:t>
            </a:r>
            <a:r>
              <a:rPr lang="en-US" sz="3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работы с документами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7894187" y="3283924"/>
            <a:ext cx="54789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НейроЭксперт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нейросеть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разберется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Ваших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файлах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ссылках.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4667936" y="1065504"/>
            <a:ext cx="1686567" cy="9719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8287473" y="1065504"/>
            <a:ext cx="1494211" cy="8990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67" y="4849702"/>
            <a:ext cx="2278732" cy="11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6"/>
          <a:srcRect l="65295" t="19453" r="9749" b="38548"/>
          <a:stretch/>
        </p:blipFill>
        <p:spPr>
          <a:xfrm>
            <a:off x="1444583" y="6089891"/>
            <a:ext cx="1831052" cy="169120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7"/>
          <a:srcRect l="1790" t="22213" r="79943" b="66409"/>
          <a:stretch/>
        </p:blipFill>
        <p:spPr>
          <a:xfrm>
            <a:off x="3925487" y="4956810"/>
            <a:ext cx="2910288" cy="101966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8"/>
          <a:srcRect l="66275" t="19577" r="9500" b="37638"/>
          <a:stretch/>
        </p:blipFill>
        <p:spPr>
          <a:xfrm>
            <a:off x="4398379" y="6021745"/>
            <a:ext cx="1770928" cy="175935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9"/>
          <a:srcRect l="1323" t="13803" r="81321" b="80116"/>
          <a:stretch/>
        </p:blipFill>
        <p:spPr>
          <a:xfrm>
            <a:off x="8835527" y="5084617"/>
            <a:ext cx="4010791" cy="79044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0"/>
          <a:srcRect l="77794" t="33171" r="6980" b="40055"/>
          <a:stretch/>
        </p:blipFill>
        <p:spPr>
          <a:xfrm>
            <a:off x="9798614" y="5942030"/>
            <a:ext cx="1939868" cy="1918782"/>
          </a:xfrm>
          <a:prstGeom prst="rect">
            <a:avLst/>
          </a:prstGeom>
        </p:spPr>
      </p:pic>
      <p:pic>
        <p:nvPicPr>
          <p:cNvPr id="27" name="нейроэксперт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145236" y="1065504"/>
            <a:ext cx="14343650" cy="7075258"/>
          </a:xfrm>
          <a:prstGeom prst="rect">
            <a:avLst/>
          </a:prstGeom>
        </p:spPr>
      </p:pic>
      <p:pic>
        <p:nvPicPr>
          <p:cNvPr id="29" name="Ассистент преподавателя2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2"/>
          <a:stretch>
            <a:fillRect/>
          </a:stretch>
        </p:blipFill>
        <p:spPr>
          <a:xfrm>
            <a:off x="145236" y="1012695"/>
            <a:ext cx="14270079" cy="71313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ульт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1108" y="333160"/>
            <a:ext cx="13206845" cy="74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176820" y="6611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6600" b="1" dirty="0" err="1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Заключение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56630" y="174567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Надеюсь</a:t>
            </a:r>
            <a:r>
              <a:rPr lang="en-US" sz="24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, полученные знания будут успешно применимы на практике и помогут Вам в профессиональной деятельности. Помните, что каждый новый шаг должен начинаться с веры в себя.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139" y="3680460"/>
            <a:ext cx="2855154" cy="33029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55728" y="7110740"/>
            <a:ext cx="4972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 рада помочь Вам!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188" b="57865" l="20250" r="686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61" t="12639" r="25258" b="41666"/>
          <a:stretch/>
        </p:blipFill>
        <p:spPr>
          <a:xfrm>
            <a:off x="0" y="3362904"/>
            <a:ext cx="3686652" cy="393801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 l="65239" t="13345" r="13414" b="51377"/>
          <a:stretch>
            <a:fillRect/>
          </a:stretch>
        </p:blipFill>
        <p:spPr bwMode="auto">
          <a:xfrm>
            <a:off x="6069330" y="3680460"/>
            <a:ext cx="2627522" cy="244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069330" y="6122996"/>
            <a:ext cx="2836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Канал в телеграмме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НейроУчитель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7574" y="2688116"/>
            <a:ext cx="1463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68560" y="55268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8800" b="1" dirty="0" err="1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План</a:t>
            </a: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08090" y="2009894"/>
            <a:ext cx="897850" cy="52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472202" y="2524006"/>
            <a:ext cx="4196358" cy="3048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5" name="Text 3"/>
          <p:cNvSpPr/>
          <p:nvPr/>
        </p:nvSpPr>
        <p:spPr>
          <a:xfrm>
            <a:off x="1559600" y="19946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6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Что такое ИИ?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250864" y="2760107"/>
            <a:ext cx="4995505" cy="293251"/>
          </a:xfrm>
          <a:prstGeom prst="rect">
            <a:avLst/>
          </a:prstGeom>
          <a:solidFill>
            <a:schemeClr val="bg1"/>
          </a:solidFill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Обзор инструментов и </a:t>
            </a:r>
            <a:r>
              <a:rPr lang="en-US" sz="2400" dirty="0" err="1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их</a:t>
            </a:r>
            <a:r>
              <a:rPr lang="en-US" sz="2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применения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4853643" y="3850332"/>
            <a:ext cx="726638" cy="340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4800" dirty="0" smtClean="0">
                <a:solidFill>
                  <a:srgbClr val="2A2742"/>
                </a:solidFill>
                <a:latin typeface="Times New Roman" panose="02020603050405020304" pitchFamily="18" charset="0"/>
                <a:ea typeface="Outfit Light" pitchFamily="34" charset="-122"/>
                <a:cs typeface="Times New Roman" panose="02020603050405020304" pitchFamily="18" charset="0"/>
              </a:rPr>
              <a:t>2.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4668560" y="4303455"/>
            <a:ext cx="4196358" cy="3048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9" name="Text 7"/>
          <p:cNvSpPr/>
          <p:nvPr/>
        </p:nvSpPr>
        <p:spPr>
          <a:xfrm>
            <a:off x="5497711" y="38369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6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Промптинг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216954" y="4574946"/>
            <a:ext cx="4755595" cy="312183"/>
          </a:xfrm>
          <a:prstGeom prst="rect">
            <a:avLst/>
          </a:prstGeom>
          <a:solidFill>
            <a:schemeClr val="bg1"/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Как </a:t>
            </a:r>
            <a:r>
              <a:rPr lang="en-US" sz="2400" dirty="0" err="1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правильно</a:t>
            </a:r>
            <a:r>
              <a:rPr lang="en-US" sz="2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писать вопросы</a:t>
            </a:r>
            <a:r>
              <a:rPr lang="en-US" sz="2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ИИ</a:t>
            </a:r>
            <a:r>
              <a:rPr lang="ru-RU" sz="2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964638" y="5593080"/>
            <a:ext cx="699017" cy="457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4800" dirty="0" smtClean="0">
                <a:solidFill>
                  <a:srgbClr val="2A2742"/>
                </a:solidFill>
                <a:latin typeface="Times New Roman" panose="02020603050405020304" pitchFamily="18" charset="0"/>
                <a:ea typeface="Outfit Light" pitchFamily="34" charset="-122"/>
                <a:cs typeface="Times New Roman" panose="02020603050405020304" pitchFamily="18" charset="0"/>
              </a:rPr>
              <a:t>3.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9815871" y="5990630"/>
            <a:ext cx="4196358" cy="3048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13" name="Text 11"/>
          <p:cNvSpPr/>
          <p:nvPr/>
        </p:nvSpPr>
        <p:spPr>
          <a:xfrm>
            <a:off x="10805042" y="47934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ru-RU" sz="3600" b="1" dirty="0" err="1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Нейросети</a:t>
            </a:r>
            <a:endParaRPr lang="ru-RU" sz="3600" b="1" dirty="0" smtClean="0">
              <a:solidFill>
                <a:srgbClr val="2A2742"/>
              </a:solidFill>
              <a:latin typeface="Times New Roman" panose="02020603050405020304" pitchFamily="18" charset="0"/>
              <a:ea typeface="Outfit Extra Bold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750"/>
              </a:lnSpc>
              <a:buNone/>
            </a:pPr>
            <a:r>
              <a:rPr lang="ru-RU" sz="3600" b="1" dirty="0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+</a:t>
            </a:r>
          </a:p>
          <a:p>
            <a:pPr marL="0" indent="0" algn="ctr">
              <a:lnSpc>
                <a:spcPts val="2750"/>
              </a:lnSpc>
              <a:buNone/>
            </a:pPr>
            <a:r>
              <a:rPr lang="ru-RU" sz="3600" b="1" dirty="0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Реальные кейсы</a:t>
            </a:r>
          </a:p>
        </p:txBody>
      </p:sp>
      <p:sp>
        <p:nvSpPr>
          <p:cNvPr id="14" name="Text 12"/>
          <p:cNvSpPr/>
          <p:nvPr/>
        </p:nvSpPr>
        <p:spPr>
          <a:xfrm>
            <a:off x="9430525" y="6221970"/>
            <a:ext cx="4967050" cy="1104660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ru-RU" sz="2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Виды </a:t>
            </a:r>
            <a:r>
              <a:rPr lang="ru-RU" sz="2400" dirty="0" err="1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нейросетей</a:t>
            </a:r>
            <a:r>
              <a:rPr lang="ru-RU" sz="2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Примеры</a:t>
            </a:r>
            <a:r>
              <a:rPr lang="en-US" sz="2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использования нейросетей для </a:t>
            </a:r>
            <a:r>
              <a:rPr lang="en-US" sz="2400" dirty="0" err="1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конкретных</a:t>
            </a:r>
            <a:r>
              <a:rPr lang="en-US" sz="2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задач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31" y="3306857"/>
            <a:ext cx="3502282" cy="262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 стрелкой 15"/>
          <p:cNvCxnSpPr/>
          <p:nvPr/>
        </p:nvCxnSpPr>
        <p:spPr>
          <a:xfrm flipH="1">
            <a:off x="4949190" y="1261467"/>
            <a:ext cx="2114550" cy="910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7383780" y="1274801"/>
            <a:ext cx="400050" cy="2113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8192572" y="1259160"/>
            <a:ext cx="2025848" cy="3804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0" y="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152400" y="15240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304800" y="30480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896" b="57448" l="16716" r="685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61" t="12639" r="25258" b="41666"/>
          <a:stretch/>
        </p:blipFill>
        <p:spPr>
          <a:xfrm>
            <a:off x="10551201" y="529591"/>
            <a:ext cx="3376207" cy="36064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учитель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04009" y="280555"/>
            <a:ext cx="13227627" cy="744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606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896779" y="600432"/>
            <a:ext cx="13058775" cy="1936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00"/>
              </a:lnSpc>
              <a:buNone/>
            </a:pPr>
            <a:r>
              <a:rPr lang="en-US" sz="6050" b="1" dirty="0">
                <a:solidFill>
                  <a:srgbClr val="5E4CE6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ИИ </a:t>
            </a:r>
            <a:r>
              <a:rPr lang="en-US" sz="6050" b="1" dirty="0" err="1">
                <a:solidFill>
                  <a:srgbClr val="5E4CE6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как</a:t>
            </a:r>
            <a:r>
              <a:rPr lang="en-US" sz="6050" b="1" dirty="0">
                <a:solidFill>
                  <a:srgbClr val="5E4CE6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ru-RU" sz="6050" b="1" dirty="0" smtClean="0">
                <a:solidFill>
                  <a:srgbClr val="5E4CE6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и</a:t>
            </a:r>
            <a:r>
              <a:rPr lang="en-US" sz="6050" b="1" dirty="0" err="1" smtClean="0">
                <a:solidFill>
                  <a:srgbClr val="5E4CE6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нструмент</a:t>
            </a:r>
            <a:r>
              <a:rPr lang="en-US" sz="605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en-US" sz="6050" b="1" dirty="0" err="1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для</a:t>
            </a:r>
            <a:r>
              <a:rPr lang="en-US" sz="605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ru-RU" sz="6050" b="1" dirty="0" err="1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о</a:t>
            </a:r>
            <a:r>
              <a:rPr lang="en-US" sz="6050" b="1" dirty="0" err="1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птимизации</a:t>
            </a:r>
            <a:r>
              <a:rPr lang="en-US" sz="605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ru-RU" sz="605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р</a:t>
            </a:r>
            <a:r>
              <a:rPr lang="en-US" sz="6050" b="1" dirty="0" err="1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аботы</a:t>
            </a:r>
            <a:r>
              <a:rPr lang="en-US" sz="605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ru-RU" sz="605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п</a:t>
            </a:r>
            <a:r>
              <a:rPr lang="en-US" sz="6050" b="1" dirty="0" err="1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едагога</a:t>
            </a:r>
            <a:endParaRPr lang="en-US" sz="6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78825" y="4640699"/>
            <a:ext cx="12593479" cy="1796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32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«Освобождение человека от тяжёлой работы неизбежно. Автоматизация, электроника, вычислительная техника — это путь к обществу, где каждый сможет посвятить себя познанию, культуре, духовному </a:t>
            </a:r>
            <a:r>
              <a:rPr lang="en-US" sz="32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росту</a:t>
            </a:r>
            <a:r>
              <a:rPr lang="en-US" sz="32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»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25753" y="6879491"/>
            <a:ext cx="5918835" cy="359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32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— Академик </a:t>
            </a:r>
            <a:r>
              <a:rPr lang="en-US" sz="3200" dirty="0" err="1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Сахаров</a:t>
            </a:r>
            <a:r>
              <a:rPr lang="en-US" sz="32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55333" y="4360069"/>
            <a:ext cx="30480" cy="2357318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9" name="TextBox 8"/>
          <p:cNvSpPr txBox="1"/>
          <p:nvPr/>
        </p:nvSpPr>
        <p:spPr>
          <a:xfrm>
            <a:off x="882968" y="3291840"/>
            <a:ext cx="12607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Философский </a:t>
            </a:r>
            <a:r>
              <a:rPr lang="ru-RU" sz="40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взгляд на технологическое </a:t>
            </a:r>
            <a:r>
              <a:rPr lang="ru-RU" sz="40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будущее:</a:t>
            </a:r>
            <a:endParaRPr lang="ru-RU" sz="4000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188" b="57865" l="20250" r="686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61" t="12639" r="25258" b="41666"/>
          <a:stretch/>
        </p:blipFill>
        <p:spPr>
          <a:xfrm>
            <a:off x="1078824" y="5453212"/>
            <a:ext cx="2327315" cy="248599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5980" y="514350"/>
            <a:ext cx="10344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искусственный интеллект?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350" y="2926079"/>
            <a:ext cx="1050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29650" y="2926080"/>
            <a:ext cx="537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 человека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Равно 4"/>
          <p:cNvSpPr/>
          <p:nvPr/>
        </p:nvSpPr>
        <p:spPr>
          <a:xfrm>
            <a:off x="6275070" y="2637739"/>
            <a:ext cx="2354580" cy="122301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Умножение 5"/>
          <p:cNvSpPr/>
          <p:nvPr/>
        </p:nvSpPr>
        <p:spPr>
          <a:xfrm>
            <a:off x="5926455" y="1108710"/>
            <a:ext cx="3051810" cy="408051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62915" y="4785062"/>
            <a:ext cx="1397889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направление науки, которое занимается разработкой компьютерных систем, способных выполнять задачи, свойственные человеческому интеллекту. 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88" b="57865" l="20250" r="686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61" t="12639" r="25258" b="41666"/>
          <a:stretch/>
        </p:blipFill>
        <p:spPr>
          <a:xfrm>
            <a:off x="0" y="5967443"/>
            <a:ext cx="2028735" cy="21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45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612" y="312341"/>
            <a:ext cx="14537186" cy="955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7600"/>
              </a:lnSpc>
            </a:pPr>
            <a:r>
              <a:rPr lang="ru-RU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Нейросети</a:t>
            </a: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искусственный интеллект или наоборот?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1480" y="1828800"/>
            <a:ext cx="13830300" cy="5760720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350" y="2914650"/>
            <a:ext cx="48577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</a:t>
            </a:r>
          </a:p>
          <a:p>
            <a:pPr algn="just"/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подходов и технологий, позволяющая машинам выполнять те же задачи, что и человеческий интеллект.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646420" y="2194560"/>
            <a:ext cx="3806190" cy="50863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845040" y="2194560"/>
            <a:ext cx="3806190" cy="5086350"/>
          </a:xfrm>
          <a:prstGeom prst="roundRect">
            <a:avLst/>
          </a:prstGeom>
          <a:solidFill>
            <a:srgbClr val="F9DDF7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9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2160" y="2729984"/>
            <a:ext cx="34023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МАШИННОЕ ОБУЧЕНИЕ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Методы, алгоритмы и модели, с помощью которых машины могут обучаться на коллекциях примеров без непосредственного программирования.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39350" y="2914650"/>
            <a:ext cx="34175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НЕЙРОСЕТЬ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 моделей и алгоритмов для обработки данных, построенных по образцу человеческого мозга и состоящий из особых узлов обработки данных (нейронов).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giga.chat/gigachat/files/public/generated/98f23b05-81f3-4887-9560-3ca3870de1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39350" y="3464651"/>
            <a:ext cx="3526155" cy="3526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giga.chat/gigachat/files/public/generated/eeeb45fc-82dd-4b6e-b7de-85b54669c3a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936" y="3640454"/>
            <a:ext cx="3441554" cy="3537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872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088303" y="749628"/>
            <a:ext cx="845367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ru-RU" sz="6600" b="1" u="sng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Виды</a:t>
            </a:r>
            <a:r>
              <a:rPr lang="en-US" sz="6600" b="1" u="sng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ru-RU" sz="6600" b="1" u="sng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н</a:t>
            </a:r>
            <a:r>
              <a:rPr lang="en-US" sz="6600" b="1" u="sng" dirty="0" err="1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ейросетей</a:t>
            </a:r>
            <a:endParaRPr lang="en-US" sz="6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46390" y="3113425"/>
            <a:ext cx="4196358" cy="2592348"/>
          </a:xfrm>
          <a:prstGeom prst="roundRect">
            <a:avLst>
              <a:gd name="adj" fmla="val 3675"/>
            </a:avLst>
          </a:prstGeom>
          <a:solidFill>
            <a:schemeClr val="bg1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332517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5E4CE6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90" y="3474006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42324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 err="1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Генерация</a:t>
            </a:r>
            <a:r>
              <a:rPr lang="en-US" sz="28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т</a:t>
            </a:r>
            <a:r>
              <a:rPr lang="en-US" sz="2800" b="1" dirty="0" err="1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екста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88194" y="4691539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Создание статей, сценариев, ответов на вопросы.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216962" y="3090743"/>
            <a:ext cx="4196358" cy="2592348"/>
          </a:xfrm>
          <a:prstGeom prst="roundRect">
            <a:avLst>
              <a:gd name="adj" fmla="val 3675"/>
            </a:avLst>
          </a:prstGeom>
          <a:solidFill>
            <a:schemeClr val="bg1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1396" y="332517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5E4CE6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562" y="3474006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4232434"/>
            <a:ext cx="358771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 err="1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Создание</a:t>
            </a:r>
            <a:r>
              <a:rPr lang="en-US" sz="28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и</a:t>
            </a:r>
            <a:r>
              <a:rPr lang="en-US" sz="2800" b="1" dirty="0" err="1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зображений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451396" y="4722852"/>
            <a:ext cx="396192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Генерация уникальных визуальных материалов</a:t>
            </a:r>
            <a:r>
              <a:rPr lang="en-US" sz="2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</a:t>
            </a:r>
            <a:endParaRPr lang="en-US" sz="2400" dirty="0"/>
          </a:p>
        </p:txBody>
      </p:sp>
      <p:sp>
        <p:nvSpPr>
          <p:cNvPr id="13" name="Shape 9"/>
          <p:cNvSpPr/>
          <p:nvPr/>
        </p:nvSpPr>
        <p:spPr>
          <a:xfrm>
            <a:off x="9640133" y="3090743"/>
            <a:ext cx="4196358" cy="2592348"/>
          </a:xfrm>
          <a:prstGeom prst="roundRect">
            <a:avLst>
              <a:gd name="adj" fmla="val 3675"/>
            </a:avLst>
          </a:prstGeom>
          <a:solidFill>
            <a:schemeClr val="bg1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4568" y="332517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5E4CE6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734" y="3474006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42324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 err="1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Создание</a:t>
            </a:r>
            <a:r>
              <a:rPr lang="en-US" sz="28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в</a:t>
            </a:r>
            <a:r>
              <a:rPr lang="en-US" sz="2800" b="1" dirty="0" err="1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идео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874568" y="4722852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Автоматическое создание видеоконтента.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8452725">
            <a:off x="3828146" y="2022417"/>
            <a:ext cx="1598071" cy="400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5400000">
            <a:off x="6928819" y="2153834"/>
            <a:ext cx="1089229" cy="4591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2670602">
            <a:off x="9572861" y="2111303"/>
            <a:ext cx="1399488" cy="3807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2651939" y="6081010"/>
            <a:ext cx="11349990" cy="16927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ИНТЕРЕСНЫЙ ФАКТ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92% учителей, которые используют ИИ в подготовке к урокам, экономят              до 5 часов в неделю (по данным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EdTech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Review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188" b="57865" l="20250" r="686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61" t="12639" r="25258" b="41666"/>
          <a:stretch/>
        </p:blipFill>
        <p:spPr>
          <a:xfrm>
            <a:off x="268843" y="5417344"/>
            <a:ext cx="2505314" cy="26761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60637" y="36017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66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Что Такое GPT?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31745" y="1809772"/>
            <a:ext cx="7604284" cy="362903"/>
          </a:xfrm>
          <a:prstGeom prst="rect">
            <a:avLst/>
          </a:prstGeom>
          <a:solidFill>
            <a:schemeClr val="bg1"/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32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GPT </a:t>
            </a:r>
            <a:r>
              <a:rPr lang="ru-RU" sz="32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= </a:t>
            </a:r>
            <a:r>
              <a:rPr lang="en-US" sz="3200" b="1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Generative </a:t>
            </a:r>
            <a:r>
              <a:rPr lang="en-US" sz="32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Pre-trained Transformer</a:t>
            </a:r>
            <a:r>
              <a:rPr lang="en-US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712601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b="1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Generative</a:t>
            </a:r>
            <a:r>
              <a:rPr lang="en-US" sz="24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: Нейросеть генерирует, создает контент.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154799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b="1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Pre-trained</a:t>
            </a:r>
            <a:r>
              <a:rPr lang="en-US" sz="24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: Она предварительно обучена на больших объемах данных.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395990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b="1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Transformer</a:t>
            </a:r>
            <a:r>
              <a:rPr lang="en-US" sz="24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: Она трансформирует текст.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2228850" y="6160837"/>
            <a:ext cx="12150090" cy="1897314"/>
          </a:xfrm>
          <a:prstGeom prst="rect">
            <a:avLst/>
          </a:prstGeom>
          <a:solidFill>
            <a:srgbClr val="FBE5F7"/>
          </a:solidFill>
          <a:ln>
            <a:noFill/>
          </a:ln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ru-RU" sz="28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ИНТЕРЕСНЫЙ ФАКТ</a:t>
            </a:r>
          </a:p>
          <a:p>
            <a:pPr marL="0" indent="0" algn="just">
              <a:lnSpc>
                <a:spcPts val="2850"/>
              </a:lnSpc>
              <a:buNone/>
            </a:pPr>
            <a:endParaRPr lang="ru-RU" sz="2400" dirty="0" smtClean="0">
              <a:latin typeface="Times New Roman" panose="02020603050405020304" pitchFamily="18" charset="0"/>
              <a:ea typeface="Arimo" pitchFamily="34" charset="-122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850"/>
              </a:lnSpc>
              <a:buNone/>
            </a:pPr>
            <a:r>
              <a:rPr lang="en-US" sz="2400" dirty="0" err="1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Изначально</a:t>
            </a:r>
            <a:r>
              <a:rPr lang="en-US" sz="24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нейросети разрабатывались для перевода текстов. Однако ученые обнаружили, что они могут трансформировать текст даже при переводе с одного языка на тот же самый, что положило начало эпохе современных текстовых нейросетей.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1142" y="1247001"/>
            <a:ext cx="4885015" cy="4885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88" b="57865" l="20250" r="686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61" t="12639" r="25258" b="41666"/>
          <a:stretch/>
        </p:blipFill>
        <p:spPr>
          <a:xfrm>
            <a:off x="-191215" y="5086361"/>
            <a:ext cx="2808685" cy="300018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2318" y="255568"/>
            <a:ext cx="9795153" cy="547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4400" b="1" dirty="0" err="1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Искусство</a:t>
            </a:r>
            <a:r>
              <a:rPr lang="en-US" sz="44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Промптинга</a:t>
            </a:r>
            <a:r>
              <a:rPr lang="en-US" sz="44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:</a:t>
            </a:r>
            <a:r>
              <a:rPr lang="ru-RU" sz="44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ПРАВИЛО ЧЕТВЁРКИ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219919" y="1290160"/>
            <a:ext cx="14213711" cy="829627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lIns="0" tIns="0" rIns="0" bIns="0" rtlCol="0" anchor="t"/>
          <a:lstStyle/>
          <a:p>
            <a:pPr algn="just">
              <a:lnSpc>
                <a:spcPts val="22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ПРОМПТ 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запрос, команда или набор инструкций, которые пользователь передаёт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нейросети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другой программе с искусственным интеллектом для выполнения определённой задачи.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3125983" y="2251892"/>
            <a:ext cx="1675567" cy="1008578"/>
          </a:xfrm>
          <a:prstGeom prst="roundRect">
            <a:avLst>
              <a:gd name="adj" fmla="val 7291"/>
            </a:avLst>
          </a:prstGeom>
          <a:solidFill>
            <a:schemeClr val="bg1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3840837" y="2625328"/>
            <a:ext cx="246102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Text 4"/>
          <p:cNvSpPr/>
          <p:nvPr/>
        </p:nvSpPr>
        <p:spPr>
          <a:xfrm>
            <a:off x="4976693" y="2449949"/>
            <a:ext cx="2188488" cy="273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8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1</a:t>
            </a:r>
            <a:r>
              <a:rPr lang="en-US" sz="44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Контекст/Роль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4976693" y="2828450"/>
            <a:ext cx="9086548" cy="220526"/>
          </a:xfrm>
          <a:prstGeom prst="rect">
            <a:avLst/>
          </a:prstGeom>
          <a:solidFill>
            <a:schemeClr val="bg1"/>
          </a:solidFill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Опишите </a:t>
            </a:r>
            <a:r>
              <a:rPr lang="en-US" sz="2400" dirty="0" err="1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поведение</a:t>
            </a:r>
            <a:r>
              <a:rPr lang="en-US" sz="24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модели</a:t>
            </a:r>
            <a:r>
              <a:rPr lang="en-US" sz="2400" dirty="0" smtClean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"Ты методист...", "Ты учитель физики..."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4889183" y="3273981"/>
            <a:ext cx="9041011" cy="11430"/>
          </a:xfrm>
          <a:prstGeom prst="roundRect">
            <a:avLst>
              <a:gd name="adj" fmla="val 643338"/>
            </a:avLst>
          </a:prstGeom>
          <a:solidFill>
            <a:srgbClr val="BDB8DF"/>
          </a:solidFill>
          <a:ln/>
        </p:spPr>
      </p:sp>
      <p:sp>
        <p:nvSpPr>
          <p:cNvPr id="9" name="Shape 7"/>
          <p:cNvSpPr/>
          <p:nvPr/>
        </p:nvSpPr>
        <p:spPr>
          <a:xfrm>
            <a:off x="2375773" y="3381972"/>
            <a:ext cx="3351252" cy="1288613"/>
          </a:xfrm>
          <a:prstGeom prst="roundRect">
            <a:avLst>
              <a:gd name="adj" fmla="val 5706"/>
            </a:avLst>
          </a:prstGeom>
          <a:solidFill>
            <a:srgbClr val="FBE5F7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3840837" y="3861435"/>
            <a:ext cx="246102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5814536" y="3546038"/>
            <a:ext cx="2188488" cy="273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800" b="1" dirty="0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2</a:t>
            </a:r>
            <a:r>
              <a:rPr lang="ru-RU" sz="2800" b="1" dirty="0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Задание</a:t>
            </a:r>
            <a:r>
              <a:rPr lang="en-US" sz="2800" b="1" dirty="0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/</a:t>
            </a:r>
            <a:r>
              <a:rPr lang="en-US" sz="2800" b="1" dirty="0" err="1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Вопрос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814536" y="3982620"/>
            <a:ext cx="8336216" cy="560070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lIns="0" tIns="0" rIns="0" bIns="0" rtlCol="0" anchor="t"/>
          <a:lstStyle/>
          <a:p>
            <a:pPr>
              <a:lnSpc>
                <a:spcPts val="22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или вопрос, в соответствии с которым модель сформирует ответ.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5727025" y="4650105"/>
            <a:ext cx="8203168" cy="11430"/>
          </a:xfrm>
          <a:prstGeom prst="roundRect">
            <a:avLst>
              <a:gd name="adj" fmla="val 643338"/>
            </a:avLst>
          </a:prstGeom>
          <a:solidFill>
            <a:srgbClr val="BDB8DF"/>
          </a:solidFill>
          <a:ln/>
        </p:spPr>
      </p:sp>
      <p:sp>
        <p:nvSpPr>
          <p:cNvPr id="14" name="Shape 12"/>
          <p:cNvSpPr/>
          <p:nvPr/>
        </p:nvSpPr>
        <p:spPr>
          <a:xfrm>
            <a:off x="1450359" y="4764643"/>
            <a:ext cx="5026819" cy="1288613"/>
          </a:xfrm>
          <a:prstGeom prst="roundRect">
            <a:avLst>
              <a:gd name="adj" fmla="val 5706"/>
            </a:avLst>
          </a:prstGeom>
          <a:solidFill>
            <a:schemeClr val="bg1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3840718" y="5237559"/>
            <a:ext cx="246102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endParaRPr lang="en-US" sz="1900" dirty="0"/>
          </a:p>
        </p:txBody>
      </p:sp>
      <p:sp>
        <p:nvSpPr>
          <p:cNvPr id="16" name="Text 14"/>
          <p:cNvSpPr/>
          <p:nvPr/>
        </p:nvSpPr>
        <p:spPr>
          <a:xfrm>
            <a:off x="6652260" y="4922163"/>
            <a:ext cx="2188488" cy="273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8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Форма</a:t>
            </a:r>
            <a:r>
              <a:rPr lang="en-US" sz="28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о</a:t>
            </a:r>
            <a:r>
              <a:rPr lang="en-US" sz="2800" b="1" dirty="0" err="1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твета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6652260" y="5300663"/>
            <a:ext cx="7498492" cy="560070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sz="2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Как должен быть представлен ответ: "Ответ подготовь в виде списка...", </a:t>
            </a:r>
            <a:r>
              <a:rPr lang="en-US" sz="2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"</a:t>
            </a:r>
            <a:r>
              <a:rPr lang="ru-RU" sz="2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….</a:t>
            </a:r>
            <a:r>
              <a:rPr lang="en-US" sz="2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в </a:t>
            </a:r>
            <a:r>
              <a:rPr lang="en-US" sz="2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виде таблицы..."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6564749" y="6026229"/>
            <a:ext cx="7365444" cy="11430"/>
          </a:xfrm>
          <a:prstGeom prst="roundRect">
            <a:avLst>
              <a:gd name="adj" fmla="val 643338"/>
            </a:avLst>
          </a:prstGeom>
          <a:solidFill>
            <a:srgbClr val="BDB8DF"/>
          </a:solidFill>
          <a:ln/>
        </p:spPr>
      </p:sp>
      <p:sp>
        <p:nvSpPr>
          <p:cNvPr id="19" name="Shape 17"/>
          <p:cNvSpPr/>
          <p:nvPr/>
        </p:nvSpPr>
        <p:spPr>
          <a:xfrm>
            <a:off x="612696" y="6123265"/>
            <a:ext cx="6702504" cy="1008578"/>
          </a:xfrm>
          <a:prstGeom prst="roundRect">
            <a:avLst>
              <a:gd name="adj" fmla="val 7291"/>
            </a:avLst>
          </a:prstGeom>
          <a:solidFill>
            <a:srgbClr val="F9DDF7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3840837" y="6473666"/>
            <a:ext cx="246102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endParaRPr lang="en-US" sz="1900" dirty="0"/>
          </a:p>
        </p:txBody>
      </p:sp>
      <p:sp>
        <p:nvSpPr>
          <p:cNvPr id="21" name="Text 19"/>
          <p:cNvSpPr/>
          <p:nvPr/>
        </p:nvSpPr>
        <p:spPr>
          <a:xfrm>
            <a:off x="7490222" y="6298287"/>
            <a:ext cx="2628781" cy="273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8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4. Требования к </a:t>
            </a:r>
            <a:r>
              <a:rPr lang="ru-RU" sz="2800" b="1" dirty="0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о</a:t>
            </a:r>
            <a:r>
              <a:rPr lang="en-US" sz="2800" b="1" dirty="0" err="1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твету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7490222" y="6676787"/>
            <a:ext cx="6660530" cy="629603"/>
          </a:xfrm>
          <a:prstGeom prst="rect">
            <a:avLst/>
          </a:prstGeom>
          <a:solidFill>
            <a:schemeClr val="bg1"/>
          </a:solidFill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Дополнительные условия: </a:t>
            </a:r>
            <a:endParaRPr lang="ru-RU" sz="2400" dirty="0" smtClean="0">
              <a:solidFill>
                <a:srgbClr val="2A2742"/>
              </a:solidFill>
              <a:latin typeface="Times New Roman" panose="02020603050405020304" pitchFamily="18" charset="0"/>
              <a:ea typeface="Arimo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200"/>
              </a:lnSpc>
              <a:buNone/>
            </a:pPr>
            <a:r>
              <a:rPr lang="en-US" sz="2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"</a:t>
            </a:r>
            <a:r>
              <a:rPr lang="en-US" sz="2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В ответе не используй </a:t>
            </a:r>
            <a:r>
              <a:rPr lang="en-US" sz="2400" dirty="0" err="1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специальные</a:t>
            </a:r>
            <a:r>
              <a:rPr lang="en-US" sz="2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термины</a:t>
            </a:r>
            <a:r>
              <a:rPr lang="en-US" sz="2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"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3"/>
          <p:cNvSpPr/>
          <p:nvPr/>
        </p:nvSpPr>
        <p:spPr>
          <a:xfrm>
            <a:off x="3334314" y="3987048"/>
            <a:ext cx="1258908" cy="46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ru-RU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  <a:endParaRPr lang="en-US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5" name="Text 3"/>
          <p:cNvSpPr/>
          <p:nvPr/>
        </p:nvSpPr>
        <p:spPr>
          <a:xfrm>
            <a:off x="3428641" y="5346384"/>
            <a:ext cx="1070253" cy="6347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ru-RU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</a:t>
            </a:r>
            <a:endParaRPr lang="en-US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6" name="Text 3"/>
          <p:cNvSpPr/>
          <p:nvPr/>
        </p:nvSpPr>
        <p:spPr>
          <a:xfrm>
            <a:off x="3472039" y="6553558"/>
            <a:ext cx="983456" cy="647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ru-RU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4</a:t>
            </a:r>
            <a:endParaRPr lang="en-US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7" name="Рисунок 26"/>
          <p:cNvPicPr/>
          <p:nvPr/>
        </p:nvPicPr>
        <p:blipFill rotWithShape="1">
          <a:blip r:embed="rId3"/>
          <a:srcRect l="37949" t="43710" r="20897" b="46218"/>
          <a:stretch/>
        </p:blipFill>
        <p:spPr bwMode="auto">
          <a:xfrm>
            <a:off x="202199" y="1075216"/>
            <a:ext cx="14226002" cy="23067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/>
          <a:srcRect l="37469" t="52757" r="12643" b="23206"/>
          <a:stretch/>
        </p:blipFill>
        <p:spPr>
          <a:xfrm>
            <a:off x="219919" y="3381972"/>
            <a:ext cx="14226002" cy="432134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1049</TotalTime>
  <Words>664</Words>
  <Application>Microsoft Office PowerPoint</Application>
  <PresentationFormat>Произвольный</PresentationFormat>
  <Paragraphs>127</Paragraphs>
  <Slides>19</Slides>
  <Notes>10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Times New Roman</vt:lpstr>
      <vt:lpstr>Calibri</vt:lpstr>
      <vt:lpstr>Arimo</vt:lpstr>
      <vt:lpstr>Outfit Extra Bold</vt:lpstr>
      <vt:lpstr>Outfit Light</vt:lpstr>
      <vt:lpstr>Arial</vt:lpstr>
      <vt:lpstr>Wingdings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53</cp:revision>
  <dcterms:created xsi:type="dcterms:W3CDTF">2025-08-22T17:47:09Z</dcterms:created>
  <dcterms:modified xsi:type="dcterms:W3CDTF">2025-08-27T06:06:15Z</dcterms:modified>
</cp:coreProperties>
</file>