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79" r:id="rId4"/>
    <p:sldId id="280" r:id="rId5"/>
    <p:sldId id="257" r:id="rId6"/>
    <p:sldId id="274" r:id="rId7"/>
    <p:sldId id="275" r:id="rId8"/>
    <p:sldId id="273" r:id="rId9"/>
    <p:sldId id="281" r:id="rId10"/>
    <p:sldId id="276" r:id="rId11"/>
    <p:sldId id="271" r:id="rId12"/>
    <p:sldId id="278" r:id="rId13"/>
    <p:sldId id="260" r:id="rId14"/>
    <p:sldId id="261" r:id="rId15"/>
    <p:sldId id="263" r:id="rId16"/>
    <p:sldId id="264" r:id="rId17"/>
    <p:sldId id="268" r:id="rId18"/>
    <p:sldId id="269" r:id="rId19"/>
    <p:sldId id="270" r:id="rId20"/>
    <p:sldId id="265" r:id="rId21"/>
    <p:sldId id="282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100"/>
    <a:srgbClr val="CC3300"/>
    <a:srgbClr val="9F0000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2985A-2069-431B-9294-F4CC52909C75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F6D5B-8896-4AA4-94CD-6699CB2291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96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4F6D5B-8896-4AA4-94CD-6699CB2291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081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936D5-0DCE-423D-AA8A-5D69A06D6F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5308EA0-48E8-4692-AE48-D300A5638F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5867D3-134D-4E4C-B7FA-6787840C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44A95-AB4C-45EE-B931-F57329491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35F382-F0F9-4C42-94D5-DAE1A7D7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69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E5631-3657-401C-9BB1-7B983F8F3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1A001F-0197-4CAC-BA76-5DA70AEA9E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9E5DDF-6A6F-4A2C-B940-ECAE0D349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7EC821-7FC0-42B4-BE5E-F500C8C1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96F60-463B-4710-934B-0B4EDCF5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86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A5AC67-06C1-403D-8DC7-AD56FE98D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594D11-EE89-4C42-855D-97B11D53B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BE30F8-7F93-40D4-B1F5-DB82A638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66B8CA-D200-4ED7-837A-E65456914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5A519B-9AFF-4A0D-9439-6FBAF1E74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94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5F24A8-A99E-4528-87EE-9BEB08EF2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A1E45-775F-4F75-975C-3086AEC333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742485-3788-46C4-9F04-1B4A4CA9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84CCEA-F4BA-44DD-BD37-0C1A1EB7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A618F0-986E-4B8B-B5AD-DEF3588C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52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C7F61-E77E-4B27-80EA-482660DC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0194B9-D93D-43C4-A868-0B383508E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3971CE-D459-4932-87D0-CBEFEF57F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E62C1F-274D-4C07-8F44-7B281683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BC022-BBBF-4F3D-9F55-C572DBDA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70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57BD9D-DD0E-4673-BC15-4E13C4F0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7E6C28-1984-4FFB-B749-4808E3CFED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884747-00F5-4528-A0BF-76240B98E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1A4052-6B3E-44B8-830A-0EE7E2E8D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BDA4C6-ACC0-4FF1-8066-773445DE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26C750-2783-41AA-85B4-B1C6A8D1A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0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BCB5D-9437-47F5-9C97-EB1EAE426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BC0FF8-4C05-4896-9C2C-BD02A2C589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2197E-C606-40EF-8BF6-6E0DD0C9E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0B9D58B-16E6-40F2-9C52-A5D779AD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2211FF-6A3B-4F5E-8991-8B6641BCA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166822-B507-4596-9908-25C344109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1D87C22-056E-4141-BA47-9277F3B7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9A11A6A-B37B-4699-9718-E5BA4FF3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7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98882-0E83-449D-9F39-995740A2B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2E1E1A3-8719-4712-8170-0F7DB340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DEA7CA6-9F05-4BB9-8DFB-07016D93D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74BA44-9504-4057-BD7A-5858A990F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9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BC04D22-935B-4730-AECC-910FAE5A0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F511AD9-A3F5-42C9-A58E-FBAE7E162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38E7A0-5053-441F-B690-6B77765EC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11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682F3-6CE1-40BE-9845-A6D9242D7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CA9239-45B1-485B-90AD-7C7101FD0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7C0963-3B1F-451F-AA4C-6C73F388A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36BBE3-746F-4649-B94D-ADBED552E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CA2D95-8257-4D19-8E6D-3DD777D46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01E8BD-5F22-4296-8207-81771A143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6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D8BF1-9A92-4E8E-A019-ADDC9FEC6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E3F8AB-BFE2-401A-A27D-D7CAA0AE8A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5FB457-CAEA-4257-8AA2-3FFB3DE4F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752B77-DB7B-487F-BEE4-566A4A53D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17CB4-45A2-4E27-9378-DBD263813A8A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83B440-5990-4B84-A15D-734675C62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0891743-E8B4-41D8-A9A8-B3D920391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9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3AE1E-63E2-43F6-A40F-8A7C3C2FC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D20998-5717-40DF-9C01-EDBBF0F0D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CC1177-7382-4678-AAA6-ECDE834F6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17CB4-45A2-4E27-9378-DBD263813A8A}" type="datetimeFigureOut">
              <a:rPr lang="ru-RU" smtClean="0"/>
              <a:t>17.10.2025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38365A-5CF2-4228-B094-AB965E70C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D0537-7AAF-493A-AC6F-C0243B795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F70CD-C2EA-4E86-9E80-3FC6FCF64C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91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h27-lugansk-r181.gosweb.gosuslugi.ru/netcat_files/33/46/O_vnedrenii_v_OO_LNR_sistemy_elektronnyh_zhurnalov.pdf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ljur.ru/pdf/instr/instr_eljur_admin.pdf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s://sh27-lugansk-r181.gosweb.gosuslugi.ru/netcat_files/33/46/O_vnedrenii_v_OO_LNR_sistemy_elektronnyh_zhurnalov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utube.ru/video/23a3cf2eb1a3f9b05069a433529327e5/" TargetMode="External"/><Relationship Id="rId5" Type="http://schemas.openxmlformats.org/officeDocument/2006/relationships/hyperlink" Target="https://kr1.krymschool.ru/?section_id=65" TargetMode="External"/><Relationship Id="rId4" Type="http://schemas.openxmlformats.org/officeDocument/2006/relationships/hyperlink" Target="https://sh-podroshhinskaya-r66.gosweb.gosuslugi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4AE4D41-6CC5-42C0-B40E-95BC165F91D8}"/>
              </a:ext>
            </a:extLst>
          </p:cNvPr>
          <p:cNvSpPr txBox="1"/>
          <p:nvPr/>
        </p:nvSpPr>
        <p:spPr>
          <a:xfrm>
            <a:off x="437859" y="3646431"/>
            <a:ext cx="6671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ru-RU" sz="3600" b="1" dirty="0">
                <a:solidFill>
                  <a:srgbClr val="FF0000"/>
                </a:solidFill>
              </a:rPr>
            </a:br>
            <a:endParaRPr lang="ru-RU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1BB954-9781-4B91-A91D-6CFEE2189890}"/>
              </a:ext>
            </a:extLst>
          </p:cNvPr>
          <p:cNvSpPr txBox="1"/>
          <p:nvPr/>
        </p:nvSpPr>
        <p:spPr>
          <a:xfrm>
            <a:off x="1" y="121109"/>
            <a:ext cx="121919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Государственное бюджетное образовательной учреждение</a:t>
            </a:r>
          </a:p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дополнительного профессионального образования</a:t>
            </a:r>
          </a:p>
          <a:p>
            <a:pPr algn="ctr"/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Луганской Народной Республики</a:t>
            </a:r>
          </a:p>
          <a:p>
            <a:pPr algn="ctr"/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«Луганский институт развития образования»</a:t>
            </a:r>
            <a:br>
              <a:rPr lang="ru-RU" sz="1800" b="1" dirty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5E1E0F7-1783-493A-986D-6ADB0184FD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94" y="1501543"/>
            <a:ext cx="4289775" cy="4289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4202FB1-0ECC-4549-8149-E3DA436850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00" b="97800" l="10000" r="90000">
                        <a14:foregroundMark x1="26800" y1="4600" x2="52200" y2="3800"/>
                        <a14:foregroundMark x1="52200" y1="3800" x2="52200" y2="3800"/>
                        <a14:foregroundMark x1="20000" y1="95000" x2="20000" y2="95000"/>
                        <a14:foregroundMark x1="82400" y1="96800" x2="82400" y2="96800"/>
                        <a14:foregroundMark x1="17400" y1="97800" x2="17400" y2="97800"/>
                        <a14:foregroundMark x1="71400" y1="42200" x2="71400" y2="4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0" y="3747"/>
            <a:ext cx="1428164" cy="1428164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14ECD94-811B-414E-B160-6EFCFB51DF85}"/>
              </a:ext>
            </a:extLst>
          </p:cNvPr>
          <p:cNvSpPr/>
          <p:nvPr/>
        </p:nvSpPr>
        <p:spPr>
          <a:xfrm>
            <a:off x="0" y="6189785"/>
            <a:ext cx="12192000" cy="66821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Заголовок 26">
            <a:extLst>
              <a:ext uri="{FF2B5EF4-FFF2-40B4-BE49-F238E27FC236}">
                <a16:creationId xmlns:a16="http://schemas.microsoft.com/office/drawing/2014/main" id="{B56FDA0E-7F85-42AC-9CC7-51817A98F9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6434" y="3211569"/>
            <a:ext cx="7929489" cy="2387600"/>
          </a:xfrm>
        </p:spPr>
        <p:txBody>
          <a:bodyPr>
            <a:noAutofit/>
          </a:bodyPr>
          <a:lstStyle/>
          <a:p>
            <a:pPr algn="l"/>
            <a:r>
              <a:rPr lang="ru-RU" sz="4400" dirty="0">
                <a:solidFill>
                  <a:srgbClr val="B701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Электронный журнал: инструменты повышения эффективности информационной среды школьного образования</a:t>
            </a:r>
            <a:endParaRPr lang="ru-RU" sz="4400" dirty="0">
              <a:solidFill>
                <a:srgbClr val="B701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97ED5B1-BD79-9592-9981-9BD2B10BC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52599" y="87190"/>
            <a:ext cx="1248070" cy="12480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A818FE-D76D-7A58-C519-F9B1B01512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669" y="61668"/>
            <a:ext cx="1350000" cy="12791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93F8C1-28D9-BE94-74E4-195667B0658F}"/>
              </a:ext>
            </a:extLst>
          </p:cNvPr>
          <p:cNvSpPr txBox="1"/>
          <p:nvPr/>
        </p:nvSpPr>
        <p:spPr>
          <a:xfrm>
            <a:off x="0" y="6320901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16.10.2025</a:t>
            </a:r>
          </a:p>
        </p:txBody>
      </p:sp>
    </p:spTree>
    <p:extLst>
      <p:ext uri="{BB962C8B-B14F-4D97-AF65-F5344CB8AC3E}">
        <p14:creationId xmlns:p14="http://schemas.microsoft.com/office/powerpoint/2010/main" val="10913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3E79D-EC0A-34E7-DFDC-148987574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DF037-0B9C-E7C5-80B7-E60A882BC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Назначение электронного журнала (</a:t>
            </a:r>
            <a:r>
              <a:rPr lang="ru-RU" dirty="0" err="1">
                <a:solidFill>
                  <a:srgbClr val="CC3300"/>
                </a:solidFill>
              </a:rPr>
              <a:t>ЭлЖур</a:t>
            </a:r>
            <a:r>
              <a:rPr lang="ru-RU" dirty="0">
                <a:solidFill>
                  <a:srgbClr val="CC3300"/>
                </a:solidFill>
              </a:rPr>
              <a:t>)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3C3237B-E645-1B41-C8A3-DFCFBF49E3F1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DAD8E187-DD92-8963-DADA-988F0EB31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6BC26E-FC94-507D-FD86-536211D49675}"/>
              </a:ext>
            </a:extLst>
          </p:cNvPr>
          <p:cNvSpPr txBox="1"/>
          <p:nvPr/>
        </p:nvSpPr>
        <p:spPr>
          <a:xfrm>
            <a:off x="1242874" y="1489913"/>
            <a:ext cx="102265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Назначение платформы «Электронный журнал» предназначена для повышения качества образования.</a:t>
            </a:r>
          </a:p>
          <a:p>
            <a:pPr algn="just"/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Основные задачи, решаемые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ЭлЖур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повышения уровня прозрачности учебного процесса;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автоматизации учетных функций;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повышения объективности оценивания учебных достижений обучающихся;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простоты и удобства ведения учета и анализа результатов учебной деятельности;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повышения надежности хранения информации; </a:t>
            </a:r>
          </a:p>
          <a:p>
            <a:pPr marL="45720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технологического развития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5466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FA7A3-853D-1AA0-E5B2-F265882D9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вал 24">
            <a:extLst>
              <a:ext uri="{FF2B5EF4-FFF2-40B4-BE49-F238E27FC236}">
                <a16:creationId xmlns:a16="http://schemas.microsoft.com/office/drawing/2014/main" id="{589E9D4B-09E3-15B5-49FE-822E1E614DDC}"/>
              </a:ext>
            </a:extLst>
          </p:cNvPr>
          <p:cNvSpPr/>
          <p:nvPr/>
        </p:nvSpPr>
        <p:spPr>
          <a:xfrm>
            <a:off x="3748669" y="1706805"/>
            <a:ext cx="4913644" cy="4913644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D32E6-658E-A686-FF57-2B81D41FF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6C5FC5A-15DE-C065-3082-FAECF5FCBC9E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4EC7362C-D2A2-94F0-D76D-0FBA14C4C1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4B3B4BD1-1675-0A12-10DA-B122C9E8708C}"/>
              </a:ext>
            </a:extLst>
          </p:cNvPr>
          <p:cNvSpPr/>
          <p:nvPr/>
        </p:nvSpPr>
        <p:spPr>
          <a:xfrm>
            <a:off x="4897515" y="2809168"/>
            <a:ext cx="2698812" cy="2698812"/>
          </a:xfrm>
          <a:prstGeom prst="ellipse">
            <a:avLst/>
          </a:prstGeom>
          <a:solidFill>
            <a:srgbClr val="B701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ЭЛЖУР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F5E4F2-ABE1-1A16-D455-C2AE8BA8D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19" y="1920635"/>
            <a:ext cx="685343" cy="6853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1FE60FC-9046-6DE6-6B81-3637A3E8E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465" y="3811521"/>
            <a:ext cx="684000" cy="684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701AE84-CB13-4124-CA32-379CC92197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517" y="3647898"/>
            <a:ext cx="684000" cy="684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8B43BB-B50C-1512-4CBE-2C8A9DC969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919" y="5606062"/>
            <a:ext cx="684000" cy="684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804E831-50F9-0107-E40A-76D54BF9A0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262" y="5543086"/>
            <a:ext cx="684000" cy="6840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C1132C-97FC-DF0A-92A6-1E459C004D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407" y="1915987"/>
            <a:ext cx="684000" cy="68400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D9120A5-EAF6-5346-51A1-0F2380EA7DFE}"/>
              </a:ext>
            </a:extLst>
          </p:cNvPr>
          <p:cNvSpPr txBox="1"/>
          <p:nvPr/>
        </p:nvSpPr>
        <p:spPr>
          <a:xfrm>
            <a:off x="468868" y="1504250"/>
            <a:ext cx="3761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Журнал</a:t>
            </a:r>
            <a:r>
              <a:rPr lang="ru-RU" dirty="0"/>
              <a:t>.</a:t>
            </a:r>
          </a:p>
          <a:p>
            <a:r>
              <a:rPr lang="ru-RU" dirty="0"/>
              <a:t>Отметки, пропуски, разные системы оценивания, темы, домашние задания, КТП, график контрольных, контент, мобильное приложение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BB5F21-219E-4909-2B81-7F162531BCDF}"/>
              </a:ext>
            </a:extLst>
          </p:cNvPr>
          <p:cNvSpPr txBox="1"/>
          <p:nvPr/>
        </p:nvSpPr>
        <p:spPr>
          <a:xfrm>
            <a:off x="266330" y="3251234"/>
            <a:ext cx="3121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Дневник</a:t>
            </a:r>
            <a:r>
              <a:rPr lang="ru-RU" dirty="0"/>
              <a:t>.</a:t>
            </a:r>
          </a:p>
          <a:p>
            <a:r>
              <a:rPr lang="ru-RU" dirty="0"/>
              <a:t>Расписание, домашние задания, сводная ведомость, портфолио, мобильное приложение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9793CE-861D-8EF0-0489-D38F9EEB5C43}"/>
              </a:ext>
            </a:extLst>
          </p:cNvPr>
          <p:cNvSpPr txBox="1"/>
          <p:nvPr/>
        </p:nvSpPr>
        <p:spPr>
          <a:xfrm>
            <a:off x="849916" y="5347898"/>
            <a:ext cx="3121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/>
              <a:t>Коммуникация</a:t>
            </a:r>
            <a:r>
              <a:rPr lang="ru-RU" dirty="0"/>
              <a:t>.</a:t>
            </a:r>
          </a:p>
          <a:p>
            <a:r>
              <a:rPr lang="ru-RU" dirty="0"/>
              <a:t>Объявления, сообщения, календарь событий, общероссийский чат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EDCA208-709F-18C8-8684-F4A68B076F0B}"/>
              </a:ext>
            </a:extLst>
          </p:cNvPr>
          <p:cNvSpPr txBox="1"/>
          <p:nvPr/>
        </p:nvSpPr>
        <p:spPr>
          <a:xfrm>
            <a:off x="8439295" y="1493080"/>
            <a:ext cx="34382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Персонализация</a:t>
            </a:r>
            <a:r>
              <a:rPr lang="ru-RU" dirty="0"/>
              <a:t>.</a:t>
            </a:r>
          </a:p>
          <a:p>
            <a:r>
              <a:rPr lang="ru-RU" dirty="0"/>
              <a:t>Свой логотип, индивидуальные учебные планы учеников, свои типы достижений в портфолио, персональные заметки и отчёты, отсутствие лишнего в дневнике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C85BA9-445A-62AF-8375-89D703B76DE2}"/>
              </a:ext>
            </a:extLst>
          </p:cNvPr>
          <p:cNvSpPr txBox="1"/>
          <p:nvPr/>
        </p:nvSpPr>
        <p:spPr>
          <a:xfrm>
            <a:off x="9122876" y="3429000"/>
            <a:ext cx="28886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Отчёты и аналитика</a:t>
            </a:r>
            <a:r>
              <a:rPr lang="ru-RU" dirty="0"/>
              <a:t>.</a:t>
            </a:r>
          </a:p>
          <a:p>
            <a:r>
              <a:rPr lang="ru-RU" dirty="0"/>
              <a:t>Посещаемость, успеваемость, мониторинг изменений, контроль заполнения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37A1958-33F3-D016-7BFC-D6E93E0DE0A2}"/>
              </a:ext>
            </a:extLst>
          </p:cNvPr>
          <p:cNvSpPr txBox="1"/>
          <p:nvPr/>
        </p:nvSpPr>
        <p:spPr>
          <a:xfrm>
            <a:off x="8554679" y="5151195"/>
            <a:ext cx="2888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Управление и нагрузка</a:t>
            </a:r>
            <a:r>
              <a:rPr lang="ru-RU" dirty="0"/>
              <a:t>.</a:t>
            </a:r>
          </a:p>
          <a:p>
            <a:r>
              <a:rPr lang="ru-RU" dirty="0"/>
              <a:t>Учебная нагрузка, расписание, настройки аттестации, доступа</a:t>
            </a:r>
          </a:p>
        </p:txBody>
      </p:sp>
    </p:spTree>
    <p:extLst>
      <p:ext uri="{BB962C8B-B14F-4D97-AF65-F5344CB8AC3E}">
        <p14:creationId xmlns:p14="http://schemas.microsoft.com/office/powerpoint/2010/main" val="41045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CC6E9-585D-5F12-5556-27AF1A8E7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7553F1-DF71-4217-D23A-C56D120D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Категории пользователей электронного журнала (</a:t>
            </a:r>
            <a:r>
              <a:rPr lang="ru-RU" dirty="0" err="1">
                <a:solidFill>
                  <a:srgbClr val="CC3300"/>
                </a:solidFill>
              </a:rPr>
              <a:t>ЭлЖур</a:t>
            </a:r>
            <a:r>
              <a:rPr lang="ru-RU" dirty="0">
                <a:solidFill>
                  <a:srgbClr val="CC3300"/>
                </a:solidFill>
              </a:rPr>
              <a:t>)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B651766F-A470-AE04-F39D-BFA91D578360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BA00550B-56D8-6CEF-1AFF-955BFDD46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857D62-D248-BD3D-B6E3-AFB5EB72F160}"/>
              </a:ext>
            </a:extLst>
          </p:cNvPr>
          <p:cNvSpPr txBox="1"/>
          <p:nvPr/>
        </p:nvSpPr>
        <p:spPr>
          <a:xfrm>
            <a:off x="1242875" y="1493080"/>
            <a:ext cx="10103892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Платформа </a:t>
            </a:r>
            <a:r>
              <a:rPr lang="ru-RU" sz="3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ЭлЖур</a:t>
            </a: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имеет следующие компоненты:</a:t>
            </a:r>
          </a:p>
          <a:p>
            <a:pPr marL="571500" lvl="0" indent="-571500" algn="just">
              <a:buFont typeface="Symbol" panose="05050102010706020507" pitchFamily="18" charset="2"/>
              <a:buChar char="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администрация школы (директор, завучи и куратор электронного журнала);</a:t>
            </a:r>
          </a:p>
          <a:p>
            <a:pPr marL="571500" lvl="0" indent="-571500" algn="just">
              <a:buFont typeface="Symbol" panose="05050102010706020507" pitchFamily="18" charset="2"/>
              <a:buChar char="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учителя-предметники и классные руководители;</a:t>
            </a:r>
          </a:p>
          <a:p>
            <a:pPr marL="571500" lvl="0" indent="-571500" algn="just">
              <a:buFont typeface="Symbol" panose="05050102010706020507" pitchFamily="18" charset="2"/>
              <a:buChar char="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преподаватели дополнительного образования и внеурочной деятельности;</a:t>
            </a:r>
          </a:p>
          <a:p>
            <a:pPr marL="571500" lvl="0" indent="-571500" algn="just">
              <a:buFont typeface="Symbol" panose="05050102010706020507" pitchFamily="18" charset="2"/>
              <a:buChar char="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специалисты школы (медицинская сестра, педагог-психолог, социальный педагог, секретарь (делопроизводитель), педагог-библиотекарь;</a:t>
            </a:r>
          </a:p>
          <a:p>
            <a:pPr marL="541338" lvl="0" indent="-541338" algn="just">
              <a:buFont typeface="Symbol" panose="05050102010706020507" pitchFamily="18" charset="2"/>
              <a:buChar char="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школьники;</a:t>
            </a:r>
          </a:p>
          <a:p>
            <a:pPr marL="541338" indent="-541338" algn="just">
              <a:buFont typeface="Symbol" panose="05050102010706020507" pitchFamily="18" charset="2"/>
              <a:buChar char=""/>
            </a:pPr>
            <a:r>
              <a:rPr lang="ru-RU" sz="3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родители.</a:t>
            </a:r>
          </a:p>
        </p:txBody>
      </p:sp>
    </p:spTree>
    <p:extLst>
      <p:ext uri="{BB962C8B-B14F-4D97-AF65-F5344CB8AC3E}">
        <p14:creationId xmlns:p14="http://schemas.microsoft.com/office/powerpoint/2010/main" val="410814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5AC04-0FF3-372C-5460-22B7DB9E4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46E89-376D-B860-3708-E3696C5C2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Нормативная документация ЛНР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072AC0C-B3B4-6562-E6F1-02F34D19C29C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96878145-CE1D-50AD-B564-4BCE277E8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9121583-693D-3458-F83C-EDF24114A9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250224"/>
              </p:ext>
            </p:extLst>
          </p:nvPr>
        </p:nvGraphicFramePr>
        <p:xfrm>
          <a:off x="1038686" y="1842561"/>
          <a:ext cx="10308080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450">
                  <a:extLst>
                    <a:ext uri="{9D8B030D-6E8A-4147-A177-3AD203B41FA5}">
                      <a16:colId xmlns:a16="http://schemas.microsoft.com/office/drawing/2014/main" val="1645368463"/>
                    </a:ext>
                  </a:extLst>
                </a:gridCol>
                <a:gridCol w="8816630">
                  <a:extLst>
                    <a:ext uri="{9D8B030D-6E8A-4147-A177-3AD203B41FA5}">
                      <a16:colId xmlns:a16="http://schemas.microsoft.com/office/drawing/2014/main" val="41300705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bg1"/>
                          </a:solidFill>
                        </a:rPr>
                        <a:t>Наименование документа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3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4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Приказ МОН ЛНР «О внедрении в общеобразовательных организациях Луганской Народной Республики системы электронных журналов успеваемости обучающихся» от 21.03.2025 №265-од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105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Методические рекомендации по внедрению в общеобразовательных организациях Луганской Народной Республики системы ведения электронных журналов успеваемости обучающихся Утверждены приказом Министерства образования и науки Луганской Народной Республики от 21.03.2025 №265-од</a:t>
                      </a:r>
                      <a:endParaRPr lang="ru-RU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196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76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E2C16-A439-4A59-0325-D8DCB3739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173C4-6B2B-162E-C56D-66D4A71EE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9989834-2358-E72B-D7DD-6819A48C4F87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761E5BC-7E33-F0C8-2ABF-358427824EE9}"/>
              </a:ext>
            </a:extLst>
          </p:cNvPr>
          <p:cNvSpPr txBox="1"/>
          <p:nvPr/>
        </p:nvSpPr>
        <p:spPr>
          <a:xfrm>
            <a:off x="1225119" y="1479172"/>
            <a:ext cx="101632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363" algn="just"/>
            <a:r>
              <a:rPr lang="ru-RU" sz="2800" dirty="0">
                <a:solidFill>
                  <a:srgbClr val="FF0000"/>
                </a:solidFill>
              </a:rPr>
              <a:t>Электронный журнал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(далее – ЭЖ) представляет собой электронную версию бумажного журнала успеваемости обучающегося.</a:t>
            </a:r>
          </a:p>
          <a:p>
            <a:pPr indent="360363" algn="just"/>
            <a:r>
              <a:rPr lang="ru-RU" sz="2800" dirty="0">
                <a:solidFill>
                  <a:srgbClr val="FF0000"/>
                </a:solidFill>
              </a:rPr>
              <a:t>Электронный журнал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является документом, отражающим этапы и результаты фактического усвоения учебных программ учащимися в соответствии с учебным планом. </a:t>
            </a:r>
          </a:p>
          <a:p>
            <a:pPr indent="360363" algn="just"/>
            <a:r>
              <a:rPr lang="ru-RU" sz="2800" dirty="0">
                <a:solidFill>
                  <a:srgbClr val="FF0000"/>
                </a:solidFill>
              </a:rPr>
              <a:t>Электронный классный журнал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журналы учета внеурочной деятельности, групп продленного дня, обучения на дому, педагога дополнительного образования являются финансовыми документами, в которых фиксируется фактически отработанное время.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F5B2E1FF-7FF3-BDA6-A0A6-50539B68D0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88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43556-8FD4-D350-9E94-B83B27C3C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C8873-42EB-37EE-E3DF-75C2E0616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Обязанности классного руководителя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7EB590F-69E3-B47D-954D-1B29A5936C13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E6865C-4ED1-536D-39C4-6AD204946A87}"/>
              </a:ext>
            </a:extLst>
          </p:cNvPr>
          <p:cNvSpPr txBox="1"/>
          <p:nvPr/>
        </p:nvSpPr>
        <p:spPr>
          <a:xfrm>
            <a:off x="1233997" y="1727746"/>
            <a:ext cx="10154386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Своевременно заполнять и следить за актуальностью данных об обучающихся и их родителях (законных представителях) в базе данных;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Регулярно проверять изменение фактических данных и при наличии таких изменений вносить соответствующие поправки;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Еженедельно в разделе «Посещаемость» электронного классного журнала корректировать сведения о пропущенных уроках обучающимися;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Совместно с учителями-предметниками проводить разделение класса на подгруппы;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Осуществлять контроль соответствия информации в электронном классном журнале успеваемости информации, находящейся в бумажном варианте журнала учета успеваемости обучающихся (при наличии такового).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38651376-8CCD-173E-B581-7FC58BB71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0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B56C73-A801-211F-588E-F296C04C3D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95A08-D336-E214-71BB-1A20C80D7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Обязанности учителя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FADBBE6-1335-2DA9-2B3E-1C76A0DC4547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79D0FDF-D7D1-CCE4-F6E0-1D56CC81B476}"/>
              </a:ext>
            </a:extLst>
          </p:cNvPr>
          <p:cNvSpPr txBox="1"/>
          <p:nvPr/>
        </p:nvSpPr>
        <p:spPr>
          <a:xfrm>
            <a:off x="1242875" y="1727746"/>
            <a:ext cx="1014550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Своевременно заполнять данные об образовательных программах и их прохождении, темах и видах учебных занятий, об успеваемости и посещаемости обучающихся, домашних заданиях.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Заполнять ЭЖ в день проведения урока. В случае болезни учителя учитель, замещающий коллегу, заполняет электронный классный журнал в установленном порядке (подпись и другие сведения делаются в журнале замещения уроков);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создании нового урока вводить тему, изученную на уроке, выполненные задания и тип этих заданий. Темы уроков и занятий должны соответствовать тематическому планированию рабочей программы. 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 допускать обучающихся к работе с электронным классным журналом под логином и паролем учителя.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F24813E6-7C32-2942-3469-D95709B9AF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50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BD8A9-E9A2-267F-E78B-38B5E2C15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BE1A37-49D4-076F-A5EA-9642D5394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Преимущества использования </a:t>
            </a:r>
            <a:r>
              <a:rPr lang="ru-RU" dirty="0" err="1">
                <a:solidFill>
                  <a:srgbClr val="CC3300"/>
                </a:solidFill>
              </a:rPr>
              <a:t>ЭЛЖур</a:t>
            </a:r>
            <a:r>
              <a:rPr lang="ru-RU" dirty="0">
                <a:solidFill>
                  <a:srgbClr val="CC3300"/>
                </a:solidFill>
              </a:rPr>
              <a:t> для учителей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94B9C01-0B83-C094-DAEA-8040AF296D2E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E60732-210C-F746-D9BD-29B12B186952}"/>
              </a:ext>
            </a:extLst>
          </p:cNvPr>
          <p:cNvSpPr txBox="1"/>
          <p:nvPr/>
        </p:nvSpPr>
        <p:spPr>
          <a:xfrm>
            <a:off x="1233996" y="1894318"/>
            <a:ext cx="101543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автоматизация учета и контроля процесса успеваемости и посещаемости учащихся;</a:t>
            </a:r>
          </a:p>
          <a:p>
            <a:pPr marL="514350" lvl="0" indent="-51435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планирование, фиксирование и контроль этапов и уровня фактического усвоения учебных программ;</a:t>
            </a:r>
          </a:p>
          <a:p>
            <a:pPr marL="514350" lvl="0" indent="-51435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оперативный доступ классного руководителя к оценкам учащихся класса за весь период ведения журнала, по всем предметам, в любое время;</a:t>
            </a:r>
          </a:p>
          <a:p>
            <a:pPr marL="514350" lvl="0" indent="-51435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повышение объективность выставления промежуточных и итоговых отметок;</a:t>
            </a:r>
          </a:p>
          <a:p>
            <a:pPr marL="514350" lvl="0" indent="-51435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программа автоматически рассчитывает средний балл.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FBBC20FF-EE60-EB54-2A83-09CE99177B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0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20449-C77B-98A7-EE40-98DD19315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CC9EB-2A2E-4A89-172B-1F82CDC86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Преимущества использования </a:t>
            </a:r>
            <a:r>
              <a:rPr lang="ru-RU" dirty="0" err="1">
                <a:solidFill>
                  <a:srgbClr val="CC3300"/>
                </a:solidFill>
              </a:rPr>
              <a:t>ЭЛЖур</a:t>
            </a:r>
            <a:r>
              <a:rPr lang="ru-RU" dirty="0">
                <a:solidFill>
                  <a:srgbClr val="CC3300"/>
                </a:solidFill>
              </a:rPr>
              <a:t> для учеников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41D46E6-AF1C-C3A5-7B39-5D33A05F2AF8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B00CBB-55C6-E5A3-54B1-E10FF5ADC21D}"/>
              </a:ext>
            </a:extLst>
          </p:cNvPr>
          <p:cNvSpPr txBox="1"/>
          <p:nvPr/>
        </p:nvSpPr>
        <p:spPr>
          <a:xfrm>
            <a:off x="1340528" y="2062993"/>
            <a:ext cx="100062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всегда видеть актуальное расписание занятий с учетом запланированных замен;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иметь в своем электронном дневнике домашнее задание, записанное самим учителем;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следить за своей средней оценкой;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грамотный контроль за успеваемостью помогает на ранних стадиях выявить проблемы с усвоением каких-либо дисциплин и своевременно обратить внимание родителей на эту ситуацию.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329B7972-2464-4301-A60B-CF353947C6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4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9B8ED-03B5-1B6A-1E16-809E23FC1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DDEC6-78A5-3EE8-EB61-EA20B7A32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Преимущества использования </a:t>
            </a:r>
            <a:r>
              <a:rPr lang="ru-RU" dirty="0" err="1">
                <a:solidFill>
                  <a:srgbClr val="CC3300"/>
                </a:solidFill>
              </a:rPr>
              <a:t>ЭЛЖур</a:t>
            </a:r>
            <a:r>
              <a:rPr lang="ru-RU" dirty="0">
                <a:solidFill>
                  <a:srgbClr val="CC3300"/>
                </a:solidFill>
              </a:rPr>
              <a:t> для родителей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69C8E4A3-B275-2BD9-8089-216A1934072A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BD5EC6A-85F6-75C6-9066-4377CB897A21}"/>
              </a:ext>
            </a:extLst>
          </p:cNvPr>
          <p:cNvSpPr txBox="1"/>
          <p:nvPr/>
        </p:nvSpPr>
        <p:spPr>
          <a:xfrm>
            <a:off x="1420427" y="1682763"/>
            <a:ext cx="9926339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родители узнают об оценках в день их выставления;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немедленно информируются о прогулах своих детей;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контролируют ребенка с помощью электронного дневника, в котором указаны все оценки, пропуски, домашние задания, замечания;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своевременно могут принять меры для исправления ситуации с успеваемостью;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могут напрямую связаться с учителями по возникшим вопросам через переписку;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 желании будут получать уведомления через </a:t>
            </a:r>
            <a:r>
              <a:rPr lang="ru-RU" sz="23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sms</a:t>
            </a: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или электронную почту;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будут знать, какие темы уроков пропущены ребенком во время болезни;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видят динамику успеваемости ребенка по изменениям средней оценки;</a:t>
            </a:r>
          </a:p>
          <a:p>
            <a:pPr marL="342900" lvl="0" indent="-342900" algn="just">
              <a:buFont typeface="Symbol" panose="05050102010706020507" pitchFamily="18" charset="2"/>
              <a:buChar char=""/>
            </a:pPr>
            <a:r>
              <a:rPr lang="ru-RU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смогут быть информированными в случае пропуска родительского собрания.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EE420CBD-B59C-83DE-9DC5-47D11A9764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7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B21E6-4CB7-4FCD-8B56-3B6A762D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Цель семинара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2D3BB52-D1F7-481A-A85D-20A93C016979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F35507D-038F-4549-8F3B-2EA3F2B1BD93}"/>
              </a:ext>
            </a:extLst>
          </p:cNvPr>
          <p:cNvSpPr txBox="1"/>
          <p:nvPr/>
        </p:nvSpPr>
        <p:spPr>
          <a:xfrm>
            <a:off x="1225119" y="1668163"/>
            <a:ext cx="1018246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Symbol" panose="05050102010706020507" pitchFamily="18" charset="2"/>
              <a:buChar char=""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сформировать у педагогов целостное восприятие электронного журнала как мощного профессионального инструмента для повышения качества образования, оптимизации работы и построения эффективного партнерства с родителями и учениками;</a:t>
            </a:r>
          </a:p>
          <a:p>
            <a:pPr marL="457200" indent="-457200" algn="just">
              <a:buFont typeface="Symbol" panose="05050102010706020507" pitchFamily="18" charset="2"/>
              <a:buChar char=""/>
            </a:pPr>
            <a:r>
              <a:rPr lang="ru-RU" sz="3200" dirty="0">
                <a:solidFill>
                  <a:schemeClr val="bg2">
                    <a:lumMod val="25000"/>
                  </a:schemeClr>
                </a:solidFill>
              </a:rPr>
              <a:t>оказать помощь учителям в более быстрой адаптации к переходу образовательных учреждений на систему электронного документооборота.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D75AEDBC-174E-0775-B92A-EB9E4F67A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2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2AE7C-356A-8FA9-6B93-E9FD62273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6ED3A1-7165-13CB-6142-21502346B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C3300"/>
                </a:solidFill>
              </a:rPr>
              <a:t>Примерный перечень локальных нормативных актов ОО, в которые могут потребоваться изменения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8F52909-2B2D-8AB7-7C2E-64C4E65B0A03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73E1D6-354A-35AB-F4C1-091612743287}"/>
              </a:ext>
            </a:extLst>
          </p:cNvPr>
          <p:cNvSpPr txBox="1"/>
          <p:nvPr/>
        </p:nvSpPr>
        <p:spPr>
          <a:xfrm>
            <a:off x="1464816" y="2002954"/>
            <a:ext cx="988195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комплект документов по обеспечению законодательных требований о защите персональных данных;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 ведения электронного журнала успеваемости;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положение об электронном журнале; </a:t>
            </a: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локальный акт (приказ) о переходе на безбумажное ведение электронных журналов.</a:t>
            </a: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40371FA1-3354-851C-5B06-76CB265E7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75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FD919-F996-579A-A066-D593B9F81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9682C-55AF-435A-8382-21F2E2F29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CC3300"/>
                </a:solidFill>
              </a:rPr>
              <a:t>Ссылки на источники информации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A605C28-89FE-9879-EF50-523E4116C0CC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A8CCCC8-E911-475A-60E9-3359282D7FF7}"/>
              </a:ext>
            </a:extLst>
          </p:cNvPr>
          <p:cNvSpPr txBox="1"/>
          <p:nvPr/>
        </p:nvSpPr>
        <p:spPr>
          <a:xfrm>
            <a:off x="1502613" y="2049846"/>
            <a:ext cx="9881951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Symbol" panose="05050102010706020507" pitchFamily="18" charset="2"/>
              <a:buChar char=""/>
            </a:pPr>
            <a:r>
              <a:rPr lang="ru-RU" sz="2000" dirty="0"/>
              <a:t>Приказ МОН ЛНР от 21.03.2025 № 265-од «О внедрении в общеобразовательных организациях Луганской Народной Республики системы электронных журналов успеваемости обучающихся»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https://sh27-lugansk-r181.gosweb.gosuslugi.ru/netcat_files/33/46/O_vnedrenii_v_OO_LNR_sistemy_elektronnyh_zhurnalov.pdf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000" dirty="0"/>
              <a:t>Цифровая образовательная платформа «Электронный журнал </a:t>
            </a:r>
            <a:r>
              <a:rPr lang="ru-RU" sz="2000" dirty="0" err="1"/>
              <a:t>ЭлЖур</a:t>
            </a:r>
            <a:r>
              <a:rPr lang="ru-RU" sz="2000" dirty="0"/>
              <a:t>». Инструкция администратора.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https://eljur.ru/pdf/instr/instr_eljur_admin.pdf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Электронный журнал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ЭлЖур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Инструкция учителя и классного руководителя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https://eljur.ru/pdf/instr/instr_eljur.pdf 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000" dirty="0"/>
              <a:t>Электронный журнал </a:t>
            </a:r>
            <a:r>
              <a:rPr lang="ru-RU" sz="2000" dirty="0" err="1"/>
              <a:t>ЭлЖур</a:t>
            </a:r>
            <a:r>
              <a:rPr lang="ru-RU" sz="2000" dirty="0"/>
              <a:t>. Руководство по работе для родителей и учеников. </a:t>
            </a:r>
            <a:r>
              <a:rPr lang="en-US" sz="2000" dirty="0">
                <a:hlinkClick r:id="rId4"/>
              </a:rPr>
              <a:t>https://sh-podroshhinskaya-r66.gosweb.gosuslugi.ru/</a:t>
            </a:r>
            <a:endParaRPr lang="ru-RU" sz="2000"/>
          </a:p>
          <a:p>
            <a:pPr marL="457200" lvl="0" indent="-457200" algn="just">
              <a:buFont typeface="Symbol" panose="05050102010706020507" pitchFamily="18" charset="2"/>
              <a:buChar char=""/>
            </a:pPr>
            <a:r>
              <a:rPr lang="ru-RU" sz="2000">
                <a:solidFill>
                  <a:schemeClr val="tx1">
                    <a:lumMod val="75000"/>
                    <a:lumOff val="25000"/>
                  </a:schemeClr>
                </a:solidFill>
              </a:rPr>
              <a:t>Видеоинструкции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работе с электронным журналом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https://kr1.krymschool.ru/?section_id=65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 algn="just">
              <a:buFont typeface="Symbol" panose="05050102010706020507" pitchFamily="18" charset="2"/>
              <a:buChar char="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Видеоинструкция. Заполнение электронного классного журнала.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ЭлЖур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Школа. Онлайн-школа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https://rutube.ru/video/23a3cf2eb1a3f9b05069a433529327e5/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just"/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4C1B5DE7-727F-55A7-75CC-D322B20BA6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96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B84DAA-DDF0-2F45-B290-013751046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E65EA-EE49-F1B7-190F-5B3AE542D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План семинара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D8C73E6-1AA1-5AD0-8B88-7320E24E2340}"/>
              </a:ext>
            </a:extLst>
          </p:cNvPr>
          <p:cNvCxnSpPr>
            <a:cxnSpLocks/>
          </p:cNvCxnSpPr>
          <p:nvPr/>
        </p:nvCxnSpPr>
        <p:spPr>
          <a:xfrm>
            <a:off x="2018714" y="1145831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87BB0E3-5793-7DA6-A4BB-968A5513B71D}"/>
              </a:ext>
            </a:extLst>
          </p:cNvPr>
          <p:cNvSpPr txBox="1"/>
          <p:nvPr/>
        </p:nvSpPr>
        <p:spPr>
          <a:xfrm>
            <a:off x="1857375" y="1139483"/>
            <a:ext cx="9680381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0850" algn="just">
              <a:buAutoNum type="arabicPeriod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Электронный журнал. Общие сведения. Нормативные документы. </a:t>
            </a:r>
            <a:r>
              <a:rPr lang="ru-RU" sz="2800" dirty="0">
                <a:solidFill>
                  <a:srgbClr val="002060"/>
                </a:solidFill>
              </a:rPr>
              <a:t>Докладчик: </a:t>
            </a:r>
            <a:r>
              <a:rPr lang="ru-RU" sz="2800" dirty="0" err="1">
                <a:solidFill>
                  <a:srgbClr val="002060"/>
                </a:solidFill>
              </a:rPr>
              <a:t>Делекторская</a:t>
            </a:r>
            <a:r>
              <a:rPr lang="ru-RU" sz="2800" dirty="0">
                <a:solidFill>
                  <a:srgbClr val="002060"/>
                </a:solidFill>
              </a:rPr>
              <a:t> Е.В., методист учебно-методического отдела ЛИРО.</a:t>
            </a:r>
          </a:p>
          <a:p>
            <a:pPr indent="-450850" algn="just">
              <a:buAutoNum type="arabicPeriod"/>
            </a:pPr>
            <a:endParaRPr lang="ru-RU" sz="2800" dirty="0">
              <a:solidFill>
                <a:srgbClr val="002060"/>
              </a:solidFill>
            </a:endParaRPr>
          </a:p>
          <a:p>
            <a:pPr indent="-514350" algn="just">
              <a:buFont typeface="+mj-lt"/>
              <a:buAutoNum type="arabicPeriod" startAt="2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Автоматизация работы учителя средствами цифровой платформы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ЭлЖур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450850" algn="just"/>
            <a:r>
              <a:rPr lang="ru-RU" sz="2800" dirty="0">
                <a:solidFill>
                  <a:srgbClr val="002060"/>
                </a:solidFill>
              </a:rPr>
              <a:t>Докладчик: Калиниченко Ю.В., заместитель директора ГБОУ ЛНР «ЛСШ № 55 ИМЕНИ К.К.РОКОССОВСКОГО».</a:t>
            </a:r>
          </a:p>
          <a:p>
            <a:pPr indent="450850" algn="just"/>
            <a:endParaRPr lang="ru-RU" sz="2800" dirty="0">
              <a:solidFill>
                <a:srgbClr val="002060"/>
              </a:solidFill>
            </a:endParaRPr>
          </a:p>
          <a:p>
            <a:pPr indent="-514350" algn="just">
              <a:buFont typeface="+mj-lt"/>
              <a:buAutoNum type="arabicPeriod" startAt="3"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Автоматизация работы классного руководителя средствами цифровой платформы 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ЭлЖур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indent="450850" algn="just"/>
            <a:r>
              <a:rPr lang="ru-RU" sz="2800" dirty="0">
                <a:solidFill>
                  <a:srgbClr val="002060"/>
                </a:solidFill>
              </a:rPr>
              <a:t>Докладчик: Калиниченко Ю.В., заместитель директора ГБОУ ЛНР «ЛСШ № 55 ИМЕНИ К.К.РОКОССОВСКОГО».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A99DD4F7-E2B8-E836-34A3-8679989D0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869605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6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336096-A024-125B-E069-4C80F52246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DF9392F-3334-1F32-BCAE-AAA66FB166F7}"/>
              </a:ext>
            </a:extLst>
          </p:cNvPr>
          <p:cNvCxnSpPr>
            <a:cxnSpLocks/>
          </p:cNvCxnSpPr>
          <p:nvPr/>
        </p:nvCxnSpPr>
        <p:spPr>
          <a:xfrm>
            <a:off x="944517" y="4119850"/>
            <a:ext cx="5580571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CB4C2AB-4138-41A8-91A4-211035261785}"/>
              </a:ext>
            </a:extLst>
          </p:cNvPr>
          <p:cNvSpPr txBox="1"/>
          <p:nvPr/>
        </p:nvSpPr>
        <p:spPr>
          <a:xfrm>
            <a:off x="792823" y="2183833"/>
            <a:ext cx="58654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Электронный журнал. Общие сведения. Нормативные документы.</a:t>
            </a:r>
          </a:p>
          <a:p>
            <a:pPr algn="r"/>
            <a:r>
              <a:rPr lang="ru-RU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Докладчик: </a:t>
            </a:r>
            <a:r>
              <a:rPr lang="ru-RU" sz="2800" dirty="0" err="1">
                <a:solidFill>
                  <a:srgbClr val="002060"/>
                </a:solidFill>
              </a:rPr>
              <a:t>Делекторская</a:t>
            </a:r>
            <a:r>
              <a:rPr lang="ru-RU" sz="2800" dirty="0">
                <a:solidFill>
                  <a:srgbClr val="002060"/>
                </a:solidFill>
              </a:rPr>
              <a:t> Е.В., методист учебно-методического отдела ЛИРО.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A4AF58-BC33-F73F-7991-03C97B0B5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763" y="658036"/>
            <a:ext cx="5417367" cy="54173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32EF4A-EA87-0F56-99D3-6DDC05795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00" b="97800" l="10000" r="90000">
                        <a14:foregroundMark x1="26800" y1="4600" x2="52200" y2="3800"/>
                        <a14:foregroundMark x1="52200" y1="3800" x2="52200" y2="3800"/>
                        <a14:foregroundMark x1="20000" y1="95000" x2="20000" y2="95000"/>
                        <a14:foregroundMark x1="82400" y1="96800" x2="82400" y2="96800"/>
                        <a14:foregroundMark x1="17400" y1="97800" x2="17400" y2="97800"/>
                        <a14:foregroundMark x1="71400" y1="42200" x2="71400" y2="42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0" y="3747"/>
            <a:ext cx="1428164" cy="142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6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B21E6-4CB7-4FCD-8B56-3B6A762D4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2D3BB52-D1F7-481A-A85D-20A93C016979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78AE6D39-73AF-C4B8-0694-BF82B3A00E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664CBE-A0A5-9423-01C4-1911EE4C3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7375" y="1375299"/>
            <a:ext cx="4380126" cy="52451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9897C6-A9D7-9E0C-8D6F-563E471D42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627" y="1493080"/>
            <a:ext cx="4146006" cy="512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4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1A977-80E4-5306-9954-96568DBC33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6AC35F-6C85-ACFF-D64D-5922CA41C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146230D-FBED-85B0-D545-96E277AE33D2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9FC9D5BF-8F3A-F0B9-293A-1DC284BF49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BAD203-85BD-176A-1D3D-B82006A62048}"/>
              </a:ext>
            </a:extLst>
          </p:cNvPr>
          <p:cNvSpPr txBox="1"/>
          <p:nvPr/>
        </p:nvSpPr>
        <p:spPr>
          <a:xfrm>
            <a:off x="1251751" y="1842561"/>
            <a:ext cx="10095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Целью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внедрения «электронного журнала» является постепенный переход от бумажной к электронной форме учета успеваемости учащихся, автоматизация рутинных вычислительных процессов.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AE7B61-2614-F2DC-4F34-8A8BE2E4C6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459" y="3856991"/>
            <a:ext cx="7096561" cy="276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9565C-CCE0-8AAD-241F-24EE8F49A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40169-041E-4F24-C179-659CCD7E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 (</a:t>
            </a:r>
            <a:r>
              <a:rPr lang="ru-RU" dirty="0" err="1">
                <a:solidFill>
                  <a:srgbClr val="CC3300"/>
                </a:solidFill>
              </a:rPr>
              <a:t>ЭлЖур</a:t>
            </a:r>
            <a:r>
              <a:rPr lang="ru-RU" dirty="0">
                <a:solidFill>
                  <a:srgbClr val="CC3300"/>
                </a:solidFill>
              </a:rPr>
              <a:t>)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C8A33AB-F96F-7DC4-9E3E-02D910D3A8A2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696AD1DF-C1C3-1BEC-8B25-5669069A9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5F8FB0A-E700-F5D2-68BF-DD1B9AFB2C2B}"/>
              </a:ext>
            </a:extLst>
          </p:cNvPr>
          <p:cNvSpPr txBox="1"/>
          <p:nvPr/>
        </p:nvSpPr>
        <p:spPr>
          <a:xfrm>
            <a:off x="1047566" y="1842561"/>
            <a:ext cx="1052891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FF0000"/>
                </a:solidFill>
              </a:rPr>
              <a:t>Электронный журнал (</a:t>
            </a:r>
            <a:r>
              <a:rPr lang="ru-RU" sz="2800" dirty="0" err="1">
                <a:solidFill>
                  <a:srgbClr val="FF0000"/>
                </a:solidFill>
              </a:rPr>
              <a:t>ЭлЖур</a:t>
            </a:r>
            <a:r>
              <a:rPr lang="ru-RU" sz="2800" dirty="0">
                <a:solidFill>
                  <a:srgbClr val="FF0000"/>
                </a:solidFill>
              </a:rPr>
              <a:t>) 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— это специализированная цифровая платформа, предназначенная для автоматизации и управления учебным процессом в образовательных организациях. Это не просто аналог бумажного журнала, а комплексная система, которая связывает всех участников образовательного процесса: администрацию, учителей, учеников и их родителей.</a:t>
            </a:r>
          </a:p>
          <a:p>
            <a:pPr algn="just"/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just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Разработчик – российская компания «</a:t>
            </a:r>
            <a:r>
              <a:rPr lang="ru-RU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Вуб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-Мост»</a:t>
            </a:r>
          </a:p>
          <a:p>
            <a:pPr algn="just"/>
            <a:b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7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0FCB3-6424-444F-9ACC-4310CCAA0E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62075D-9267-6BFB-B128-A4396A2F7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0B2D96F-7FE8-2BFF-7BBD-46DEA15BF1EE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A36A98C1-B31F-A5E8-F23E-B0325A464F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780326-9D4A-6149-8E1D-94016B1FB0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714" y="1404807"/>
            <a:ext cx="8414084" cy="521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31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59DA1C-85D3-201F-267A-450E6D3E6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85598-6DE5-9407-8B10-BD2AE2B4B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412" y="237551"/>
            <a:ext cx="9806354" cy="90193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C3300"/>
                </a:solidFill>
              </a:rPr>
              <a:t>Электронный журнал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C567C8D-1D62-362F-1EAB-763E71925D40}"/>
              </a:ext>
            </a:extLst>
          </p:cNvPr>
          <p:cNvCxnSpPr>
            <a:cxnSpLocks/>
          </p:cNvCxnSpPr>
          <p:nvPr/>
        </p:nvCxnSpPr>
        <p:spPr>
          <a:xfrm>
            <a:off x="2018714" y="1216855"/>
            <a:ext cx="9328052" cy="0"/>
          </a:xfrm>
          <a:prstGeom prst="line">
            <a:avLst/>
          </a:prstGeom>
          <a:ln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icture background">
            <a:extLst>
              <a:ext uri="{FF2B5EF4-FFF2-40B4-BE49-F238E27FC236}">
                <a16:creationId xmlns:a16="http://schemas.microsoft.com/office/drawing/2014/main" id="{C71ECD59-7CE6-819F-C9DD-C7AB9BB7F4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9" t="18445" r="6835" b="30615"/>
          <a:stretch>
            <a:fillRect/>
          </a:stretch>
        </p:blipFill>
        <p:spPr bwMode="auto">
          <a:xfrm>
            <a:off x="0" y="940629"/>
            <a:ext cx="18573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E00672F-6B00-9121-7C72-1A9DCD7460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6154"/>
          <a:stretch>
            <a:fillRect/>
          </a:stretch>
        </p:blipFill>
        <p:spPr>
          <a:xfrm>
            <a:off x="319596" y="2112887"/>
            <a:ext cx="5988357" cy="26366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9367A06-E779-1423-2A37-F860EEC231C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2665" b="350"/>
          <a:stretch>
            <a:fillRect/>
          </a:stretch>
        </p:blipFill>
        <p:spPr>
          <a:xfrm>
            <a:off x="5584054" y="3036166"/>
            <a:ext cx="5988357" cy="342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Электронный журнал</Template>
  <TotalTime>711</TotalTime>
  <Words>1261</Words>
  <Application>Microsoft Office PowerPoint</Application>
  <PresentationFormat>Широкоэкранный</PresentationFormat>
  <Paragraphs>118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Тема Office</vt:lpstr>
      <vt:lpstr>Электронный журнал: инструменты повышения эффективности информационной среды школьного образования</vt:lpstr>
      <vt:lpstr>Цель семинара</vt:lpstr>
      <vt:lpstr>План семинара</vt:lpstr>
      <vt:lpstr>Презентация PowerPoint</vt:lpstr>
      <vt:lpstr>Электронный журнал</vt:lpstr>
      <vt:lpstr>Электронный журнал</vt:lpstr>
      <vt:lpstr>Электронный журнал (ЭлЖур)</vt:lpstr>
      <vt:lpstr>Электронный журнал</vt:lpstr>
      <vt:lpstr>Электронный журнал</vt:lpstr>
      <vt:lpstr>Назначение электронного журнала (ЭлЖур)</vt:lpstr>
      <vt:lpstr>Электронный журнал</vt:lpstr>
      <vt:lpstr>Категории пользователей электронного журнала (ЭлЖур)</vt:lpstr>
      <vt:lpstr>Нормативная документация ЛНР</vt:lpstr>
      <vt:lpstr>Электронный журнал</vt:lpstr>
      <vt:lpstr>Обязанности классного руководителя</vt:lpstr>
      <vt:lpstr>Обязанности учителя</vt:lpstr>
      <vt:lpstr>Преимущества использования ЭЛЖур для учителей</vt:lpstr>
      <vt:lpstr>Преимущества использования ЭЛЖур для учеников</vt:lpstr>
      <vt:lpstr>Преимущества использования ЭЛЖур для родителей</vt:lpstr>
      <vt:lpstr>Примерный перечень локальных нормативных актов ОО, в которые могут потребоваться изменения</vt:lpstr>
      <vt:lpstr>Ссылки на источники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Электронный журнал: инструменты повышения эффективности информационной среды школьного образования</dc:title>
  <dc:creator>Лена</dc:creator>
  <cp:lastModifiedBy>Пользователь</cp:lastModifiedBy>
  <cp:revision>9</cp:revision>
  <cp:lastPrinted>2025-10-16T05:53:51Z</cp:lastPrinted>
  <dcterms:created xsi:type="dcterms:W3CDTF">2025-10-05T16:55:18Z</dcterms:created>
  <dcterms:modified xsi:type="dcterms:W3CDTF">2025-10-17T09:21:57Z</dcterms:modified>
</cp:coreProperties>
</file>