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9" r:id="rId4"/>
    <p:sldId id="280" r:id="rId5"/>
    <p:sldId id="257" r:id="rId6"/>
    <p:sldId id="274" r:id="rId7"/>
    <p:sldId id="275" r:id="rId8"/>
    <p:sldId id="273" r:id="rId9"/>
    <p:sldId id="281" r:id="rId10"/>
    <p:sldId id="276" r:id="rId11"/>
    <p:sldId id="271" r:id="rId12"/>
    <p:sldId id="278" r:id="rId13"/>
    <p:sldId id="260" r:id="rId14"/>
    <p:sldId id="261" r:id="rId15"/>
    <p:sldId id="263" r:id="rId16"/>
    <p:sldId id="264" r:id="rId17"/>
    <p:sldId id="268" r:id="rId18"/>
    <p:sldId id="269" r:id="rId19"/>
    <p:sldId id="270" r:id="rId20"/>
    <p:sldId id="265" r:id="rId21"/>
    <p:sldId id="282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100"/>
    <a:srgbClr val="CC3300"/>
    <a:srgbClr val="9F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985A-2069-431B-9294-F4CC52909C75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F6D5B-8896-4AA4-94CD-6699CB229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9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F6D5B-8896-4AA4-94CD-6699CB2291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8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936D5-0DCE-423D-AA8A-5D69A06D6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8EA0-48E8-4692-AE48-D300A563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867D3-134D-4E4C-B7FA-6787840C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44A95-AB4C-45EE-B931-F5732949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5F382-F0F9-4C42-94D5-DAE1A7D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E5631-3657-401C-9BB1-7B983F8F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A001F-0197-4CAC-BA76-5DA70AEA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E5DDF-6A6F-4A2C-B940-ECAE0D34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EC821-7FC0-42B4-BE5E-F500C8C1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96F60-463B-4710-934B-0B4EDCF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A5AC67-06C1-403D-8DC7-AD56FE98D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594D11-EE89-4C42-855D-97B11D53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E30F8-7F93-40D4-B1F5-DB82A638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6B8CA-D200-4ED7-837A-E6545691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A519B-9AFF-4A0D-9439-6FBAF1E7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F24A8-A99E-4528-87EE-9BEB08EF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A1E45-775F-4F75-975C-3086AEC3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42485-3788-46C4-9F04-1B4A4CA9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4CCEA-F4BA-44DD-BD37-0C1A1EB7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618F0-986E-4B8B-B5AD-DEF3588C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C7F61-E77E-4B27-80EA-482660DC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0194B9-D93D-43C4-A868-0B383508E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971CE-D459-4932-87D0-CBEFEF57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62C1F-274D-4C07-8F44-7B281683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BC022-BBBF-4F3D-9F55-C572DBDA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7BD9D-DD0E-4673-BC15-4E13C4F0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E6C28-1984-4FFB-B749-4808E3CFE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84747-00F5-4528-A0BF-76240B98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1A4052-6B3E-44B8-830A-0EE7E2E8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BDA4C6-ACC0-4FF1-8066-773445DE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6C750-2783-41AA-85B4-B1C6A8D1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BCB5D-9437-47F5-9C97-EB1EAE42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C0FF8-4C05-4896-9C2C-BD02A2C5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2197E-C606-40EF-8BF6-6E0DD0C9E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B9D58B-16E6-40F2-9C52-A5D779AD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2211FF-6A3B-4F5E-8991-8B6641BCA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166822-B507-4596-9908-25C34410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D87C22-056E-4141-BA47-9277F3B7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A11A6A-B37B-4699-9718-E5BA4FF3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98882-0E83-449D-9F39-995740A2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E1E1A3-8719-4712-8170-0F7DB340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EA7CA6-9F05-4BB9-8DFB-07016D93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74BA44-9504-4057-BD7A-5858A990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C04D22-935B-4730-AECC-910FAE5A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511AD9-A3F5-42C9-A58E-FBAE7E16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38E7A0-5053-441F-B690-6B77765E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682F3-6CE1-40BE-9845-A6D9242D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A9239-45B1-485B-90AD-7C7101FD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7C0963-3B1F-451F-AA4C-6C73F388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36BBE3-746F-4649-B94D-ADBED552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A2D95-8257-4D19-8E6D-3DD777D4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1E8BD-5F22-4296-8207-81771A14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D8BF1-9A92-4E8E-A019-ADDC9FEC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E3F8AB-BFE2-401A-A27D-D7CAA0AE8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FB457-CAEA-4257-8AA2-3FFB3DE4F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52B77-DB7B-487F-BEE4-566A4A53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83B440-5990-4B84-A15D-734675C6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891743-E8B4-41D8-A9A8-B3D92039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3AE1E-63E2-43F6-A40F-8A7C3C2F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20998-5717-40DF-9C01-EDBBF0F0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C1177-7382-4678-AAA6-ECDE834F6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7CB4-45A2-4E27-9378-DBD263813A8A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8365A-5CF2-4228-B094-AB965E70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D0537-7AAF-493A-AC6F-C0243B79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h27-lugansk-r181.gosweb.gosuslugi.ru/netcat_files/33/46/O_vnedrenii_v_OO_LNR_sistemy_elektronnyh_zhurnalov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r.ru/pdf/instr/instr_eljur_admin.pdf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sh27-lugansk-r181.gosweb.gosuslugi.ru/netcat_files/33/46/O_vnedrenii_v_OO_LNR_sistemy_elektronnyh_zhurnalov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tube.ru/video/23a3cf2eb1a3f9b05069a433529327e5/" TargetMode="External"/><Relationship Id="rId5" Type="http://schemas.openxmlformats.org/officeDocument/2006/relationships/hyperlink" Target="https://kr1.krymschool.ru/?section_id=65" TargetMode="External"/><Relationship Id="rId4" Type="http://schemas.openxmlformats.org/officeDocument/2006/relationships/hyperlink" Target="https://sh-podroshhinskaya-r66.gosweb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AE4D41-6CC5-42C0-B40E-95BC165F91D8}"/>
              </a:ext>
            </a:extLst>
          </p:cNvPr>
          <p:cNvSpPr txBox="1"/>
          <p:nvPr/>
        </p:nvSpPr>
        <p:spPr>
          <a:xfrm>
            <a:off x="437859" y="3646431"/>
            <a:ext cx="667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BB954-9781-4B91-A91D-6CFEE2189890}"/>
              </a:ext>
            </a:extLst>
          </p:cNvPr>
          <p:cNvSpPr txBox="1"/>
          <p:nvPr/>
        </p:nvSpPr>
        <p:spPr>
          <a:xfrm>
            <a:off x="1" y="121109"/>
            <a:ext cx="12191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Государственное бюджетное образовательной учреждение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дополнительного профессионального образования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Луганской Народной Республики</a:t>
            </a:r>
          </a:p>
          <a:p>
            <a:pPr algn="ctr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«Луганский институт развития образования»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E1E0F7-1783-493A-986D-6ADB0184F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94" y="1501543"/>
            <a:ext cx="4289775" cy="4289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202FB1-0ECC-4549-8149-E3DA43685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0" b="97800" l="10000" r="90000">
                        <a14:foregroundMark x1="26800" y1="4600" x2="52200" y2="3800"/>
                        <a14:foregroundMark x1="52200" y1="3800" x2="52200" y2="3800"/>
                        <a14:foregroundMark x1="20000" y1="95000" x2="20000" y2="95000"/>
                        <a14:foregroundMark x1="82400" y1="96800" x2="82400" y2="96800"/>
                        <a14:foregroundMark x1="17400" y1="97800" x2="17400" y2="97800"/>
                        <a14:foregroundMark x1="71400" y1="42200" x2="71400" y2="4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0" y="3747"/>
            <a:ext cx="1428164" cy="142816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14ECD94-811B-414E-B160-6EFCFB51DF85}"/>
              </a:ext>
            </a:extLst>
          </p:cNvPr>
          <p:cNvSpPr/>
          <p:nvPr/>
        </p:nvSpPr>
        <p:spPr>
          <a:xfrm>
            <a:off x="0" y="6189785"/>
            <a:ext cx="12192000" cy="66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B56FDA0E-7F85-42AC-9CC7-51817A98F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434" y="3211569"/>
            <a:ext cx="7929489" cy="23876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B701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журнал: инструменты повышения эффективности информационной среды школьного образования</a:t>
            </a:r>
            <a:endParaRPr lang="ru-RU" sz="4400" dirty="0">
              <a:solidFill>
                <a:srgbClr val="B701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7ED5B1-BD79-9592-9981-9BD2B10BC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2599" y="87190"/>
            <a:ext cx="1248070" cy="12480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818FE-D76D-7A58-C519-F9B1B0151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669" y="61668"/>
            <a:ext cx="1350000" cy="1279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3F8C1-28D9-BE94-74E4-195667B0658F}"/>
              </a:ext>
            </a:extLst>
          </p:cNvPr>
          <p:cNvSpPr txBox="1"/>
          <p:nvPr/>
        </p:nvSpPr>
        <p:spPr>
          <a:xfrm>
            <a:off x="0" y="63209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16.10.2025</a:t>
            </a:r>
          </a:p>
        </p:txBody>
      </p:sp>
    </p:spTree>
    <p:extLst>
      <p:ext uri="{BB962C8B-B14F-4D97-AF65-F5344CB8AC3E}">
        <p14:creationId xmlns:p14="http://schemas.microsoft.com/office/powerpoint/2010/main" val="10913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3E79D-EC0A-34E7-DFDC-14898757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DF037-0B9C-E7C5-80B7-E60A882B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Назначение электронного журнала (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3C3237B-E645-1B41-C8A3-DFCFBF49E3F1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DAD8E187-DD92-8963-DADA-988F0EB31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6BC26E-FC94-507D-FD86-536211D49675}"/>
              </a:ext>
            </a:extLst>
          </p:cNvPr>
          <p:cNvSpPr txBox="1"/>
          <p:nvPr/>
        </p:nvSpPr>
        <p:spPr>
          <a:xfrm>
            <a:off x="1242874" y="1489913"/>
            <a:ext cx="102265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Назначение платформы «Электронный журнал» предназначена для повышения качества образования.</a:t>
            </a:r>
          </a:p>
          <a:p>
            <a:pPr algn="just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задачи, решаемые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повышения уровня прозрачности учебного процесса;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автоматизации учетных функций;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повышения объективности оценивания учебных достижений обучающихся;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простоты и удобства ведения учета и анализа результатов учебной деятельности;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повышения надежности хранения информации; </a:t>
            </a:r>
          </a:p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технологического развития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5466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A7A3-853D-1AA0-E5B2-F265882D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589E9D4B-09E3-15B5-49FE-822E1E614DDC}"/>
              </a:ext>
            </a:extLst>
          </p:cNvPr>
          <p:cNvSpPr/>
          <p:nvPr/>
        </p:nvSpPr>
        <p:spPr>
          <a:xfrm>
            <a:off x="3748669" y="1706805"/>
            <a:ext cx="4913644" cy="4913644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32E6-658E-A686-FF57-2B81D41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C5FC5A-15DE-C065-3082-FAECF5FCBC9E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4EC7362C-D2A2-94F0-D76D-0FBA14C4C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B3B4BD1-1675-0A12-10DA-B122C9E8708C}"/>
              </a:ext>
            </a:extLst>
          </p:cNvPr>
          <p:cNvSpPr/>
          <p:nvPr/>
        </p:nvSpPr>
        <p:spPr>
          <a:xfrm>
            <a:off x="4897515" y="2809168"/>
            <a:ext cx="2698812" cy="2698812"/>
          </a:xfrm>
          <a:prstGeom prst="ellipse">
            <a:avLst/>
          </a:prstGeom>
          <a:solidFill>
            <a:srgbClr val="B70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ЭЛЖУР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F5E4F2-ABE1-1A16-D455-C2AE8BA8D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19" y="1920635"/>
            <a:ext cx="685343" cy="6853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E60FC-9046-6DE6-6B81-3637A3E8E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65" y="3811521"/>
            <a:ext cx="684000" cy="684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01AE84-CB13-4124-CA32-379CC9219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17" y="3647898"/>
            <a:ext cx="684000" cy="68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8B43BB-B50C-1512-4CBE-2C8A9DC96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19" y="5606062"/>
            <a:ext cx="684000" cy="68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804E831-50F9-0107-E40A-76D54BF9A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62" y="5543086"/>
            <a:ext cx="684000" cy="684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C1132C-97FC-DF0A-92A6-1E459C004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7" y="1915987"/>
            <a:ext cx="684000" cy="684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D9120A5-EAF6-5346-51A1-0F2380EA7DFE}"/>
              </a:ext>
            </a:extLst>
          </p:cNvPr>
          <p:cNvSpPr txBox="1"/>
          <p:nvPr/>
        </p:nvSpPr>
        <p:spPr>
          <a:xfrm>
            <a:off x="468868" y="1504250"/>
            <a:ext cx="3761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Журнал</a:t>
            </a:r>
            <a:r>
              <a:rPr lang="ru-RU" dirty="0"/>
              <a:t>.</a:t>
            </a:r>
          </a:p>
          <a:p>
            <a:r>
              <a:rPr lang="ru-RU" dirty="0"/>
              <a:t>Отметки, пропуски, разные системы оценивания, темы, домашние задания, КТП, график контрольных, контент, мобильное приложение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B5F21-219E-4909-2B81-7F162531BCDF}"/>
              </a:ext>
            </a:extLst>
          </p:cNvPr>
          <p:cNvSpPr txBox="1"/>
          <p:nvPr/>
        </p:nvSpPr>
        <p:spPr>
          <a:xfrm>
            <a:off x="266330" y="3251234"/>
            <a:ext cx="3121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Дневник</a:t>
            </a:r>
            <a:r>
              <a:rPr lang="ru-RU" dirty="0"/>
              <a:t>.</a:t>
            </a:r>
          </a:p>
          <a:p>
            <a:r>
              <a:rPr lang="ru-RU" dirty="0"/>
              <a:t>Расписание, домашние задания, сводная ведомость, портфолио, мобильное приложение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9793CE-861D-8EF0-0489-D38F9EEB5C43}"/>
              </a:ext>
            </a:extLst>
          </p:cNvPr>
          <p:cNvSpPr txBox="1"/>
          <p:nvPr/>
        </p:nvSpPr>
        <p:spPr>
          <a:xfrm>
            <a:off x="849916" y="5347898"/>
            <a:ext cx="3121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Коммуникация</a:t>
            </a:r>
            <a:r>
              <a:rPr lang="ru-RU" dirty="0"/>
              <a:t>.</a:t>
            </a:r>
          </a:p>
          <a:p>
            <a:r>
              <a:rPr lang="ru-RU" dirty="0"/>
              <a:t>Объявления, сообщения, календарь событий, общероссийский чат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DCA208-709F-18C8-8684-F4A68B076F0B}"/>
              </a:ext>
            </a:extLst>
          </p:cNvPr>
          <p:cNvSpPr txBox="1"/>
          <p:nvPr/>
        </p:nvSpPr>
        <p:spPr>
          <a:xfrm>
            <a:off x="8439295" y="1493080"/>
            <a:ext cx="3438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Персонализация</a:t>
            </a:r>
            <a:r>
              <a:rPr lang="ru-RU" dirty="0"/>
              <a:t>.</a:t>
            </a:r>
          </a:p>
          <a:p>
            <a:r>
              <a:rPr lang="ru-RU" dirty="0"/>
              <a:t>Свой логотип, индивидуальные учебные планы учеников, свои типы достижений в портфолио, персональные заметки и отчёты, отсутствие лишнего в дневнике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85BA9-445A-62AF-8375-89D703B76DE2}"/>
              </a:ext>
            </a:extLst>
          </p:cNvPr>
          <p:cNvSpPr txBox="1"/>
          <p:nvPr/>
        </p:nvSpPr>
        <p:spPr>
          <a:xfrm>
            <a:off x="9122876" y="3429000"/>
            <a:ext cx="288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Отчёты и аналитика</a:t>
            </a:r>
            <a:r>
              <a:rPr lang="ru-RU" dirty="0"/>
              <a:t>.</a:t>
            </a:r>
          </a:p>
          <a:p>
            <a:r>
              <a:rPr lang="ru-RU" dirty="0"/>
              <a:t>Посещаемость, успеваемость, мониторинг изменений, контроль заполнения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7A1958-33F3-D016-7BFC-D6E93E0DE0A2}"/>
              </a:ext>
            </a:extLst>
          </p:cNvPr>
          <p:cNvSpPr txBox="1"/>
          <p:nvPr/>
        </p:nvSpPr>
        <p:spPr>
          <a:xfrm>
            <a:off x="8554679" y="5151195"/>
            <a:ext cx="288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Управление и нагрузка</a:t>
            </a:r>
            <a:r>
              <a:rPr lang="ru-RU" dirty="0"/>
              <a:t>.</a:t>
            </a:r>
          </a:p>
          <a:p>
            <a:r>
              <a:rPr lang="ru-RU" dirty="0"/>
              <a:t>Учебная нагрузка, расписание, настройки аттестации,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41045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CC6E9-585D-5F12-5556-27AF1A8E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553F1-DF71-4217-D23A-C56D120D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Категории пользователей электронного журнала (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651766F-A470-AE04-F39D-BFA91D578360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A00550B-56D8-6CEF-1AFF-955BFDD46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57D62-D248-BD3D-B6E3-AFB5EB72F160}"/>
              </a:ext>
            </a:extLst>
          </p:cNvPr>
          <p:cNvSpPr txBox="1"/>
          <p:nvPr/>
        </p:nvSpPr>
        <p:spPr>
          <a:xfrm>
            <a:off x="1242875" y="1493080"/>
            <a:ext cx="1010389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Платформа </a:t>
            </a:r>
            <a:r>
              <a:rPr lang="ru-RU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имеет следующие компоненты: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администрация школы (директор, завучи и куратор электронного журнала);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учителя-предметники и классные руководители;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преподаватели дополнительного образования и внеурочной деятельности;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специалисты школы (медицинская сестра, педагог-психолог, социальный педагог, секретарь (делопроизводитель), педагог-библиотекарь;</a:t>
            </a:r>
          </a:p>
          <a:p>
            <a:pPr marL="541338" lvl="0" indent="-541338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школьники;</a:t>
            </a:r>
          </a:p>
          <a:p>
            <a:pPr marL="541338" indent="-541338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41081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AC04-0FF3-372C-5460-22B7DB9E4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46E89-376D-B860-3708-E3696C5C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Нормативная документация ЛНР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072AC0C-B3B4-6562-E6F1-02F34D19C29C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96878145-CE1D-50AD-B564-4BCE277E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121583-693D-3458-F83C-EDF24114A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50224"/>
              </p:ext>
            </p:extLst>
          </p:nvPr>
        </p:nvGraphicFramePr>
        <p:xfrm>
          <a:off x="1038686" y="1842561"/>
          <a:ext cx="1030808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50">
                  <a:extLst>
                    <a:ext uri="{9D8B030D-6E8A-4147-A177-3AD203B41FA5}">
                      <a16:colId xmlns:a16="http://schemas.microsoft.com/office/drawing/2014/main" val="1645368463"/>
                    </a:ext>
                  </a:extLst>
                </a:gridCol>
                <a:gridCol w="8816630">
                  <a:extLst>
                    <a:ext uri="{9D8B030D-6E8A-4147-A177-3AD203B41FA5}">
                      <a16:colId xmlns:a16="http://schemas.microsoft.com/office/drawing/2014/main" val="4130070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Наименование документа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Приказ МОН ЛНР «О внедрении в общеобразовательных организациях Луганской Народной Республики системы электронных журналов успеваемости обучающихся» от 21.03.2025 №265-од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5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рекомендации по внедрению в общеобразовательных организациях Луганской Народной Республики системы ведения электронных журналов успеваемости обучающихся Утверждены приказом Министерства образования и науки Луганской Народной Республики от 21.03.2025 №265-од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7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2C16-A439-4A59-0325-D8DCB373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173C4-6B2B-162E-C56D-66D4A71E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989834-2358-E72B-D7DD-6819A48C4F87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61E5BC-7E33-F0C8-2ABF-358427824EE9}"/>
              </a:ext>
            </a:extLst>
          </p:cNvPr>
          <p:cNvSpPr txBox="1"/>
          <p:nvPr/>
        </p:nvSpPr>
        <p:spPr>
          <a:xfrm>
            <a:off x="1225119" y="1479172"/>
            <a:ext cx="101632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800" dirty="0">
                <a:solidFill>
                  <a:srgbClr val="FF0000"/>
                </a:solidFill>
              </a:rPr>
              <a:t>Электронный журнал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(далее – ЭЖ) представляет собой электронную версию бумажного журнала успеваемости обучающегося.</a:t>
            </a:r>
          </a:p>
          <a:p>
            <a:pPr indent="360363" algn="just"/>
            <a:r>
              <a:rPr lang="ru-RU" sz="2800" dirty="0">
                <a:solidFill>
                  <a:srgbClr val="FF0000"/>
                </a:solidFill>
              </a:rPr>
              <a:t>Электронный журнал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является документом, отражающим этапы и результаты фактического усвоения учебных программ учащимися в соответствии с учебным планом. </a:t>
            </a:r>
          </a:p>
          <a:p>
            <a:pPr indent="360363" algn="just"/>
            <a:r>
              <a:rPr lang="ru-RU" sz="2800" dirty="0">
                <a:solidFill>
                  <a:srgbClr val="FF0000"/>
                </a:solidFill>
              </a:rPr>
              <a:t>Электронный классный журнал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журналы учета внеурочной деятельности, групп продленного дня, обучения на дому, педагога дополнительного образования являются финансовыми документами, в которых фиксируется фактически отработанное время.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5B2E1FF-7FF3-BDA6-A0A6-50539B68D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3556-8FD4-D350-9E94-B83B27C3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8873-42EB-37EE-E3DF-75C2E061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Обязанности классного руководителя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EB590F-69E3-B47D-954D-1B29A5936C13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E6865C-4ED1-536D-39C4-6AD204946A87}"/>
              </a:ext>
            </a:extLst>
          </p:cNvPr>
          <p:cNvSpPr txBox="1"/>
          <p:nvPr/>
        </p:nvSpPr>
        <p:spPr>
          <a:xfrm>
            <a:off x="1233997" y="1727746"/>
            <a:ext cx="1015438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 заполнять и следить за актуальностью данных об обучающихся и их родителях (законных представителях) в базе данных;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Регулярно проверять изменение фактических данных и при наличии таких изменений вносить соответствующие поправки;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Еженедельно в разделе «Посещаемость» электронного классного журнала корректировать сведения о пропущенных уроках обучающимися;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Совместно с учителями-предметниками проводить разделение класса на подгруппы;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Осуществлять контроль соответствия информации в электронном классном журнале успеваемости информации, находящейся в бумажном варианте журнала учета успеваемости обучающихся (при наличии такового).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8651376-8CCD-173E-B581-7FC58BB7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56C73-A801-211F-588E-F296C04C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5A08-D336-E214-71BB-1A20C80D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Обязанности учителя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FADBBE6-1335-2DA9-2B3E-1C76A0DC4547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9D0FDF-D7D1-CCE4-F6E0-1D56CC81B476}"/>
              </a:ext>
            </a:extLst>
          </p:cNvPr>
          <p:cNvSpPr txBox="1"/>
          <p:nvPr/>
        </p:nvSpPr>
        <p:spPr>
          <a:xfrm>
            <a:off x="1242875" y="1727746"/>
            <a:ext cx="101455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 заполнять данные об образовательных программах и их прохождении, темах и видах учебных занятий, об успеваемости и посещаемости обучающихся, домашних заданиях.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Заполнять ЭЖ в день проведения урока. В случае болезни учителя учитель, замещающий коллегу, заполняет электронный классный журнал в установленном порядке (подпись и другие сведения делаются в журнале замещения уроков);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создании нового урока вводить тему, изученную на уроке, выполненные задания и тип этих заданий. Темы уроков и занятий должны соответствовать тематическому планированию рабочей программы.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допускать обучающихся к работе с электронным классным журналом под логином и паролем учителя.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24813E6-7C32-2942-3469-D95709B9A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BD8A9-E9A2-267F-E78B-38B5E2C15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E1A37-49D4-076F-A5EA-9642D539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Преимущества использования 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 для учителей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94B9C01-0B83-C094-DAEA-8040AF296D2E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E60732-210C-F746-D9BD-29B12B186952}"/>
              </a:ext>
            </a:extLst>
          </p:cNvPr>
          <p:cNvSpPr txBox="1"/>
          <p:nvPr/>
        </p:nvSpPr>
        <p:spPr>
          <a:xfrm>
            <a:off x="1233996" y="1894318"/>
            <a:ext cx="10154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учета и контроля процесса успеваемости и посещаемости учащихся;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планирование, фиксирование и контроль этапов и уровня фактического усвоения учебных программ;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оперативный доступ классного руководителя к оценкам учащихся класса за весь период ведения журнала, по всем предметам, в любое время;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объективность выставления промежуточных и итоговых отметок;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автоматически рассчитывает средний балл.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BBC20FF-EE60-EB54-2A83-09CE99177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0449-C77B-98A7-EE40-98DD1931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CC9EB-2A2E-4A89-172B-1F82CDC8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Преимущества использования 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 для учеников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1D46E6-AF1C-C3A5-7B39-5D33A05F2AF8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00CBB-55C6-E5A3-54B1-E10FF5ADC21D}"/>
              </a:ext>
            </a:extLst>
          </p:cNvPr>
          <p:cNvSpPr txBox="1"/>
          <p:nvPr/>
        </p:nvSpPr>
        <p:spPr>
          <a:xfrm>
            <a:off x="1340528" y="2062993"/>
            <a:ext cx="10006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всегда видеть актуальное расписание занятий с учетом запланированных замен;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иметь в своем электронном дневнике домашнее задание, записанное самим учителем;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следить за своей средней оценкой;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грамотный контроль за успеваемостью помогает на ранних стадиях выявить проблемы с усвоением каких-либо дисциплин и своевременно обратить внимание родителей на эту ситуацию.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29B7972-2464-4301-A60B-CF353947C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B8ED-03B5-1B6A-1E16-809E23FC1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DDEC6-78A5-3EE8-EB61-EA20B7A3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Преимущества использования 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 для родителей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9C8E4A3-B275-2BD9-8089-216A1934072A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D5EC6A-85F6-75C6-9066-4377CB897A21}"/>
              </a:ext>
            </a:extLst>
          </p:cNvPr>
          <p:cNvSpPr txBox="1"/>
          <p:nvPr/>
        </p:nvSpPr>
        <p:spPr>
          <a:xfrm>
            <a:off x="1420427" y="1682763"/>
            <a:ext cx="992633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 узнают об оценках в день их выставления;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немедленно информируются о прогулах своих детей;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контролируют ребенка с помощью электронного дневника, в котором указаны все оценки, пропуски, домашние задания, замечания;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 могут принять меры для исправления ситуации с успеваемостью;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напрямую связаться с учителями по возникшим вопросам через переписку;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желании будут получать уведомления через </a:t>
            </a:r>
            <a:r>
              <a:rPr lang="ru-R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sms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электронную почту;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будут знать, какие темы уроков пропущены ребенком во время болезни;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видят динамику успеваемости ребенка по изменениям средней оценки;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смогут быть информированными в случае пропуска родительского собрания.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EE420CBD-B59C-83DE-9DC5-47D11A976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B21E6-4CB7-4FCD-8B56-3B6A762D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Цель семинара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D3BB52-D1F7-481A-A85D-20A93C016979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35507D-038F-4549-8F3B-2EA3F2B1BD93}"/>
              </a:ext>
            </a:extLst>
          </p:cNvPr>
          <p:cNvSpPr txBox="1"/>
          <p:nvPr/>
        </p:nvSpPr>
        <p:spPr>
          <a:xfrm>
            <a:off x="1225119" y="1668163"/>
            <a:ext cx="10182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сформировать у педагогов целостное восприятие электронного журнала как мощного профессионального инструмента для повышения качества образования, оптимизации работы и построения эффективного партнерства с родителями и учениками;</a:t>
            </a:r>
          </a:p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оказать помощь учителям в более быстрой адаптации к переходу образовательных учреждений на систему электронного документооборота.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D75AEDBC-174E-0775-B92A-EB9E4F67A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2AE7C-356A-8FA9-6B93-E9FD6227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D3A1-7165-13CB-6142-21502346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Примерный перечень локальных нормативных актов ОО, в которые могут потребоваться изменения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8F52909-2B2D-8AB7-7C2E-64C4E65B0A03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73E1D6-354A-35AB-F4C1-091612743287}"/>
              </a:ext>
            </a:extLst>
          </p:cNvPr>
          <p:cNvSpPr txBox="1"/>
          <p:nvPr/>
        </p:nvSpPr>
        <p:spPr>
          <a:xfrm>
            <a:off x="1464816" y="2002954"/>
            <a:ext cx="98819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 документов по обеспечению законодательных требований о защите персональных данных;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 ведения электронного журнала успеваемости;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положение об электронном журнале;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локальный акт (приказ) о переходе на безбумажное ведение электронных журналов.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40371FA1-3354-851C-5B06-76CB265E7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FD919-F996-579A-A066-D593B9F81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682C-55AF-435A-8382-21F2E2F2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Ссылки на источники информации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A605C28-89FE-9879-EF50-523E4116C0CC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8CCCC8-E911-475A-60E9-3359282D7FF7}"/>
              </a:ext>
            </a:extLst>
          </p:cNvPr>
          <p:cNvSpPr txBox="1"/>
          <p:nvPr/>
        </p:nvSpPr>
        <p:spPr>
          <a:xfrm>
            <a:off x="1502613" y="2049846"/>
            <a:ext cx="98819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Symbol" panose="05050102010706020507" pitchFamily="18" charset="2"/>
              <a:buChar char=""/>
            </a:pPr>
            <a:r>
              <a:rPr lang="ru-RU" sz="2000" dirty="0"/>
              <a:t>Приказ МОН ЛНР от 21.03.2025 № 265-од «О внедрении в общеобразовательных организациях Луганской Народной Республики системы электронных журналов успеваемости обучающихся»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https://sh27-lugansk-r181.gosweb.gosuslugi.ru/netcat_files/33/46/O_vnedrenii_v_OO_LNR_sistemy_elektronnyh_zhurnalov.pdf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 dirty="0"/>
              <a:t>Цифровая образовательная платформа «Электронный журнал </a:t>
            </a:r>
            <a:r>
              <a:rPr lang="ru-RU" sz="2000" dirty="0" err="1"/>
              <a:t>ЭлЖур</a:t>
            </a:r>
            <a:r>
              <a:rPr lang="ru-RU" sz="2000" dirty="0"/>
              <a:t>». Инструкция администратора.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https://eljur.ru/pdf/instr/instr_eljur_admin.pdf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журнал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Инструкция учителя и классного руководителя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https://eljur.ru/pdf/instr/instr_eljur.pdf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 dirty="0"/>
              <a:t>Электронный журнал </a:t>
            </a:r>
            <a:r>
              <a:rPr lang="ru-RU" sz="2000" dirty="0" err="1"/>
              <a:t>ЭлЖур</a:t>
            </a:r>
            <a:r>
              <a:rPr lang="ru-RU" sz="2000" dirty="0"/>
              <a:t>. Руководство по работе для родителей и учеников. </a:t>
            </a:r>
            <a:r>
              <a:rPr lang="en-US" sz="2000" dirty="0">
                <a:hlinkClick r:id="rId4"/>
              </a:rPr>
              <a:t>https://sh-podroshhinskaya-r66.gosweb.gosuslugi.ru/</a:t>
            </a:r>
            <a:endParaRPr lang="ru-RU" sz="2000"/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Видеоинструкции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работе с электронным журналом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https://kr1.krymschool.ru/?section_id=65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Видеоинструкция. Заполнение электронного классного журнала.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Школа. Онлайн-школа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https://rutube.ru/video/23a3cf2eb1a3f9b05069a433529327e5/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4C1B5DE7-727F-55A7-75CC-D322B20BA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4DAA-DDF0-2F45-B290-01375104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E65EA-EE49-F1B7-190F-5B3AE542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План семинара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D8C73E6-1AA1-5AD0-8B88-7320E24E2340}"/>
              </a:ext>
            </a:extLst>
          </p:cNvPr>
          <p:cNvCxnSpPr>
            <a:cxnSpLocks/>
          </p:cNvCxnSpPr>
          <p:nvPr/>
        </p:nvCxnSpPr>
        <p:spPr>
          <a:xfrm>
            <a:off x="2018714" y="1145831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7BB0E3-5793-7DA6-A4BB-968A5513B71D}"/>
              </a:ext>
            </a:extLst>
          </p:cNvPr>
          <p:cNvSpPr txBox="1"/>
          <p:nvPr/>
        </p:nvSpPr>
        <p:spPr>
          <a:xfrm>
            <a:off x="1857375" y="1139483"/>
            <a:ext cx="968038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0850" algn="just"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журнал. Общие сведения. Нормативные документы. </a:t>
            </a:r>
            <a:r>
              <a:rPr lang="ru-RU" sz="2800" dirty="0">
                <a:solidFill>
                  <a:srgbClr val="002060"/>
                </a:solidFill>
              </a:rPr>
              <a:t>Докладчик: </a:t>
            </a:r>
            <a:r>
              <a:rPr lang="ru-RU" sz="2800" dirty="0" err="1">
                <a:solidFill>
                  <a:srgbClr val="002060"/>
                </a:solidFill>
              </a:rPr>
              <a:t>Делекторская</a:t>
            </a:r>
            <a:r>
              <a:rPr lang="ru-RU" sz="2800" dirty="0">
                <a:solidFill>
                  <a:srgbClr val="002060"/>
                </a:solidFill>
              </a:rPr>
              <a:t> Е.В., методист учебно-методического отдела ЛИРО.</a:t>
            </a:r>
          </a:p>
          <a:p>
            <a:pPr indent="-450850" algn="just"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  <a:p>
            <a:pPr indent="-514350" algn="just">
              <a:buFont typeface="+mj-lt"/>
              <a:buAutoNum type="arabicPeriod" startAt="2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работы учителя средствами цифровой платформы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450850" algn="just"/>
            <a:r>
              <a:rPr lang="ru-RU" sz="2800" dirty="0">
                <a:solidFill>
                  <a:srgbClr val="002060"/>
                </a:solidFill>
              </a:rPr>
              <a:t>Докладчик: Калиниченко Ю.В., заместитель директора ГБОУ ЛНР «ЛСШ № 55 ИМЕНИ К.К.РОКОССОВСКОГО».</a:t>
            </a:r>
          </a:p>
          <a:p>
            <a:pPr indent="450850" algn="just"/>
            <a:endParaRPr lang="ru-RU" sz="2800" dirty="0">
              <a:solidFill>
                <a:srgbClr val="002060"/>
              </a:solidFill>
            </a:endParaRPr>
          </a:p>
          <a:p>
            <a:pPr indent="-514350" algn="just">
              <a:buFont typeface="+mj-lt"/>
              <a:buAutoNum type="arabicPeriod" startAt="3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работы классного руководителя средствами цифровой платформы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indent="450850" algn="just"/>
            <a:r>
              <a:rPr lang="ru-RU" sz="2800" dirty="0">
                <a:solidFill>
                  <a:srgbClr val="002060"/>
                </a:solidFill>
              </a:rPr>
              <a:t>Докладчик: Калиниченко Ю.В., заместитель директора ГБОУ ЛНР «ЛСШ № 55 ИМЕНИ К.К.РОКОССОВСКОГО».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99DD4F7-E2B8-E836-34A3-8679989D0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869605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6096-A024-125B-E069-4C80F5224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F9392F-3334-1F32-BCAE-AAA66FB166F7}"/>
              </a:ext>
            </a:extLst>
          </p:cNvPr>
          <p:cNvCxnSpPr>
            <a:cxnSpLocks/>
          </p:cNvCxnSpPr>
          <p:nvPr/>
        </p:nvCxnSpPr>
        <p:spPr>
          <a:xfrm>
            <a:off x="944517" y="4119850"/>
            <a:ext cx="5580571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B4C2AB-4138-41A8-91A4-211035261785}"/>
              </a:ext>
            </a:extLst>
          </p:cNvPr>
          <p:cNvSpPr txBox="1"/>
          <p:nvPr/>
        </p:nvSpPr>
        <p:spPr>
          <a:xfrm>
            <a:off x="792823" y="2183833"/>
            <a:ext cx="58654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журнал. Общие сведения. Нормативные документы.</a:t>
            </a:r>
          </a:p>
          <a:p>
            <a:pPr algn="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Докладчик: </a:t>
            </a:r>
            <a:r>
              <a:rPr lang="ru-RU" sz="2800" dirty="0" err="1">
                <a:solidFill>
                  <a:srgbClr val="002060"/>
                </a:solidFill>
              </a:rPr>
              <a:t>Делекторская</a:t>
            </a:r>
            <a:r>
              <a:rPr lang="ru-RU" sz="2800" dirty="0">
                <a:solidFill>
                  <a:srgbClr val="002060"/>
                </a:solidFill>
              </a:rPr>
              <a:t> Е.В., методист учебно-методического отдела ЛИРО.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4AF58-BC33-F73F-7991-03C97B0B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63" y="658036"/>
            <a:ext cx="5417367" cy="54173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2EF4A-EA87-0F56-99D3-6DDC05795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0" b="97800" l="10000" r="90000">
                        <a14:foregroundMark x1="26800" y1="4600" x2="52200" y2="3800"/>
                        <a14:foregroundMark x1="52200" y1="3800" x2="52200" y2="3800"/>
                        <a14:foregroundMark x1="20000" y1="95000" x2="20000" y2="95000"/>
                        <a14:foregroundMark x1="82400" y1="96800" x2="82400" y2="96800"/>
                        <a14:foregroundMark x1="17400" y1="97800" x2="17400" y2="97800"/>
                        <a14:foregroundMark x1="71400" y1="42200" x2="71400" y2="4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0" y="3747"/>
            <a:ext cx="1428164" cy="14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B21E6-4CB7-4FCD-8B56-3B6A762D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D3BB52-D1F7-481A-A85D-20A93C016979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78AE6D39-73AF-C4B8-0694-BF82B3A00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664CBE-A0A5-9423-01C4-1911EE4C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375299"/>
            <a:ext cx="4380126" cy="52451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9897C6-A9D7-9E0C-8D6F-563E471D4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27" y="1493080"/>
            <a:ext cx="4146006" cy="51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1A977-80E4-5306-9954-96568DBC3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AC35F-6C85-ACFF-D64D-5922CA41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146230D-FBED-85B0-D545-96E277AE33D2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9FC9D5BF-8F3A-F0B9-293A-1DC284BF4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AD203-85BD-176A-1D3D-B82006A62048}"/>
              </a:ext>
            </a:extLst>
          </p:cNvPr>
          <p:cNvSpPr txBox="1"/>
          <p:nvPr/>
        </p:nvSpPr>
        <p:spPr>
          <a:xfrm>
            <a:off x="1251751" y="1842561"/>
            <a:ext cx="10095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Целью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внедрения «электронного журнала» является постепенный переход от бумажной к электронной форме учета успеваемости учащихся, автоматизация рутинных вычислительных процессов.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E7B61-2614-F2DC-4F34-8A8BE2E4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459" y="3856991"/>
            <a:ext cx="7096561" cy="27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9565C-CCE0-8AAD-241F-24EE8F49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40169-041E-4F24-C179-659CCD7E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 (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C8A33AB-F96F-7DC4-9E3E-02D910D3A8A2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96AD1DF-C1C3-1BEC-8B25-5669069A9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8FB0A-E700-F5D2-68BF-DD1B9AFB2C2B}"/>
              </a:ext>
            </a:extLst>
          </p:cNvPr>
          <p:cNvSpPr txBox="1"/>
          <p:nvPr/>
        </p:nvSpPr>
        <p:spPr>
          <a:xfrm>
            <a:off x="1047566" y="1842561"/>
            <a:ext cx="105289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Электронный журнал (</a:t>
            </a:r>
            <a:r>
              <a:rPr lang="ru-RU" sz="2800" dirty="0" err="1">
                <a:solidFill>
                  <a:srgbClr val="FF0000"/>
                </a:solidFill>
              </a:rPr>
              <a:t>ЭлЖур</a:t>
            </a:r>
            <a:r>
              <a:rPr lang="ru-RU" sz="2800" dirty="0">
                <a:solidFill>
                  <a:srgbClr val="FF0000"/>
                </a:solidFill>
              </a:rPr>
              <a:t>) 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это специализированная цифровая платформа, предназначенная для автоматизации и управления учебным процессом в образовательных организациях. Это не просто аналог бумажного журнала, а комплексная система, которая связывает всех участников образовательного процесса: администрацию, учителей, учеников и их родителей.</a:t>
            </a:r>
          </a:p>
          <a:p>
            <a:pPr algn="just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Разработчик – российская компания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Вуб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-Мост»</a:t>
            </a:r>
          </a:p>
          <a:p>
            <a:pPr algn="just"/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0FCB3-6424-444F-9ACC-4310CCAA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2075D-9267-6BFB-B128-A4396A2F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0B2D96F-7FE8-2BFF-7BBD-46DEA15BF1EE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36A98C1-B31F-A5E8-F23E-B0325A464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80326-9D4A-6149-8E1D-94016B1F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714" y="1404807"/>
            <a:ext cx="8414084" cy="52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DA1C-85D3-201F-267A-450E6D3E6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85598-6DE5-9407-8B10-BD2AE2B4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C567C8D-1D62-362F-1EAB-763E71925D40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71ECD59-7CE6-819F-C9DD-C7AB9BB7F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00672F-6B00-9121-7C72-1A9DCD7460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154"/>
          <a:stretch>
            <a:fillRect/>
          </a:stretch>
        </p:blipFill>
        <p:spPr>
          <a:xfrm>
            <a:off x="319596" y="2112887"/>
            <a:ext cx="5988357" cy="2636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367A06-E779-1423-2A37-F860EEC231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665" b="350"/>
          <a:stretch>
            <a:fillRect/>
          </a:stretch>
        </p:blipFill>
        <p:spPr>
          <a:xfrm>
            <a:off x="5584054" y="3036166"/>
            <a:ext cx="5988357" cy="34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Электронный журнал</Template>
  <TotalTime>711</TotalTime>
  <Words>1261</Words>
  <Application>Microsoft Office PowerPoint</Application>
  <PresentationFormat>Широкоэкранный</PresentationFormat>
  <Paragraphs>118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Тема Office</vt:lpstr>
      <vt:lpstr>Электронный журнал: инструменты повышения эффективности информационной среды школьного образования</vt:lpstr>
      <vt:lpstr>Цель семинара</vt:lpstr>
      <vt:lpstr>План семинара</vt:lpstr>
      <vt:lpstr>Презентация PowerPoint</vt:lpstr>
      <vt:lpstr>Электронный журнал</vt:lpstr>
      <vt:lpstr>Электронный журнал</vt:lpstr>
      <vt:lpstr>Электронный журнал (ЭлЖур)</vt:lpstr>
      <vt:lpstr>Электронный журнал</vt:lpstr>
      <vt:lpstr>Электронный журнал</vt:lpstr>
      <vt:lpstr>Назначение электронного журнала (ЭлЖур)</vt:lpstr>
      <vt:lpstr>Электронный журнал</vt:lpstr>
      <vt:lpstr>Категории пользователей электронного журнала (ЭлЖур)</vt:lpstr>
      <vt:lpstr>Нормативная документация ЛНР</vt:lpstr>
      <vt:lpstr>Электронный журнал</vt:lpstr>
      <vt:lpstr>Обязанности классного руководителя</vt:lpstr>
      <vt:lpstr>Обязанности учителя</vt:lpstr>
      <vt:lpstr>Преимущества использования ЭЛЖур для учителей</vt:lpstr>
      <vt:lpstr>Преимущества использования ЭЛЖур для учеников</vt:lpstr>
      <vt:lpstr>Преимущества использования ЭЛЖур для родителей</vt:lpstr>
      <vt:lpstr>Примерный перечень локальных нормативных актов ОО, в которые могут потребоваться изменения</vt:lpstr>
      <vt:lpstr>Ссылки на 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журнал: инструменты повышения эффективности информационной среды школьного образования</dc:title>
  <dc:creator>Лена</dc:creator>
  <cp:lastModifiedBy>Пользователь</cp:lastModifiedBy>
  <cp:revision>9</cp:revision>
  <cp:lastPrinted>2025-10-16T05:53:51Z</cp:lastPrinted>
  <dcterms:created xsi:type="dcterms:W3CDTF">2025-10-05T16:55:18Z</dcterms:created>
  <dcterms:modified xsi:type="dcterms:W3CDTF">2025-10-16T11:26:35Z</dcterms:modified>
</cp:coreProperties>
</file>