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76" r:id="rId9"/>
    <p:sldId id="263" r:id="rId10"/>
    <p:sldId id="277" r:id="rId11"/>
    <p:sldId id="265" r:id="rId12"/>
    <p:sldId id="266" r:id="rId13"/>
    <p:sldId id="278" r:id="rId14"/>
    <p:sldId id="267" r:id="rId15"/>
    <p:sldId id="268" r:id="rId16"/>
    <p:sldId id="269" r:id="rId17"/>
    <p:sldId id="270" r:id="rId18"/>
    <p:sldId id="271" r:id="rId19"/>
    <p:sldId id="275" r:id="rId20"/>
    <p:sldId id="272" r:id="rId21"/>
    <p:sldId id="273" r:id="rId22"/>
    <p:sldId id="274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6" userDrawn="1">
          <p15:clr>
            <a:srgbClr val="A4A3A4"/>
          </p15:clr>
        </p15:guide>
        <p15:guide id="2" pos="892" userDrawn="1">
          <p15:clr>
            <a:srgbClr val="A4A3A4"/>
          </p15:clr>
        </p15:guide>
        <p15:guide id="3" pos="992" userDrawn="1">
          <p15:clr>
            <a:srgbClr val="A4A3A4"/>
          </p15:clr>
        </p15:guide>
        <p15:guide id="4" pos="1092" userDrawn="1">
          <p15:clr>
            <a:srgbClr val="A4A3A4"/>
          </p15:clr>
        </p15:guide>
        <p15:guide id="5" orient="horz" pos="686" userDrawn="1">
          <p15:clr>
            <a:srgbClr val="A4A3A4"/>
          </p15:clr>
        </p15:guide>
        <p15:guide id="6" orient="horz" pos="935" userDrawn="1">
          <p15:clr>
            <a:srgbClr val="A4A3A4"/>
          </p15:clr>
        </p15:guide>
        <p15:guide id="7" orient="horz" pos="12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4F05"/>
    <a:srgbClr val="273B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516" y="78"/>
      </p:cViewPr>
      <p:guideLst>
        <p:guide orient="horz" pos="436"/>
        <p:guide pos="892"/>
        <p:guide pos="992"/>
        <p:guide pos="1092"/>
        <p:guide orient="horz" pos="686"/>
        <p:guide orient="horz" pos="935"/>
        <p:guide orient="horz" pos="12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40D786-E86D-4189-976C-F00C0B5600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8BB1593-BD8C-4394-AEA8-A369027AA9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B3A142-7387-4BF7-AB05-AC4C55BF0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CC6C8-1781-49BC-986A-8CB7A696D5B2}" type="datetimeFigureOut">
              <a:rPr lang="ru-RU" smtClean="0"/>
              <a:t>14.10.2025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166B1B-663C-40EE-9211-0AD6CC500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A0DDB2-CB28-4AA1-A1D7-0847CD3C1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2549-F71C-4939-A0C5-3476E9944A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76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E9BF66-C5D8-4A98-8430-4DDE6CD4B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3384E62-A44F-4D29-8821-812359AF93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B21E5A-D7FA-4E6A-AF78-89D0E1087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CC6C8-1781-49BC-986A-8CB7A696D5B2}" type="datetimeFigureOut">
              <a:rPr lang="ru-RU" smtClean="0"/>
              <a:t>14.10.2025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77D081-3386-4303-A2ED-64F3E770D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D1C5E8-CD6D-42E5-8F91-C9D3C179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2549-F71C-4939-A0C5-3476E9944A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70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362B618-388A-4E89-B04F-0A804280C7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735A2E-367D-42AE-AF83-F0DC02DE8C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390418-4E40-4C69-91E6-00F71191C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CC6C8-1781-49BC-986A-8CB7A696D5B2}" type="datetimeFigureOut">
              <a:rPr lang="ru-RU" smtClean="0"/>
              <a:t>14.10.2025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5FC28F-F580-484C-9C34-49BDF2D80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F10603-D63D-42E5-89B9-EDDE145EA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2549-F71C-4939-A0C5-3476E9944A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255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01F8C5-0660-49D6-BD15-815F8A85B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70AD7A-E722-4596-AA94-EBCABA6C54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AC84F9-F73D-4AFB-9214-CC1336062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CC6C8-1781-49BC-986A-8CB7A696D5B2}" type="datetimeFigureOut">
              <a:rPr lang="ru-RU" smtClean="0"/>
              <a:t>14.10.2025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E06FDA-DAB0-4C71-A44F-77DD1191B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06BC1B-52EC-4EB1-83AD-6371AD2C7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2549-F71C-4939-A0C5-3476E9944A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516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3F28B0-5DCC-4591-888C-7F1FB830E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DE6B0B-87F6-474C-999A-B2758756C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F5E1BF-BAF2-43D5-B67A-CCCA40D4F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CC6C8-1781-49BC-986A-8CB7A696D5B2}" type="datetimeFigureOut">
              <a:rPr lang="ru-RU" smtClean="0"/>
              <a:t>14.10.2025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DED7D4-CCE0-466C-8F13-2EFBB4533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1D1917-FF3C-47EB-BC92-CD9FCC066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2549-F71C-4939-A0C5-3476E9944A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69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928AAA-9E2F-4BFC-8917-6234992A7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C422BC-580D-487F-910F-88E7F3C0A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AD23905-5D07-479E-AE55-3E4069FEB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1E77974-51C4-45B3-AF4D-8CCAC65C8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CC6C8-1781-49BC-986A-8CB7A696D5B2}" type="datetimeFigureOut">
              <a:rPr lang="ru-RU" smtClean="0"/>
              <a:t>14.10.2025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CDB873-A837-408D-97DE-B990F3BE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48528B0-2723-40A2-B259-0EC34CADF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2549-F71C-4939-A0C5-3476E9944A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29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E705DC-CCD2-4BCC-BC72-FD02061FA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A9A773-162C-4E62-98B9-5FB9544C65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C136EAA-5AF7-4642-9FAB-2A27776122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7C72AAD-80D8-43FA-A9AB-04EC62422C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7F4AE32-879C-4BA5-8099-42685604E3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5985EC4-67A6-4909-8670-8793101D3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CC6C8-1781-49BC-986A-8CB7A696D5B2}" type="datetimeFigureOut">
              <a:rPr lang="ru-RU" smtClean="0"/>
              <a:t>14.10.2025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EBA7469-9554-48B4-B90E-4EDBA879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6331CF0-5317-4B2E-9EC8-46D08B6B4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2549-F71C-4939-A0C5-3476E9944A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39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0B8436-5419-4B1F-9E51-DE07CF8DE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73D7A60-DBD6-4974-8D26-8F2DC9425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CC6C8-1781-49BC-986A-8CB7A696D5B2}" type="datetimeFigureOut">
              <a:rPr lang="ru-RU" smtClean="0"/>
              <a:t>14.10.2025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2FFDFF4-72CC-4554-9750-BBFFA2E08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90BA846-0DA5-49E7-A307-E564910B7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2549-F71C-4939-A0C5-3476E9944A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36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962A029-7AB1-46F4-A96E-FF11CFF1D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CC6C8-1781-49BC-986A-8CB7A696D5B2}" type="datetimeFigureOut">
              <a:rPr lang="ru-RU" smtClean="0"/>
              <a:t>14.10.2025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5EDC6C3-A74C-4CE1-B8FF-B73D750A0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EC07770-549E-406D-BCD5-0799D70A8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2549-F71C-4939-A0C5-3476E9944A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48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849F98-209E-4E7A-BA78-9D00299E6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AB7B8F-C519-4199-A9E5-E636FB132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52B6BE5-9E03-4442-AE61-F5B8CB33D4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554E37-0F96-4DD7-9142-C4AFB4023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CC6C8-1781-49BC-986A-8CB7A696D5B2}" type="datetimeFigureOut">
              <a:rPr lang="ru-RU" smtClean="0"/>
              <a:t>14.10.2025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08F6C3-91C8-41EA-B7B1-C1AAF64F9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8D1C47F-89FA-4AAB-88AA-7F80E6BF2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2549-F71C-4939-A0C5-3476E9944A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34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D4DE59-BA62-4C9F-97EC-399A8E431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6506EA6-25EA-44A9-8B51-116DEA59BF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BB5FA9-5052-4540-B957-D2B4AA40FA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54159B0-5DD7-4D21-91C5-E4942C9BB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CC6C8-1781-49BC-986A-8CB7A696D5B2}" type="datetimeFigureOut">
              <a:rPr lang="ru-RU" smtClean="0"/>
              <a:t>14.10.2025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713747D-8A5D-48AD-B11E-1D59C718F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F3D5DFE-3D41-468D-8A4C-1F059C8D9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2549-F71C-4939-A0C5-3476E9944A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87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A8AB30-9895-45E7-ABAB-4FC10F641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FAB4F67-AC6D-4610-9481-2E454D520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287AC4-3CD9-4157-AB19-CF3C12DE26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CC6C8-1781-49BC-986A-8CB7A696D5B2}" type="datetimeFigureOut">
              <a:rPr lang="ru-RU" smtClean="0"/>
              <a:t>14.10.2025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88F784-DDD6-4BC5-8868-B349502036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E7C81D-4FAE-46E8-97A3-75595135D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92549-F71C-4939-A0C5-3476E9944A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17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ga.chat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lice.yandex.ru/" TargetMode="External"/><Relationship Id="rId5" Type="http://schemas.openxmlformats.org/officeDocument/2006/relationships/hyperlink" Target="https://chat.deepseek.com/" TargetMode="External"/><Relationship Id="rId4" Type="http://schemas.openxmlformats.org/officeDocument/2006/relationships/hyperlink" Target="https://chat.qwen.ai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Прямая соединительная линия 47">
            <a:extLst>
              <a:ext uri="{FF2B5EF4-FFF2-40B4-BE49-F238E27FC236}">
                <a16:creationId xmlns:a16="http://schemas.microsoft.com/office/drawing/2014/main" id="{B048B0D7-CA25-45CE-B52B-469D0B156603}"/>
              </a:ext>
            </a:extLst>
          </p:cNvPr>
          <p:cNvCxnSpPr>
            <a:cxnSpLocks/>
          </p:cNvCxnSpPr>
          <p:nvPr/>
        </p:nvCxnSpPr>
        <p:spPr>
          <a:xfrm flipH="1">
            <a:off x="601980" y="6720840"/>
            <a:ext cx="11407141" cy="5379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id="{6A1BF1B9-9FE8-4E6F-BF1B-56BC2FD592A4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421386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id="{09C6CB01-5C55-477E-A06B-AF5CCBCE537A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17982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1CC45CCA-CABA-476A-8764-7386FB327BF3}"/>
              </a:ext>
            </a:extLst>
          </p:cNvPr>
          <p:cNvSpPr/>
          <p:nvPr/>
        </p:nvSpPr>
        <p:spPr>
          <a:xfrm>
            <a:off x="6918960" y="5725885"/>
            <a:ext cx="5280660" cy="4104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8A6EA99B-B0E6-4206-8DF4-BB90B42ACE6F}"/>
              </a:ext>
            </a:extLst>
          </p:cNvPr>
          <p:cNvSpPr/>
          <p:nvPr/>
        </p:nvSpPr>
        <p:spPr>
          <a:xfrm>
            <a:off x="9476715" y="3257402"/>
            <a:ext cx="777240" cy="7326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58D14AC0-F1FE-43D6-8B06-3FA9BDB23AB5}"/>
              </a:ext>
            </a:extLst>
          </p:cNvPr>
          <p:cNvSpPr/>
          <p:nvPr/>
        </p:nvSpPr>
        <p:spPr>
          <a:xfrm>
            <a:off x="6530340" y="1060659"/>
            <a:ext cx="777240" cy="7326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404660-6405-44D6-8E80-352FCC1B3A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80222" y="2357951"/>
            <a:ext cx="7267664" cy="23876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273B41"/>
                </a:solidFill>
              </a:rPr>
              <a:t>Системы искусственного интеллекта в преподавании математики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1506E3B-8269-48AD-8623-CC678BD9C9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3182" y="5761264"/>
            <a:ext cx="10050379" cy="410494"/>
          </a:xfrm>
          <a:ln>
            <a:noFill/>
          </a:ln>
        </p:spPr>
        <p:txBody>
          <a:bodyPr>
            <a:normAutofit lnSpcReduction="10000"/>
          </a:bodyPr>
          <a:lstStyle/>
          <a:p>
            <a:pPr marL="4481513" algn="r"/>
            <a:r>
              <a:rPr lang="ru-RU" dirty="0" err="1"/>
              <a:t>Делекторская</a:t>
            </a:r>
            <a:r>
              <a:rPr lang="ru-RU" dirty="0"/>
              <a:t> Е.В., методист ЛИРО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31AD2A9F-C4FD-4615-9E2F-563A73FC3D6E}"/>
              </a:ext>
            </a:extLst>
          </p:cNvPr>
          <p:cNvSpPr/>
          <p:nvPr/>
        </p:nvSpPr>
        <p:spPr>
          <a:xfrm>
            <a:off x="-625311" y="2883176"/>
            <a:ext cx="5332957" cy="4810831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4C0451BA-8380-4121-A56B-EC080B103095}"/>
              </a:ext>
            </a:extLst>
          </p:cNvPr>
          <p:cNvGrpSpPr/>
          <p:nvPr/>
        </p:nvGrpSpPr>
        <p:grpSpPr>
          <a:xfrm>
            <a:off x="1362837" y="638937"/>
            <a:ext cx="434594" cy="1319872"/>
            <a:chOff x="1362837" y="638937"/>
            <a:chExt cx="434594" cy="1319872"/>
          </a:xfrm>
        </p:grpSpPr>
        <p:sp>
          <p:nvSpPr>
            <p:cNvPr id="5" name="Овал 4">
              <a:extLst>
                <a:ext uri="{FF2B5EF4-FFF2-40B4-BE49-F238E27FC236}">
                  <a16:creationId xmlns:a16="http://schemas.microsoft.com/office/drawing/2014/main" id="{9DB1DBCB-991E-4A7C-9E9A-13A1D494B131}"/>
                </a:ext>
              </a:extLst>
            </p:cNvPr>
            <p:cNvSpPr/>
            <p:nvPr/>
          </p:nvSpPr>
          <p:spPr>
            <a:xfrm>
              <a:off x="1362837" y="638937"/>
              <a:ext cx="106426" cy="10642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BBA46BFC-32AC-41DC-81A3-5AD68748E54D}"/>
                </a:ext>
              </a:extLst>
            </p:cNvPr>
            <p:cNvSpPr/>
            <p:nvPr/>
          </p:nvSpPr>
          <p:spPr>
            <a:xfrm>
              <a:off x="1521587" y="638937"/>
              <a:ext cx="106426" cy="10642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8F88B148-676A-4ABF-B81E-E1FC24BC0EBB}"/>
                </a:ext>
              </a:extLst>
            </p:cNvPr>
            <p:cNvSpPr/>
            <p:nvPr/>
          </p:nvSpPr>
          <p:spPr>
            <a:xfrm>
              <a:off x="1680337" y="638937"/>
              <a:ext cx="106426" cy="10642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CBD8421C-C6D5-4A02-9A9A-27658DDA8997}"/>
                </a:ext>
              </a:extLst>
            </p:cNvPr>
            <p:cNvSpPr/>
            <p:nvPr/>
          </p:nvSpPr>
          <p:spPr>
            <a:xfrm>
              <a:off x="1371219" y="1029628"/>
              <a:ext cx="106426" cy="10642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id="{D71AAF50-ED56-45E4-862A-561EF15A9C24}"/>
                </a:ext>
              </a:extLst>
            </p:cNvPr>
            <p:cNvSpPr/>
            <p:nvPr/>
          </p:nvSpPr>
          <p:spPr>
            <a:xfrm>
              <a:off x="1529969" y="1029628"/>
              <a:ext cx="106426" cy="10642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52C68900-7D21-405C-B18D-60346C2398FD}"/>
                </a:ext>
              </a:extLst>
            </p:cNvPr>
            <p:cNvSpPr/>
            <p:nvPr/>
          </p:nvSpPr>
          <p:spPr>
            <a:xfrm>
              <a:off x="1688719" y="1029628"/>
              <a:ext cx="106426" cy="10642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id="{CE95798D-455D-48A8-96C2-42174D57CE44}"/>
                </a:ext>
              </a:extLst>
            </p:cNvPr>
            <p:cNvSpPr/>
            <p:nvPr/>
          </p:nvSpPr>
          <p:spPr>
            <a:xfrm>
              <a:off x="1371219" y="1437132"/>
              <a:ext cx="106426" cy="10642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>
              <a:extLst>
                <a:ext uri="{FF2B5EF4-FFF2-40B4-BE49-F238E27FC236}">
                  <a16:creationId xmlns:a16="http://schemas.microsoft.com/office/drawing/2014/main" id="{1EDB3DF0-7EA4-475C-8B6C-690D1642EE9D}"/>
                </a:ext>
              </a:extLst>
            </p:cNvPr>
            <p:cNvSpPr/>
            <p:nvPr/>
          </p:nvSpPr>
          <p:spPr>
            <a:xfrm>
              <a:off x="1529969" y="1437132"/>
              <a:ext cx="106426" cy="10642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id="{744570B2-6CAC-4064-8AC6-AECDF100EF17}"/>
                </a:ext>
              </a:extLst>
            </p:cNvPr>
            <p:cNvSpPr/>
            <p:nvPr/>
          </p:nvSpPr>
          <p:spPr>
            <a:xfrm>
              <a:off x="1688719" y="1437132"/>
              <a:ext cx="106426" cy="10642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id="{8DE1BBEF-E14F-421C-A1C5-3F67BC4CBBC5}"/>
                </a:ext>
              </a:extLst>
            </p:cNvPr>
            <p:cNvSpPr/>
            <p:nvPr/>
          </p:nvSpPr>
          <p:spPr>
            <a:xfrm>
              <a:off x="1373505" y="1852383"/>
              <a:ext cx="106426" cy="10642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>
              <a:extLst>
                <a:ext uri="{FF2B5EF4-FFF2-40B4-BE49-F238E27FC236}">
                  <a16:creationId xmlns:a16="http://schemas.microsoft.com/office/drawing/2014/main" id="{D369557B-DB73-4F6B-A6EC-8E881446BB5B}"/>
                </a:ext>
              </a:extLst>
            </p:cNvPr>
            <p:cNvSpPr/>
            <p:nvPr/>
          </p:nvSpPr>
          <p:spPr>
            <a:xfrm>
              <a:off x="1532255" y="1852383"/>
              <a:ext cx="106426" cy="10642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>
              <a:extLst>
                <a:ext uri="{FF2B5EF4-FFF2-40B4-BE49-F238E27FC236}">
                  <a16:creationId xmlns:a16="http://schemas.microsoft.com/office/drawing/2014/main" id="{3F92AC0D-721E-4133-BAD7-A64CD4254E67}"/>
                </a:ext>
              </a:extLst>
            </p:cNvPr>
            <p:cNvSpPr/>
            <p:nvPr/>
          </p:nvSpPr>
          <p:spPr>
            <a:xfrm>
              <a:off x="1691005" y="1852383"/>
              <a:ext cx="106426" cy="10642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Овал 19">
            <a:extLst>
              <a:ext uri="{FF2B5EF4-FFF2-40B4-BE49-F238E27FC236}">
                <a16:creationId xmlns:a16="http://schemas.microsoft.com/office/drawing/2014/main" id="{A7A94C93-B7FB-4BC8-9779-9374801FE378}"/>
              </a:ext>
            </a:extLst>
          </p:cNvPr>
          <p:cNvSpPr/>
          <p:nvPr/>
        </p:nvSpPr>
        <p:spPr>
          <a:xfrm rot="5400000">
            <a:off x="11694673" y="4890331"/>
            <a:ext cx="106426" cy="106426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0C3B9EB6-F2BF-44EF-85CA-A76ECF876F55}"/>
              </a:ext>
            </a:extLst>
          </p:cNvPr>
          <p:cNvSpPr/>
          <p:nvPr/>
        </p:nvSpPr>
        <p:spPr>
          <a:xfrm rot="5400000">
            <a:off x="11694673" y="5049081"/>
            <a:ext cx="106426" cy="106426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B257C21E-B3C3-42FC-A92B-247CA411B73B}"/>
              </a:ext>
            </a:extLst>
          </p:cNvPr>
          <p:cNvSpPr/>
          <p:nvPr/>
        </p:nvSpPr>
        <p:spPr>
          <a:xfrm rot="5400000">
            <a:off x="11694673" y="5207831"/>
            <a:ext cx="106426" cy="106426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2EF3886A-8C94-45EE-92A9-DCE57E29582A}"/>
              </a:ext>
            </a:extLst>
          </p:cNvPr>
          <p:cNvSpPr/>
          <p:nvPr/>
        </p:nvSpPr>
        <p:spPr>
          <a:xfrm rot="5400000">
            <a:off x="11303982" y="4898713"/>
            <a:ext cx="106426" cy="106426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57F93845-ED36-4F15-BC3F-AD42300840B1}"/>
              </a:ext>
            </a:extLst>
          </p:cNvPr>
          <p:cNvSpPr/>
          <p:nvPr/>
        </p:nvSpPr>
        <p:spPr>
          <a:xfrm rot="5400000">
            <a:off x="11303982" y="5057463"/>
            <a:ext cx="106426" cy="106426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4CCE0B87-63FA-4C25-8E89-C8654511C8BC}"/>
              </a:ext>
            </a:extLst>
          </p:cNvPr>
          <p:cNvSpPr/>
          <p:nvPr/>
        </p:nvSpPr>
        <p:spPr>
          <a:xfrm rot="5400000">
            <a:off x="11303982" y="5216213"/>
            <a:ext cx="106426" cy="106426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id="{656BE5E2-A55F-4A98-A3F4-066CAFA09447}"/>
              </a:ext>
            </a:extLst>
          </p:cNvPr>
          <p:cNvSpPr/>
          <p:nvPr/>
        </p:nvSpPr>
        <p:spPr>
          <a:xfrm rot="5400000">
            <a:off x="10896478" y="4898713"/>
            <a:ext cx="106426" cy="106426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DEC7CC75-2628-4CB0-B401-A820E1C86689}"/>
              </a:ext>
            </a:extLst>
          </p:cNvPr>
          <p:cNvSpPr/>
          <p:nvPr/>
        </p:nvSpPr>
        <p:spPr>
          <a:xfrm rot="5400000">
            <a:off x="10896478" y="5057463"/>
            <a:ext cx="106426" cy="106426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F022B87F-92EA-427F-917B-A726826BEBEE}"/>
              </a:ext>
            </a:extLst>
          </p:cNvPr>
          <p:cNvSpPr/>
          <p:nvPr/>
        </p:nvSpPr>
        <p:spPr>
          <a:xfrm rot="5400000">
            <a:off x="10896478" y="5216213"/>
            <a:ext cx="106426" cy="106426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id="{0DF05878-0296-454C-82B1-2401BCF01612}"/>
              </a:ext>
            </a:extLst>
          </p:cNvPr>
          <p:cNvSpPr/>
          <p:nvPr/>
        </p:nvSpPr>
        <p:spPr>
          <a:xfrm rot="5400000">
            <a:off x="10481227" y="4900999"/>
            <a:ext cx="106426" cy="106426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id="{2C84C30F-E2BF-4A8C-9E79-EB118DE21269}"/>
              </a:ext>
            </a:extLst>
          </p:cNvPr>
          <p:cNvSpPr/>
          <p:nvPr/>
        </p:nvSpPr>
        <p:spPr>
          <a:xfrm rot="5400000">
            <a:off x="10481227" y="5059749"/>
            <a:ext cx="106426" cy="106426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>
            <a:extLst>
              <a:ext uri="{FF2B5EF4-FFF2-40B4-BE49-F238E27FC236}">
                <a16:creationId xmlns:a16="http://schemas.microsoft.com/office/drawing/2014/main" id="{3D4410A5-F94C-49C9-BE6A-56235925E4C0}"/>
              </a:ext>
            </a:extLst>
          </p:cNvPr>
          <p:cNvSpPr/>
          <p:nvPr/>
        </p:nvSpPr>
        <p:spPr>
          <a:xfrm rot="5400000">
            <a:off x="10481227" y="5218499"/>
            <a:ext cx="106426" cy="106426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>
            <a:extLst>
              <a:ext uri="{FF2B5EF4-FFF2-40B4-BE49-F238E27FC236}">
                <a16:creationId xmlns:a16="http://schemas.microsoft.com/office/drawing/2014/main" id="{3EDC7D7F-0A60-4318-B012-0DD472CF20B8}"/>
              </a:ext>
            </a:extLst>
          </p:cNvPr>
          <p:cNvSpPr/>
          <p:nvPr/>
        </p:nvSpPr>
        <p:spPr>
          <a:xfrm rot="5400000">
            <a:off x="10042335" y="4894206"/>
            <a:ext cx="106426" cy="106426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>
            <a:extLst>
              <a:ext uri="{FF2B5EF4-FFF2-40B4-BE49-F238E27FC236}">
                <a16:creationId xmlns:a16="http://schemas.microsoft.com/office/drawing/2014/main" id="{442E3154-1B68-4178-90A7-F164DF6962D5}"/>
              </a:ext>
            </a:extLst>
          </p:cNvPr>
          <p:cNvSpPr/>
          <p:nvPr/>
        </p:nvSpPr>
        <p:spPr>
          <a:xfrm rot="5400000">
            <a:off x="10042335" y="5052956"/>
            <a:ext cx="106426" cy="106426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1B9A3130-47FE-4F86-AAD3-D9E7F51E9334}"/>
              </a:ext>
            </a:extLst>
          </p:cNvPr>
          <p:cNvSpPr/>
          <p:nvPr/>
        </p:nvSpPr>
        <p:spPr>
          <a:xfrm rot="5400000">
            <a:off x="10042335" y="5211706"/>
            <a:ext cx="106426" cy="106426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id="{EDCAB4F4-3047-458D-8C22-F2C629A19DCA}"/>
              </a:ext>
            </a:extLst>
          </p:cNvPr>
          <p:cNvCxnSpPr/>
          <p:nvPr/>
        </p:nvCxnSpPr>
        <p:spPr>
          <a:xfrm>
            <a:off x="167640" y="152400"/>
            <a:ext cx="11841480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id="{4EC7FA41-5E24-4276-A0AD-72ED8576E6F7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11582400" cy="0"/>
          </a:xfrm>
          <a:prstGeom prst="line">
            <a:avLst/>
          </a:prstGeom>
          <a:ln w="1905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одзаголовок 2">
            <a:extLst>
              <a:ext uri="{FF2B5EF4-FFF2-40B4-BE49-F238E27FC236}">
                <a16:creationId xmlns:a16="http://schemas.microsoft.com/office/drawing/2014/main" id="{063728C7-D641-40D6-A833-17E35F5ECC5D}"/>
              </a:ext>
            </a:extLst>
          </p:cNvPr>
          <p:cNvSpPr txBox="1">
            <a:spLocks/>
          </p:cNvSpPr>
          <p:nvPr/>
        </p:nvSpPr>
        <p:spPr>
          <a:xfrm>
            <a:off x="1416050" y="435127"/>
            <a:ext cx="10050379" cy="41049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273B41"/>
                </a:solidFill>
              </a:rPr>
              <a:t>ГБОУ ДПО ЛНР «Луганский институт развития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338814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581" y="82194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BD4F05"/>
                </a:solidFill>
              </a:rPr>
              <a:t>Классификация нейросетей по типу контента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CCD94F5-553C-4C2F-8019-D1B7DC837639}"/>
              </a:ext>
            </a:extLst>
          </p:cNvPr>
          <p:cNvSpPr txBox="1"/>
          <p:nvPr/>
        </p:nvSpPr>
        <p:spPr>
          <a:xfrm>
            <a:off x="571503" y="1407757"/>
            <a:ext cx="11201397" cy="4972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BD4F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Нейросети для комплексного анализа (мультимодальные нейросети)</a:t>
            </a:r>
          </a:p>
          <a:p>
            <a:pPr lvl="0"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endParaRPr lang="ru-RU" sz="2400" b="1" dirty="0">
              <a:solidFill>
                <a:srgbClr val="BD4F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Мультимодальные сети, совмещающие обработку текста, изображений и звуков одновременно.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</a:t>
            </a:r>
            <a:r>
              <a:rPr lang="ru-RU" sz="2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Работают с несколькими видами контента одновременно, создавая целостную картину происходящего.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Чаще всего применяются для комплексной оценки ситуации в классе, разработке адаптивных учебных модулей, комбинирующих разные виды медиа.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использования: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Интеграция видео-материалов с текстовым содержанием для лучшего усвоения учениками.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комплексных диагностик способностей ребёнка с использованием разных видов стимулов.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71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4459" y="175419"/>
            <a:ext cx="10171721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BD4F05"/>
                </a:solidFill>
              </a:rPr>
              <a:t>Классификация нейросетей по </a:t>
            </a:r>
            <a:r>
              <a:rPr lang="ru-RU" dirty="0" err="1">
                <a:solidFill>
                  <a:srgbClr val="BD4F05"/>
                </a:solidFill>
              </a:rPr>
              <a:t>генеративности</a:t>
            </a:r>
            <a:r>
              <a:rPr lang="ru-RU" dirty="0">
                <a:solidFill>
                  <a:srgbClr val="BD4F05"/>
                </a:solidFill>
              </a:rPr>
              <a:t> контента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F2D0CCC-A772-4B45-90BB-DF8161D26ED1}"/>
              </a:ext>
            </a:extLst>
          </p:cNvPr>
          <p:cNvSpPr txBox="1"/>
          <p:nvPr/>
        </p:nvSpPr>
        <p:spPr>
          <a:xfrm>
            <a:off x="4591224" y="1636742"/>
            <a:ext cx="3671911" cy="400110"/>
          </a:xfrm>
          <a:prstGeom prst="rect">
            <a:avLst/>
          </a:prstGeom>
          <a:noFill/>
          <a:ln>
            <a:solidFill>
              <a:srgbClr val="BD4F0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273B41"/>
                </a:solidFill>
              </a:rPr>
              <a:t>Классификация нейросетей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A68D1A3B-D3BC-4DB2-BDDF-FAA7312D4E70}"/>
              </a:ext>
            </a:extLst>
          </p:cNvPr>
          <p:cNvCxnSpPr>
            <a:cxnSpLocks/>
            <a:stCxn id="3" idx="2"/>
            <a:endCxn id="14" idx="0"/>
          </p:cNvCxnSpPr>
          <p:nvPr/>
        </p:nvCxnSpPr>
        <p:spPr>
          <a:xfrm flipH="1">
            <a:off x="3415612" y="2036852"/>
            <a:ext cx="3011568" cy="521341"/>
          </a:xfrm>
          <a:prstGeom prst="line">
            <a:avLst/>
          </a:prstGeom>
          <a:ln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BA10E357-51F5-48B5-85DD-7ED3D61F64D4}"/>
              </a:ext>
            </a:extLst>
          </p:cNvPr>
          <p:cNvCxnSpPr>
            <a:cxnSpLocks/>
            <a:stCxn id="3" idx="2"/>
            <a:endCxn id="19" idx="0"/>
          </p:cNvCxnSpPr>
          <p:nvPr/>
        </p:nvCxnSpPr>
        <p:spPr>
          <a:xfrm>
            <a:off x="6427180" y="2036852"/>
            <a:ext cx="2817804" cy="521341"/>
          </a:xfrm>
          <a:prstGeom prst="line">
            <a:avLst/>
          </a:prstGeom>
          <a:ln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CEE4315-B440-41F1-B79A-07CC0A414D81}"/>
              </a:ext>
            </a:extLst>
          </p:cNvPr>
          <p:cNvSpPr txBox="1"/>
          <p:nvPr/>
        </p:nvSpPr>
        <p:spPr>
          <a:xfrm>
            <a:off x="617150" y="2558193"/>
            <a:ext cx="5596923" cy="3911071"/>
          </a:xfrm>
          <a:prstGeom prst="rect">
            <a:avLst/>
          </a:prstGeom>
          <a:noFill/>
          <a:ln>
            <a:solidFill>
              <a:srgbClr val="273B4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BD4F05"/>
                </a:solidFill>
              </a:rPr>
              <a:t>Генеративные нейросети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«Помощники – создатели» - генеративные</a:t>
            </a:r>
            <a:r>
              <a:rPr lang="ru-RU" b="1" dirty="0">
                <a:solidFill>
                  <a:srgbClr val="273B4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нейросети предназначены для генерации нового контента (текста, картинок, музыки и т.д.).</a:t>
            </a:r>
            <a:endParaRPr lang="ru-RU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FFC000"/>
                </a:solidFill>
                <a:effectLst/>
                <a:latin typeface="Segoe UI Emoji" panose="020B0502040204020203" pitchFamily="34" charset="0"/>
                <a:ea typeface="Calibri" panose="020F0502020204030204" pitchFamily="34" charset="0"/>
                <a:cs typeface="Segoe UI Emoji" panose="020B0502040204020203" pitchFamily="34" charset="0"/>
              </a:rPr>
              <a:t>💡</a:t>
            </a:r>
            <a:r>
              <a:rPr lang="ru-RU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Что умеют:</a:t>
            </a:r>
            <a:endParaRPr lang="ru-RU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Придумывать сценарии мероприятий, квестов, праздников.</a:t>
            </a:r>
            <a:endParaRPr lang="ru-RU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Создавать иллюстрации, плакаты, презентации.</a:t>
            </a:r>
            <a:endParaRPr lang="ru-RU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Генерировать рабочие программы, разработки занятий на определённую тему.</a:t>
            </a:r>
            <a:endParaRPr lang="ru-RU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Генерировать задания разного уровня сложности.</a:t>
            </a:r>
            <a:endParaRPr lang="ru-RU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Сочинять мелодии или фоновую музыку.</a:t>
            </a:r>
            <a:endParaRPr lang="ru-RU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Создавать тесты и т.д.</a:t>
            </a:r>
            <a:endParaRPr lang="ru-RU" dirty="0">
              <a:solidFill>
                <a:srgbClr val="273B4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EFEDD6-62B3-4AA2-BDE9-4561D59EABAE}"/>
              </a:ext>
            </a:extLst>
          </p:cNvPr>
          <p:cNvSpPr txBox="1"/>
          <p:nvPr/>
        </p:nvSpPr>
        <p:spPr>
          <a:xfrm>
            <a:off x="6625627" y="2558193"/>
            <a:ext cx="5238713" cy="3886962"/>
          </a:xfrm>
          <a:prstGeom prst="rect">
            <a:avLst/>
          </a:prstGeom>
          <a:noFill/>
          <a:ln>
            <a:solidFill>
              <a:srgbClr val="273B4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err="1">
                <a:solidFill>
                  <a:srgbClr val="BD4F05"/>
                </a:solidFill>
              </a:rPr>
              <a:t>Негенеративные</a:t>
            </a:r>
            <a:r>
              <a:rPr lang="ru-RU" dirty="0">
                <a:solidFill>
                  <a:srgbClr val="BD4F05"/>
                </a:solidFill>
              </a:rPr>
              <a:t> нейросети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Помощники-аналитики» — анализируют, распознают, классифицируют, но не создают новый контент.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💡</a:t>
            </a:r>
            <a:r>
              <a:rPr lang="ru-RU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 умеют: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Распознавать речь (транскрибировать занятия).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тексты детей (настроение, уровень сложности, ошибки).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объекты на фото (например, «это сотрудник школы или нет»).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Сортировать работы по темам или качеству.</a:t>
            </a:r>
          </a:p>
          <a:p>
            <a:pPr marL="285750" indent="-285750"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Проверять тесты и короткие ответы.</a:t>
            </a:r>
          </a:p>
          <a:p>
            <a:pPr marL="355600" indent="-355600"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математические задачи.</a:t>
            </a:r>
          </a:p>
        </p:txBody>
      </p:sp>
    </p:spTree>
    <p:extLst>
      <p:ext uri="{BB962C8B-B14F-4D97-AF65-F5344CB8AC3E}">
        <p14:creationId xmlns:p14="http://schemas.microsoft.com/office/powerpoint/2010/main" val="406687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4" grpId="0" build="p" animBg="1"/>
      <p:bldP spid="1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581" y="175419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BD4F05"/>
                </a:solidFill>
              </a:rPr>
              <a:t>Преимущества использования ИИ в работе педагога 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CCD94F5-553C-4C2F-8019-D1B7DC837639}"/>
              </a:ext>
            </a:extLst>
          </p:cNvPr>
          <p:cNvSpPr txBox="1"/>
          <p:nvPr/>
        </p:nvSpPr>
        <p:spPr>
          <a:xfrm>
            <a:off x="571503" y="1836384"/>
            <a:ext cx="11201397" cy="3901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Борьба с «чистым листом».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Экономия времени.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Преодоление шаблонов.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под возраст.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Структурированность.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 поиске темы.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06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5E1335-2F42-38A0-ADA0-E28A78AAE1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0247BE85-90DB-E038-1E7E-CD6BBCAC76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8962A086-ABF3-2AA1-ED8D-814177652EC2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CB076388-374D-EE0B-87A5-C9F69C9911C5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CA1DB27B-791D-2AFD-D7E5-DCE62924E888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66BDB382-509F-36A0-6AA4-4A135A8F6FAD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BE4F8BC8-451B-21AF-61A7-0A08C488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95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BD4F05"/>
                </a:solidFill>
              </a:rPr>
              <a:t>Бесплатные текстовые нейросети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0B2A50-D9EA-BBF0-29F8-BCB1348F3D69}"/>
              </a:ext>
            </a:extLst>
          </p:cNvPr>
          <p:cNvSpPr txBox="1"/>
          <p:nvPr/>
        </p:nvSpPr>
        <p:spPr>
          <a:xfrm>
            <a:off x="590520" y="1747006"/>
            <a:ext cx="11346173" cy="466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GigaChat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https://giga.chat/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Qwen -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https://chat.qwen.ai/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DeepSeek -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3200" dirty="0">
                <a:solidFill>
                  <a:srgbClr val="0563C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https://chat.deepseek.com/</a:t>
            </a:r>
            <a:endParaRPr lang="ru-RU" sz="3200" dirty="0">
              <a:solidFill>
                <a:srgbClr val="0563C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YandexGPT</a:t>
            </a:r>
            <a:r>
              <a:rPr lang="ru-RU" sz="3200" dirty="0">
                <a:solidFill>
                  <a:srgbClr val="0563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3200" dirty="0">
                <a:solidFill>
                  <a:srgbClr val="0563C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https://alice.yandex.ru</a:t>
            </a:r>
            <a:endParaRPr lang="ru-RU" sz="3200" dirty="0">
              <a:solidFill>
                <a:srgbClr val="0563C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 startAt="12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800"/>
              </a:lnSpc>
            </a:pPr>
            <a:endParaRPr lang="ru-RU" sz="2000" dirty="0">
              <a:solidFill>
                <a:srgbClr val="273B4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6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6CDB92-13C9-4314-9D13-17F97CB55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08038" indent="-808038"/>
            <a:r>
              <a:rPr lang="ru-RU" dirty="0">
                <a:solidFill>
                  <a:srgbClr val="273B41"/>
                </a:solidFill>
              </a:rPr>
              <a:t>2. Практическое применение ИИ в работе педагога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883C54AE-5B9B-4549-95CC-4CF592227D1E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8D4B6756-C398-4B1B-981F-685E63620D62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3AA58915-B820-426E-B028-5E27FC09C038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9B1EFCA8-38F5-4092-A553-61EFEC302B97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Picture background">
            <a:extLst>
              <a:ext uri="{FF2B5EF4-FFF2-40B4-BE49-F238E27FC236}">
                <a16:creationId xmlns:a16="http://schemas.microsoft.com/office/drawing/2014/main" id="{6975B660-AFB8-4F2C-ADB4-6D2E625E51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7475" y="0"/>
            <a:ext cx="2034525" cy="203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31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581" y="175419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BD4F05"/>
                </a:solidFill>
              </a:rPr>
              <a:t>Этапы работы с нейросетью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CCD94F5-553C-4C2F-8019-D1B7DC837639}"/>
              </a:ext>
            </a:extLst>
          </p:cNvPr>
          <p:cNvSpPr txBox="1"/>
          <p:nvPr/>
        </p:nvSpPr>
        <p:spPr>
          <a:xfrm>
            <a:off x="571503" y="1501973"/>
            <a:ext cx="11201397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spc="-3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Шаг 1: Выбор инструмента (нейросети)</a:t>
            </a:r>
            <a:endParaRPr lang="ru-RU" sz="28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spc="-3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Шаг 2: Написать </a:t>
            </a:r>
            <a:r>
              <a:rPr lang="ru-RU" sz="2800" spc="-30" dirty="0" err="1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промпт</a:t>
            </a:r>
            <a:endParaRPr lang="ru-RU" sz="28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spc="-3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Шаг 3: Итерации и уточнения</a:t>
            </a:r>
            <a:endParaRPr lang="ru-RU" sz="28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600" dirty="0">
              <a:solidFill>
                <a:srgbClr val="273B41"/>
              </a:solidFill>
            </a:endParaRPr>
          </a:p>
        </p:txBody>
      </p:sp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id="{043C0A40-B165-484D-B371-94B6F4CD1F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3" y="3627123"/>
            <a:ext cx="1973576" cy="197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Picture background">
            <a:extLst>
              <a:ext uri="{FF2B5EF4-FFF2-40B4-BE49-F238E27FC236}">
                <a16:creationId xmlns:a16="http://schemas.microsoft.com/office/drawing/2014/main" id="{1DFF9314-F65D-476C-9431-73B2B83A6C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055" y="4747261"/>
            <a:ext cx="2861300" cy="1609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51930C5-3D75-4D52-BF32-EC6278279F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8331" y="3540439"/>
            <a:ext cx="2061209" cy="2061209"/>
          </a:xfrm>
          <a:prstGeom prst="rect">
            <a:avLst/>
          </a:prstGeom>
        </p:spPr>
      </p:pic>
      <p:pic>
        <p:nvPicPr>
          <p:cNvPr id="3080" name="Picture 8" descr="Picture background">
            <a:extLst>
              <a:ext uri="{FF2B5EF4-FFF2-40B4-BE49-F238E27FC236}">
                <a16:creationId xmlns:a16="http://schemas.microsoft.com/office/drawing/2014/main" id="{8B2416E5-03F5-424D-A6B6-397F57C4F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907" y="4518664"/>
            <a:ext cx="1973576" cy="197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Picture background">
            <a:extLst>
              <a:ext uri="{FF2B5EF4-FFF2-40B4-BE49-F238E27FC236}">
                <a16:creationId xmlns:a16="http://schemas.microsoft.com/office/drawing/2014/main" id="{2AA74757-E861-47AB-A96A-3CD2DFEBC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9802" y="3627121"/>
            <a:ext cx="1873546" cy="187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22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err="1">
                <a:solidFill>
                  <a:srgbClr val="BD4F05"/>
                </a:solidFill>
              </a:rPr>
              <a:t>Промпт</a:t>
            </a:r>
            <a:r>
              <a:rPr lang="ru-RU" dirty="0">
                <a:solidFill>
                  <a:srgbClr val="BD4F05"/>
                </a:solidFill>
              </a:rPr>
              <a:t>-инжиниринг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CCD94F5-553C-4C2F-8019-D1B7DC837639}"/>
              </a:ext>
            </a:extLst>
          </p:cNvPr>
          <p:cNvSpPr txBox="1"/>
          <p:nvPr/>
        </p:nvSpPr>
        <p:spPr>
          <a:xfrm>
            <a:off x="609603" y="1159772"/>
            <a:ext cx="11201397" cy="5836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dirty="0" err="1">
                <a:solidFill>
                  <a:srgbClr val="273B41"/>
                </a:solidFill>
                <a:latin typeface="Times New Roman" panose="02020603050405020304" pitchFamily="18" charset="0"/>
              </a:rPr>
              <a:t>Промпт</a:t>
            </a: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 ― это задание для нейросети, сформулированное на естественном языке.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000" dirty="0">
              <a:solidFill>
                <a:srgbClr val="273B4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BD4F05"/>
                </a:solidFill>
                <a:latin typeface="Times New Roman" panose="02020603050405020304" pitchFamily="18" charset="0"/>
              </a:rPr>
              <a:t>Формула хорошего </a:t>
            </a:r>
            <a:r>
              <a:rPr lang="ru-RU" sz="2400" dirty="0" err="1">
                <a:solidFill>
                  <a:srgbClr val="BD4F05"/>
                </a:solidFill>
                <a:latin typeface="Times New Roman" panose="02020603050405020304" pitchFamily="18" charset="0"/>
              </a:rPr>
              <a:t>промпта</a:t>
            </a:r>
            <a:endParaRPr lang="ru-RU" sz="2400" dirty="0">
              <a:solidFill>
                <a:srgbClr val="BD4F05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000" dirty="0">
              <a:solidFill>
                <a:srgbClr val="273B41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[РОЛЬ] + [ЗАДАЧА] + [КОНТЕКСТ] + [ФОРМАТ] + [ОГРАНИЧЕНИЯ]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000" dirty="0">
              <a:solidFill>
                <a:srgbClr val="273B41"/>
              </a:solidFill>
              <a:latin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"/>
              <a:tabLst>
                <a:tab pos="457200" algn="l"/>
              </a:tabLst>
            </a:pPr>
            <a:r>
              <a:rPr lang="ru-RU" sz="2000" b="1" dirty="0">
                <a:solidFill>
                  <a:srgbClr val="273B41"/>
                </a:solidFill>
                <a:latin typeface="Times New Roman" panose="02020603050405020304" pitchFamily="18" charset="0"/>
              </a:rPr>
              <a:t>Роль</a:t>
            </a: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: «Ты — опытный методист…», «Ты — сценарист детских праздников…», </a:t>
            </a:r>
            <a:b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</a:b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«Ты — искусствовед…». Это настраивает ИИ на нужный лад.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"/>
              <a:tabLst>
                <a:tab pos="457200" algn="l"/>
              </a:tabLst>
            </a:pPr>
            <a:r>
              <a:rPr lang="ru-RU" sz="2000" b="1" dirty="0">
                <a:solidFill>
                  <a:srgbClr val="273B41"/>
                </a:solidFill>
                <a:latin typeface="Times New Roman" panose="02020603050405020304" pitchFamily="18" charset="0"/>
              </a:rPr>
              <a:t>Задача</a:t>
            </a: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: «Создай…», «Проанализируй…», «Предложи идеи…», «Напиши сценарий…». </a:t>
            </a:r>
            <a:b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</a:b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Четкое действие.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"/>
              <a:tabLst>
                <a:tab pos="457200" algn="l"/>
              </a:tabLst>
            </a:pPr>
            <a:r>
              <a:rPr lang="ru-RU" sz="2000" b="1" dirty="0">
                <a:solidFill>
                  <a:srgbClr val="273B41"/>
                </a:solidFill>
                <a:latin typeface="Times New Roman" panose="02020603050405020304" pitchFamily="18" charset="0"/>
              </a:rPr>
              <a:t>Контекст</a:t>
            </a: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: Самая важная часть. Кто ваша ЦА (возраст, уровень), какая цель занятия, какие темы важны. Чем больше деталей, тем лучше.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"/>
              <a:tabLst>
                <a:tab pos="457200" algn="l"/>
              </a:tabLst>
            </a:pPr>
            <a:r>
              <a:rPr lang="ru-RU" sz="2000" b="1" dirty="0">
                <a:solidFill>
                  <a:srgbClr val="273B41"/>
                </a:solidFill>
                <a:latin typeface="Times New Roman" panose="02020603050405020304" pitchFamily="18" charset="0"/>
              </a:rPr>
              <a:t>Формат</a:t>
            </a: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: «Представь ответ в виде таблицы…», «Напиши пошаговую инструкцию…», «Структурируй по пунктам…». Это помогает получить легко читаемый результат.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"/>
              <a:tabLst>
                <a:tab pos="457200" algn="l"/>
              </a:tabLst>
            </a:pPr>
            <a:r>
              <a:rPr lang="ru-RU" sz="2000" b="1" dirty="0">
                <a:solidFill>
                  <a:srgbClr val="273B41"/>
                </a:solidFill>
                <a:latin typeface="Times New Roman" panose="02020603050405020304" pitchFamily="18" charset="0"/>
              </a:rPr>
              <a:t>Ограничения</a:t>
            </a: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: «Текст должен быть не более 500 слов…», «Используй только простую лексику…», «Не предлагай варианты, требующие дорогого оборудования…».</a:t>
            </a:r>
          </a:p>
          <a:p>
            <a:pPr algn="just">
              <a:spcAft>
                <a:spcPts val="0"/>
              </a:spcAft>
            </a:pPr>
            <a:endParaRPr lang="ru-RU" sz="2800" dirty="0">
              <a:solidFill>
                <a:srgbClr val="273B4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82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581" y="175419"/>
            <a:ext cx="10515600" cy="1325563"/>
          </a:xfrm>
        </p:spPr>
        <p:txBody>
          <a:bodyPr/>
          <a:lstStyle/>
          <a:p>
            <a:pPr algn="ctr"/>
            <a:r>
              <a:rPr lang="ru-RU" dirty="0" err="1">
                <a:solidFill>
                  <a:srgbClr val="BD4F05"/>
                </a:solidFill>
              </a:rPr>
              <a:t>Промпт</a:t>
            </a:r>
            <a:r>
              <a:rPr lang="ru-RU" dirty="0">
                <a:solidFill>
                  <a:srgbClr val="BD4F05"/>
                </a:solidFill>
              </a:rPr>
              <a:t>-инжиниринг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E3E1DF9B-37A9-4373-AF56-5C3009AF59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33888"/>
              </p:ext>
            </p:extLst>
          </p:nvPr>
        </p:nvGraphicFramePr>
        <p:xfrm>
          <a:off x="487680" y="1946403"/>
          <a:ext cx="11445230" cy="335826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722615">
                  <a:extLst>
                    <a:ext uri="{9D8B030D-6E8A-4147-A177-3AD203B41FA5}">
                      <a16:colId xmlns:a16="http://schemas.microsoft.com/office/drawing/2014/main" val="3649101545"/>
                    </a:ext>
                  </a:extLst>
                </a:gridCol>
                <a:gridCol w="5722615">
                  <a:extLst>
                    <a:ext uri="{9D8B030D-6E8A-4147-A177-3AD203B41FA5}">
                      <a16:colId xmlns:a16="http://schemas.microsoft.com/office/drawing/2014/main" val="33938544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spc="-25" dirty="0">
                          <a:effectLst/>
                        </a:rPr>
                        <a:t>Плохой </a:t>
                      </a:r>
                      <a:r>
                        <a:rPr lang="ru-RU" sz="2800" b="1" spc="-25" dirty="0" err="1">
                          <a:effectLst/>
                        </a:rPr>
                        <a:t>промпт</a:t>
                      </a:r>
                      <a:r>
                        <a:rPr lang="ru-RU" sz="2800" b="1" spc="-25" dirty="0">
                          <a:effectLst/>
                        </a:rPr>
                        <a:t>:</a:t>
                      </a:r>
                      <a:r>
                        <a:rPr lang="ru-RU" sz="2800" spc="-25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spc="-25" dirty="0">
                          <a:effectLst/>
                        </a:rPr>
                        <a:t>Хороший </a:t>
                      </a:r>
                      <a:r>
                        <a:rPr lang="ru-RU" sz="2800" b="1" spc="-25" dirty="0" err="1">
                          <a:effectLst/>
                        </a:rPr>
                        <a:t>промпт</a:t>
                      </a:r>
                      <a:r>
                        <a:rPr lang="ru-RU" sz="2800" b="1" spc="-25" dirty="0">
                          <a:effectLst/>
                        </a:rPr>
                        <a:t>:</a:t>
                      </a:r>
                      <a:r>
                        <a:rPr lang="ru-RU" sz="2800" spc="-25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2562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spc="-25" dirty="0">
                        <a:solidFill>
                          <a:srgbClr val="273B4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spc="-25" dirty="0">
                          <a:solidFill>
                            <a:srgbClr val="273B41"/>
                          </a:solidFill>
                          <a:effectLst/>
                        </a:rPr>
                        <a:t>Приведи 3 идеи для кружка Математика в моей профессии.</a:t>
                      </a:r>
                      <a:endParaRPr lang="ru-RU" sz="1800" dirty="0">
                        <a:solidFill>
                          <a:srgbClr val="273B4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spc="-25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spc="-25" dirty="0">
                          <a:solidFill>
                            <a:srgbClr val="273B41"/>
                          </a:solidFill>
                          <a:effectLst/>
                        </a:rPr>
                        <a:t>Ты — руководитель кружка математики. Предложи 5 креативных идей для одного занятия в кружке «Математика в моей профессии» для студентов 1 курса колледжа.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spc="-25" dirty="0">
                          <a:solidFill>
                            <a:srgbClr val="273B41"/>
                          </a:solidFill>
                          <a:effectLst/>
                        </a:rPr>
                        <a:t>Тема: «Сечение фигур». Цель — развить пространственное мышление и научить выполнять сечение фигур. Каждая идея должна включать список необходимых материалов и краткое описание процесса (3-4 шага).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96415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752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95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BD4F05"/>
                </a:solidFill>
              </a:rPr>
              <a:t>Направления использования искусственного интеллекта в работе преподавателя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CCD94F5-553C-4C2F-8019-D1B7DC837639}"/>
              </a:ext>
            </a:extLst>
          </p:cNvPr>
          <p:cNvSpPr txBox="1"/>
          <p:nvPr/>
        </p:nvSpPr>
        <p:spPr>
          <a:xfrm>
            <a:off x="518167" y="1955483"/>
            <a:ext cx="11346173" cy="4314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BD4F05"/>
                </a:solidFill>
                <a:latin typeface="Times New Roman" panose="02020603050405020304" pitchFamily="18" charset="0"/>
              </a:rPr>
              <a:t>Текстовые нейросети</a:t>
            </a: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ru-RU" sz="200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Разработка рабочих программ</a:t>
            </a: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ru-RU" sz="200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Разработка занятий</a:t>
            </a: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определённую тему</a:t>
            </a: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ru-RU" sz="200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Подбор репертуара и материалов для любого кружка</a:t>
            </a:r>
            <a:endParaRPr lang="ru-RU" sz="2000" dirty="0">
              <a:solidFill>
                <a:srgbClr val="273B4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ru-RU" sz="2000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Генерация идей для мероприятий</a:t>
            </a: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ru-RU" sz="2000" spc="-25" dirty="0">
                <a:solidFill>
                  <a:srgbClr val="273B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сценария мероприятия</a:t>
            </a: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ru-RU" sz="2000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Персонализация заданий с помощью ИИ</a:t>
            </a:r>
            <a:endParaRPr lang="ru-RU" sz="2000" spc="-25" dirty="0">
              <a:solidFill>
                <a:srgbClr val="273B4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ru-RU" sz="2000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тестов для проверки знаний кружковцев</a:t>
            </a:r>
            <a:endParaRPr lang="ru-RU" sz="2000" spc="-25" dirty="0">
              <a:solidFill>
                <a:srgbClr val="273B4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ru-RU" sz="2000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Генерация 5 названий кружка по искусственному интеллекту</a:t>
            </a:r>
            <a:endParaRPr lang="ru-RU" sz="2000" spc="-25" dirty="0">
              <a:solidFill>
                <a:srgbClr val="273B4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ru-RU" sz="2000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Объяснения трудных тем для детей разного возраста</a:t>
            </a:r>
            <a:endParaRPr lang="ru-RU" sz="2000" spc="-25" dirty="0">
              <a:solidFill>
                <a:srgbClr val="273B4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ru-RU" sz="2000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аннотаций для методических материалов или статей</a:t>
            </a:r>
            <a:endParaRPr lang="ru-RU" sz="2000" spc="-25" dirty="0">
              <a:solidFill>
                <a:srgbClr val="273B4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ru-RU" sz="2000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Поиск интересных фактов для вашего занятия</a:t>
            </a:r>
            <a:endParaRPr lang="ru-RU" sz="2000" spc="-25" dirty="0">
              <a:solidFill>
                <a:srgbClr val="273B4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49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95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BD4F05"/>
                </a:solidFill>
              </a:rPr>
              <a:t>Направления использования искусственного интеллекта в работе руководителей кружков дополнительного образования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CCD94F5-553C-4C2F-8019-D1B7DC837639}"/>
              </a:ext>
            </a:extLst>
          </p:cNvPr>
          <p:cNvSpPr txBox="1"/>
          <p:nvPr/>
        </p:nvSpPr>
        <p:spPr>
          <a:xfrm>
            <a:off x="563887" y="2073474"/>
            <a:ext cx="11346173" cy="4566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800"/>
              </a:lnSpc>
              <a:buFont typeface="+mj-lt"/>
              <a:buAutoNum type="arabicPeriod" startAt="12"/>
            </a:pP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Проведение исследований на определённую тему</a:t>
            </a:r>
          </a:p>
          <a:p>
            <a:pPr marL="342900" indent="-342900">
              <a:lnSpc>
                <a:spcPts val="2800"/>
              </a:lnSpc>
              <a:spcAft>
                <a:spcPts val="0"/>
              </a:spcAft>
              <a:buFont typeface="+mj-lt"/>
              <a:buAutoNum type="arabicPeriod" startAt="12"/>
            </a:pP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Разработка презентаций (структуры презентаций)</a:t>
            </a:r>
          </a:p>
          <a:p>
            <a:pPr marL="342900" indent="-342900">
              <a:lnSpc>
                <a:spcPts val="2800"/>
              </a:lnSpc>
              <a:buFont typeface="+mj-lt"/>
              <a:buAutoNum type="arabicPeriod" startAt="12"/>
            </a:pP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Проверка рукописных работ…</a:t>
            </a:r>
          </a:p>
          <a:p>
            <a:pPr marL="342900" indent="-342900">
              <a:lnSpc>
                <a:spcPts val="2800"/>
              </a:lnSpc>
              <a:spcAft>
                <a:spcPts val="0"/>
              </a:spcAft>
              <a:buFont typeface="+mj-lt"/>
              <a:buAutoNum type="arabicPeriod" startAt="12"/>
            </a:pP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Разработка макетов графических материалов</a:t>
            </a:r>
          </a:p>
          <a:p>
            <a:pPr marL="342900" indent="-342900">
              <a:lnSpc>
                <a:spcPts val="2800"/>
              </a:lnSpc>
              <a:spcAft>
                <a:spcPts val="0"/>
              </a:spcAft>
              <a:buFont typeface="+mj-lt"/>
              <a:buAutoNum type="arabicPeriod" startAt="12"/>
            </a:pP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Генерация изображений </a:t>
            </a:r>
          </a:p>
          <a:p>
            <a:pPr marL="342900" indent="-342900">
              <a:lnSpc>
                <a:spcPts val="2800"/>
              </a:lnSpc>
              <a:spcAft>
                <a:spcPts val="0"/>
              </a:spcAft>
              <a:buFont typeface="+mj-lt"/>
              <a:buAutoNum type="arabicPeriod" startAt="12"/>
            </a:pP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Генерация музыки на готовое стихотворение</a:t>
            </a:r>
          </a:p>
          <a:p>
            <a:pPr marL="342900" indent="-342900">
              <a:lnSpc>
                <a:spcPts val="2800"/>
              </a:lnSpc>
              <a:spcAft>
                <a:spcPts val="0"/>
              </a:spcAft>
              <a:buFont typeface="+mj-lt"/>
              <a:buAutoNum type="arabicPeriod" startAt="12"/>
            </a:pP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Генерация стихов</a:t>
            </a:r>
          </a:p>
          <a:p>
            <a:pPr marL="342900" indent="-342900">
              <a:lnSpc>
                <a:spcPts val="2800"/>
              </a:lnSpc>
              <a:spcAft>
                <a:spcPts val="0"/>
              </a:spcAft>
              <a:buFont typeface="+mj-lt"/>
              <a:buAutoNum type="arabicPeriod" startAt="12"/>
            </a:pP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Озвучка видео </a:t>
            </a:r>
          </a:p>
          <a:p>
            <a:pPr marL="342900" indent="-342900">
              <a:lnSpc>
                <a:spcPts val="2800"/>
              </a:lnSpc>
              <a:spcAft>
                <a:spcPts val="0"/>
              </a:spcAft>
              <a:buFont typeface="+mj-lt"/>
              <a:buAutoNum type="arabicPeriod" startAt="12"/>
            </a:pP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Генерация видео на заданную тему</a:t>
            </a:r>
          </a:p>
          <a:p>
            <a:pPr marL="342900" indent="-342900">
              <a:lnSpc>
                <a:spcPts val="2800"/>
              </a:lnSpc>
              <a:spcAft>
                <a:spcPts val="0"/>
              </a:spcAft>
              <a:buFont typeface="+mj-lt"/>
              <a:buAutoNum type="arabicPeriod" startAt="12"/>
            </a:pPr>
            <a:r>
              <a:rPr lang="ru-RU" sz="2000" dirty="0" err="1">
                <a:solidFill>
                  <a:srgbClr val="273B41"/>
                </a:solidFill>
                <a:latin typeface="Times New Roman" panose="02020603050405020304" pitchFamily="18" charset="0"/>
              </a:rPr>
              <a:t>Транскрибация</a:t>
            </a:r>
            <a:r>
              <a:rPr lang="ru-RU" sz="2000" dirty="0">
                <a:solidFill>
                  <a:srgbClr val="273B41"/>
                </a:solidFill>
                <a:latin typeface="Times New Roman" panose="02020603050405020304" pitchFamily="18" charset="0"/>
              </a:rPr>
              <a:t> видео и аудиофайлов…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 startAt="12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 startAt="12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800"/>
              </a:lnSpc>
            </a:pPr>
            <a:endParaRPr lang="ru-RU" sz="2000" dirty="0">
              <a:solidFill>
                <a:srgbClr val="273B4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26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581" y="175419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BD4F05"/>
                </a:solidFill>
              </a:rPr>
              <a:t>Проблемы педагогов СПО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1A06F4-A405-4E19-8C62-AE47C56E5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0581" y="1430020"/>
            <a:ext cx="10515600" cy="4546601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273B41"/>
                </a:solidFill>
              </a:rPr>
              <a:t>Методическая нагрузка.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273B41"/>
                </a:solidFill>
              </a:rPr>
              <a:t>Дифференциация обучения.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273B41"/>
                </a:solidFill>
              </a:rPr>
              <a:t>Огромный объём рутины.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273B41"/>
                </a:solidFill>
              </a:rPr>
              <a:t>Огромный объём внеаудиторной нагрузки.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273B41"/>
                </a:solidFill>
              </a:rPr>
              <a:t>Творческое истощение.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273B41"/>
                </a:solidFill>
              </a:rPr>
              <a:t>Информационная перегрузка.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3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6CDB92-13C9-4314-9D13-17F97CB55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08038" indent="-808038"/>
            <a:r>
              <a:rPr lang="ru-RU" dirty="0">
                <a:solidFill>
                  <a:srgbClr val="273B41"/>
                </a:solidFill>
              </a:rPr>
              <a:t>3. Ограничения и риски использования ИИ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883C54AE-5B9B-4549-95CC-4CF592227D1E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8D4B6756-C398-4B1B-981F-685E63620D62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3AA58915-B820-426E-B028-5E27FC09C038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9B1EFCA8-38F5-4092-A553-61EFEC302B97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Picture background">
            <a:extLst>
              <a:ext uri="{FF2B5EF4-FFF2-40B4-BE49-F238E27FC236}">
                <a16:creationId xmlns:a16="http://schemas.microsoft.com/office/drawing/2014/main" id="{6975B660-AFB8-4F2C-ADB4-6D2E625E51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7475" y="0"/>
            <a:ext cx="2034525" cy="203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08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24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BD4F05"/>
                </a:solidFill>
              </a:rPr>
              <a:t>Ограничения искусственного интеллекта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CCD94F5-553C-4C2F-8019-D1B7DC837639}"/>
              </a:ext>
            </a:extLst>
          </p:cNvPr>
          <p:cNvSpPr txBox="1"/>
          <p:nvPr/>
        </p:nvSpPr>
        <p:spPr>
          <a:xfrm>
            <a:off x="487680" y="1272104"/>
            <a:ext cx="11346173" cy="5448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ts val="28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Галлюцинации» и фактические ошибки.</a:t>
            </a:r>
            <a:r>
              <a:rPr lang="ru-RU" sz="2000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ИИ может уверенно выдумывать факты, даты, цитаты. Он не «знает», а «предугадывает» наиболее вероятное слово. </a:t>
            </a:r>
            <a:r>
              <a:rPr lang="ru-RU" sz="2000" b="1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Любую фактическую информацию от ИИ необходимо перепроверять!</a:t>
            </a: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28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Отсутствие эмпатии и педагогического такта.</a:t>
            </a:r>
            <a:r>
              <a:rPr lang="ru-RU" sz="2000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ИИ не чувствует атмосферу в группе, не видит, что ребенок расстроен или устал. Он не может оказать эмоциональную поддержку, которая часто важнее любых знаний.</a:t>
            </a: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28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Стереотипы и предвзятость.</a:t>
            </a:r>
            <a:r>
              <a:rPr lang="ru-RU" sz="2000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Нейросети обучаются на огромных массивах текстов из интернета, которые полны стереотипов (гендерных, культурных и т.д.). ИИ может неосознанно их транслировать. Ваша задача — фильтровать это.</a:t>
            </a: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28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Поверхностность и отсутствие глубины.</a:t>
            </a:r>
            <a:r>
              <a:rPr lang="ru-RU" sz="2000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ИИ отлично компилирует и структурирует информацию, но он не может создать принципиально новое знание или обладать уникальным авторским видением, основанным на личном опыте.</a:t>
            </a: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28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Риск «цифровой лени».</a:t>
            </a:r>
            <a:r>
              <a:rPr lang="ru-RU" sz="2000" spc="-25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Существует соблазн полностью переложить на ИИ всю подготовку. Это опасный путь, ведущий к профессиональной деградации.</a:t>
            </a: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endParaRPr lang="ru-RU" sz="2000" dirty="0">
              <a:solidFill>
                <a:srgbClr val="273B4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11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6CDB92-13C9-4314-9D13-17F97CB55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57852"/>
            <a:ext cx="10515600" cy="285273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273B41"/>
                </a:solidFill>
              </a:rPr>
              <a:t>Будущее образования — это не битва «человек против машины».</a:t>
            </a:r>
            <a:br>
              <a:rPr lang="ru-RU" dirty="0">
                <a:solidFill>
                  <a:srgbClr val="273B41"/>
                </a:solidFill>
              </a:rPr>
            </a:br>
            <a:r>
              <a:rPr lang="ru-RU" dirty="0">
                <a:solidFill>
                  <a:srgbClr val="273B41"/>
                </a:solidFill>
              </a:rPr>
              <a:t> </a:t>
            </a:r>
            <a:br>
              <a:rPr lang="ru-RU" dirty="0">
                <a:solidFill>
                  <a:srgbClr val="273B41"/>
                </a:solidFill>
              </a:rPr>
            </a:br>
            <a:r>
              <a:rPr lang="ru-RU" b="1" dirty="0">
                <a:solidFill>
                  <a:srgbClr val="273B41"/>
                </a:solidFill>
              </a:rPr>
              <a:t>Это эпоха умного симбиоза. 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883C54AE-5B9B-4549-95CC-4CF592227D1E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8D4B6756-C398-4B1B-981F-685E63620D62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3AA58915-B820-426E-B028-5E27FC09C038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9B1EFCA8-38F5-4092-A553-61EFEC302B97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Picture background">
            <a:extLst>
              <a:ext uri="{FF2B5EF4-FFF2-40B4-BE49-F238E27FC236}">
                <a16:creationId xmlns:a16="http://schemas.microsoft.com/office/drawing/2014/main" id="{6975B660-AFB8-4F2C-ADB4-6D2E625E51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7475" y="0"/>
            <a:ext cx="2034525" cy="203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29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BD4F05"/>
                </a:solidFill>
              </a:rPr>
              <a:t>План лекции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1A06F4-A405-4E19-8C62-AE47C56E5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83314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273B41"/>
                </a:solidFill>
              </a:rPr>
              <a:t>Общие сведения об искусственном интеллекте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dirty="0">
                <a:solidFill>
                  <a:srgbClr val="273B41"/>
                </a:solidFill>
              </a:rPr>
              <a:t>Классификация нейронных сетей по типу контента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dirty="0">
                <a:solidFill>
                  <a:srgbClr val="273B41"/>
                </a:solidFill>
              </a:rPr>
              <a:t>Классификация нейронных сетей по </a:t>
            </a:r>
            <a:r>
              <a:rPr lang="ru-RU" dirty="0" err="1">
                <a:solidFill>
                  <a:srgbClr val="273B41"/>
                </a:solidFill>
              </a:rPr>
              <a:t>генеративности</a:t>
            </a:r>
            <a:r>
              <a:rPr lang="ru-RU" dirty="0">
                <a:solidFill>
                  <a:srgbClr val="273B41"/>
                </a:solidFill>
              </a:rPr>
              <a:t> контента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dirty="0">
                <a:solidFill>
                  <a:srgbClr val="273B41"/>
                </a:solidFill>
              </a:rPr>
              <a:t>Преимущества использования ИИ в работе педагога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273B41"/>
                </a:solidFill>
              </a:rPr>
              <a:t>Практическое применение ИИ в работе педагога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dirty="0">
                <a:solidFill>
                  <a:srgbClr val="273B41"/>
                </a:solidFill>
              </a:rPr>
              <a:t>Основные правила написания промптов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dirty="0">
                <a:solidFill>
                  <a:srgbClr val="273B41"/>
                </a:solidFill>
              </a:rPr>
              <a:t>Направления использования искусственного интеллекта в работе педагога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273B41"/>
                </a:solidFill>
              </a:rPr>
              <a:t>Ограничения и риски использования ИИ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61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273B41"/>
                </a:solidFill>
              </a:rPr>
              <a:t>1. Общие сведения об искусственном интеллекте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7475" y="0"/>
            <a:ext cx="2034525" cy="203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0349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581" y="175419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BD4F05"/>
                </a:solidFill>
              </a:rPr>
              <a:t>Общие сведения об искусственном интеллекте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1A06F4-A405-4E19-8C62-AE47C56E5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0362"/>
            <a:ext cx="10515600" cy="454660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b="1" dirty="0">
                <a:solidFill>
                  <a:srgbClr val="BD4F0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Искусственный интеллект (ИИ) </a:t>
            </a:r>
            <a:r>
              <a:rPr lang="ru-RU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— </a:t>
            </a:r>
            <a:r>
              <a:rPr lang="ru-RU" dirty="0">
                <a:solidFill>
                  <a:srgbClr val="273B4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комплекс технологических решений, позволяющий имитировать когнитивные функции человека (включая поиск решений без заранее заданного алгоритма) и получать при выполнении конкретных задач результаты, сопоставимые с результатами интеллектуальной деятельности человека или превосходящие их. 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u-RU" dirty="0">
              <a:solidFill>
                <a:srgbClr val="273B4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BD4F05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Нейросети</a:t>
            </a:r>
            <a:r>
              <a:rPr lang="ru-RU" dirty="0"/>
              <a:t> – </a:t>
            </a:r>
            <a:r>
              <a:rPr lang="ru-RU" dirty="0">
                <a:solidFill>
                  <a:srgbClr val="273B4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один из методов обучения искусственного интеллекта, который моделирует работу человеческого мозга.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u-RU" dirty="0">
              <a:solidFill>
                <a:srgbClr val="273B4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167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581" y="175419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BD4F05"/>
                </a:solidFill>
              </a:rPr>
              <a:t>Национальная стратегия развития искусственного интеллекта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1A06F4-A405-4E19-8C62-AE47C56E5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6424"/>
            <a:ext cx="10515600" cy="434053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273B41"/>
                </a:solidFill>
                <a:latin typeface="Times New Roman" panose="02020603050405020304" pitchFamily="18" charset="0"/>
              </a:rPr>
              <a:t>Согласно Национальной стратегии развития искусственного интеллекта на период до 2030 года, утверждённой 10.10.2019г. (с изменениями и дополнениями от 15 февраля 2024 г.) доля работников, имеющих навыки использования технологий искусственного интеллекта, в общей численности работников в 2030 году должна вырасти не менее чем до 80 процентов по сравнению с 5 процентами в 2022 году.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47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390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BD4F05"/>
                </a:solidFill>
              </a:rPr>
              <a:t>Классификация нейросетей по типу контента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CCD94F5-553C-4C2F-8019-D1B7DC837639}"/>
              </a:ext>
            </a:extLst>
          </p:cNvPr>
          <p:cNvSpPr txBox="1"/>
          <p:nvPr/>
        </p:nvSpPr>
        <p:spPr>
          <a:xfrm>
            <a:off x="571503" y="1722506"/>
            <a:ext cx="11201397" cy="471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20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BD4F0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Нейросети для работы с текстом (текстовые нейросети)</a:t>
            </a:r>
          </a:p>
          <a:p>
            <a:pPr lvl="0" algn="ctr">
              <a:spcBef>
                <a:spcPts val="1200"/>
              </a:spcBef>
              <a:spcAft>
                <a:spcPts val="0"/>
              </a:spcAft>
            </a:pPr>
            <a:endParaRPr lang="ru-RU" sz="2400" dirty="0">
              <a:solidFill>
                <a:srgbClr val="BD4F0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Особенности</a:t>
            </a:r>
            <a:r>
              <a:rPr lang="ru-RU" sz="200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Анализируют и генерируют тексты различного формата: сочинения, отчёты, переводы, ответы на экзаменационные задания.</a:t>
            </a: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Хорошо справляются с задачами классификации, анализа настроений, обработки отзывов и оценки качества письменной работы.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Примеры использования:</a:t>
            </a: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Проверка уникальности и оригинальности детских работ.</a:t>
            </a: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Адаптация учебных материалов к разным уровням знания кружковцев.</a:t>
            </a: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Написание рекомендательных писем и отчетов по результатам диагностики.</a:t>
            </a: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ts val="1200"/>
              </a:spcBef>
            </a:pPr>
            <a:r>
              <a:rPr lang="ru-RU" sz="2000" b="1" dirty="0">
                <a:solidFill>
                  <a:srgbClr val="BD4F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rgbClr val="273B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26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390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BD4F05"/>
                </a:solidFill>
              </a:rPr>
              <a:t>Классификация нейросетей по типу контента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CCD94F5-553C-4C2F-8019-D1B7DC837639}"/>
              </a:ext>
            </a:extLst>
          </p:cNvPr>
          <p:cNvSpPr txBox="1"/>
          <p:nvPr/>
        </p:nvSpPr>
        <p:spPr>
          <a:xfrm>
            <a:off x="609603" y="1704774"/>
            <a:ext cx="11201397" cy="357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ru-RU" b="1" dirty="0">
                <a:solidFill>
                  <a:srgbClr val="BD4F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BD4F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Нейросети для работы с изображениями (графические нейросети)</a:t>
            </a:r>
          </a:p>
          <a:p>
            <a:pPr algn="ctr">
              <a:spcBef>
                <a:spcPts val="1200"/>
              </a:spcBef>
            </a:pPr>
            <a:endParaRPr lang="ru-RU" sz="2400" b="1" dirty="0">
              <a:solidFill>
                <a:srgbClr val="BD4F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Особенности:</a:t>
            </a: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Специализируются на обработке визуального контента: изображений, диаграмм, схем, чертежей.</a:t>
            </a: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Используется для анализа рукописных записей, распознавания формул и знаков, выделения ключевых моментов в рисунках и схемах.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Примеры использования:</a:t>
            </a: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Автоматическая проверка чертежей и рисунков на занятиях кружков технического творчества.</a:t>
            </a:r>
            <a:endParaRPr lang="ru-RU" sz="2000" dirty="0">
              <a:solidFill>
                <a:srgbClr val="273B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     </a:t>
            </a:r>
            <a:r>
              <a:rPr lang="ru-RU" sz="2000" dirty="0">
                <a:solidFill>
                  <a:srgbClr val="273B4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Оцифровка старых архивных документов и картографических материалов.</a:t>
            </a:r>
            <a:endParaRPr lang="ru-RU" sz="2000" dirty="0">
              <a:solidFill>
                <a:srgbClr val="273B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17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976EE-94A0-4108-8C33-D6A6080AE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581" y="82194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BD4F05"/>
                </a:solidFill>
              </a:rPr>
              <a:t>Классификация нейросетей по типу контента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7E2BCAD5-1F36-40E7-B840-49D07C94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"/>
            <a:ext cx="838200" cy="838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923646F-218B-43D5-ACF2-6468DC3F1305}"/>
              </a:ext>
            </a:extLst>
          </p:cNvPr>
          <p:cNvCxnSpPr>
            <a:cxnSpLocks/>
          </p:cNvCxnSpPr>
          <p:nvPr/>
        </p:nvCxnSpPr>
        <p:spPr>
          <a:xfrm flipH="1">
            <a:off x="167640" y="6720840"/>
            <a:ext cx="1184148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4214FE-DAFA-4E48-B586-F3BC38A5547A}"/>
              </a:ext>
            </a:extLst>
          </p:cNvPr>
          <p:cNvCxnSpPr>
            <a:cxnSpLocks/>
          </p:cNvCxnSpPr>
          <p:nvPr/>
        </p:nvCxnSpPr>
        <p:spPr>
          <a:xfrm>
            <a:off x="167640" y="152400"/>
            <a:ext cx="0" cy="656844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AE95898-D672-4CAA-8755-C2ABA9BBBA86}"/>
              </a:ext>
            </a:extLst>
          </p:cNvPr>
          <p:cNvCxnSpPr>
            <a:cxnSpLocks/>
          </p:cNvCxnSpPr>
          <p:nvPr/>
        </p:nvCxnSpPr>
        <p:spPr>
          <a:xfrm>
            <a:off x="327660" y="297180"/>
            <a:ext cx="0" cy="627126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65486F8-1EFB-4364-A226-D60E9C81C208}"/>
              </a:ext>
            </a:extLst>
          </p:cNvPr>
          <p:cNvCxnSpPr/>
          <p:nvPr/>
        </p:nvCxnSpPr>
        <p:spPr>
          <a:xfrm>
            <a:off x="327660" y="6568440"/>
            <a:ext cx="11483340" cy="0"/>
          </a:xfrm>
          <a:prstGeom prst="line">
            <a:avLst/>
          </a:prstGeom>
          <a:ln w="12700">
            <a:solidFill>
              <a:srgbClr val="273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CCD94F5-553C-4C2F-8019-D1B7DC837639}"/>
              </a:ext>
            </a:extLst>
          </p:cNvPr>
          <p:cNvSpPr txBox="1"/>
          <p:nvPr/>
        </p:nvSpPr>
        <p:spPr>
          <a:xfrm>
            <a:off x="609603" y="1692983"/>
            <a:ext cx="11201397" cy="4437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BD4F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Нейросети для работы с речью и звуком (речевая обработка)</a:t>
            </a:r>
          </a:p>
          <a:p>
            <a:pPr lvl="0"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endParaRPr lang="ru-RU" sz="2400" b="1" dirty="0">
              <a:solidFill>
                <a:srgbClr val="BD4F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</a:t>
            </a:r>
            <a:r>
              <a:rPr lang="ru-RU" sz="2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аудиосигналами: распознавание устной речи, преобразование звука в текст, синтез голоса.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Часто используются для оценки произношения и интонации в обучении иностранным языкам.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273B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использования: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Речевой помощник для чтения вслух текстов и конспектов.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автоматической транскрипции лекции или записи выступления.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Игровые приложения для тренировки разговорных навыков и восприятия иностранной речи.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86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Искусственный интеллект</Template>
  <TotalTime>465</TotalTime>
  <Words>1344</Words>
  <Application>Microsoft Office PowerPoint</Application>
  <PresentationFormat>Широкоэкранный</PresentationFormat>
  <Paragraphs>163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Segoe UI Emoji</vt:lpstr>
      <vt:lpstr>Symbol</vt:lpstr>
      <vt:lpstr>Times New Roman</vt:lpstr>
      <vt:lpstr>Тема Office</vt:lpstr>
      <vt:lpstr>Системы искусственного интеллекта в преподавании математики</vt:lpstr>
      <vt:lpstr>Проблемы педагогов СПО</vt:lpstr>
      <vt:lpstr>План лекции</vt:lpstr>
      <vt:lpstr>1. Общие сведения об искусственном интеллекте</vt:lpstr>
      <vt:lpstr>Общие сведения об искусственном интеллекте</vt:lpstr>
      <vt:lpstr>Национальная стратегия развития искусственного интеллекта </vt:lpstr>
      <vt:lpstr>Классификация нейросетей по типу контента</vt:lpstr>
      <vt:lpstr>Классификация нейросетей по типу контента</vt:lpstr>
      <vt:lpstr>Классификация нейросетей по типу контента</vt:lpstr>
      <vt:lpstr>Классификация нейросетей по типу контента</vt:lpstr>
      <vt:lpstr>Классификация нейросетей по генеративности контента</vt:lpstr>
      <vt:lpstr>Преимущества использования ИИ в работе педагога </vt:lpstr>
      <vt:lpstr>Бесплатные текстовые нейросети</vt:lpstr>
      <vt:lpstr>2. Практическое применение ИИ в работе педагога</vt:lpstr>
      <vt:lpstr>Этапы работы с нейросетью</vt:lpstr>
      <vt:lpstr>Промпт-инжиниринг</vt:lpstr>
      <vt:lpstr>Промпт-инжиниринг</vt:lpstr>
      <vt:lpstr>Направления использования искусственного интеллекта в работе преподавателя</vt:lpstr>
      <vt:lpstr>Направления использования искусственного интеллекта в работе руководителей кружков дополнительного образования</vt:lpstr>
      <vt:lpstr>3. Ограничения и риски использования ИИ</vt:lpstr>
      <vt:lpstr>Ограничения искусственного интеллекта</vt:lpstr>
      <vt:lpstr>Будущее образования — это не битва «человек против машины».   Это эпоха умного симбиоза.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Искусственный интеллект в работе руководителей кружков</dc:title>
  <dc:creator>Лена</dc:creator>
  <cp:lastModifiedBy>Пользователь</cp:lastModifiedBy>
  <cp:revision>11</cp:revision>
  <dcterms:created xsi:type="dcterms:W3CDTF">2025-09-30T16:30:27Z</dcterms:created>
  <dcterms:modified xsi:type="dcterms:W3CDTF">2025-10-14T05:48:08Z</dcterms:modified>
</cp:coreProperties>
</file>