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2" r:id="rId5"/>
    <p:sldId id="263" r:id="rId6"/>
    <p:sldId id="261" r:id="rId7"/>
    <p:sldId id="257" r:id="rId8"/>
    <p:sldId id="264" r:id="rId9"/>
    <p:sldId id="265" r:id="rId10"/>
    <p:sldId id="266" r:id="rId11"/>
    <p:sldId id="268" r:id="rId12"/>
    <p:sldId id="25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72763-DF3C-459B-AEF8-4D733574844A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52D1-4144-4DAF-A170-5C8F4386E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5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8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g.ru/edu/math3.htm" TargetMode="External"/><Relationship Id="rId2" Type="http://schemas.openxmlformats.org/officeDocument/2006/relationships/hyperlink" Target="http://egeigia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420277810" TargetMode="External"/><Relationship Id="rId2" Type="http://schemas.openxmlformats.org/officeDocument/2006/relationships/hyperlink" Target="https://docs.cntd.ru/document/9017135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4127" y="1567542"/>
            <a:ext cx="8194901" cy="19884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СИСТЕМНОЙ ПОДГОТОВКИ УЧАЩИХСЯ К ЕГЭ ПО МАТЕМАТИКЕ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4377" y="4075181"/>
            <a:ext cx="8016309" cy="1309619"/>
          </a:xfrm>
        </p:spPr>
        <p:txBody>
          <a:bodyPr anchor="ctr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Зверяка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С.У. , </a:t>
            </a:r>
          </a:p>
          <a:p>
            <a:pPr algn="r">
              <a:lnSpc>
                <a:spcPct val="12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Департамента управления учебным процессом </a:t>
            </a:r>
          </a:p>
          <a:p>
            <a:pPr algn="r">
              <a:lnSpc>
                <a:spcPct val="12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«ЛГУ им. В. Даля»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63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057" y="786189"/>
            <a:ext cx="10374085" cy="52662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Непредсказуемость содержания заданий ЕГЭ;</a:t>
            </a:r>
          </a:p>
          <a:p>
            <a:pPr lvl="0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Нетипичность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многообразие формулировок заданий в вариантах ЕГЭ;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проведения системного анализа результатов ЕГЭ;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часов математики в старшей школе;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времени для специализированной подготовки к ЕГЭ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планирование работы по подготовке учащихся к ЕГЭ по предмету;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специальной методики, педагогической системы подготовки учащихся к ЕГЭ;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готовить к сдаче ЕГЭ всех учащихся класса в обязательном порядке;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наполняемость классов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47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взаимодействия учителя и обучающихся в процессе подготовки к ГИА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Обеспечение мотивации и целеполагания обучающихся.</a:t>
            </a:r>
            <a:endParaRPr lang="ru-RU" dirty="0"/>
          </a:p>
          <a:p>
            <a:pPr lvl="0"/>
            <a:r>
              <a:rPr lang="ru-RU" b="1" dirty="0"/>
              <a:t>Планирование деятельности обучающихся.</a:t>
            </a:r>
            <a:endParaRPr lang="ru-RU" dirty="0"/>
          </a:p>
          <a:p>
            <a:pPr lvl="0"/>
            <a:r>
              <a:rPr lang="ru-RU" b="1" dirty="0"/>
              <a:t>Контроль и диагностика</a:t>
            </a:r>
          </a:p>
          <a:p>
            <a:pPr lvl="0"/>
            <a:r>
              <a:rPr lang="ru-RU" b="1" dirty="0"/>
              <a:t>Приложения 1-5.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99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самостоятельной работы обучающихся при подготовке к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4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229" y="1076474"/>
            <a:ext cx="9601196" cy="4787297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Федерального института педагогических измерений (ФИПИ)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ЕГЭ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"ЕГЭ-портал. Мы знаем о ЕГЭ все" http://4ege.ru/novosti-ege/1532-shkala-perevoda-ballov-ege.html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Ларина А.А. «Математика. Репетитор»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IОГЭ.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http://egeigia.ru/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http://www.alleng.ru/edu/math3.htm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(http://egetrener.ru/ )</a:t>
            </a:r>
          </a:p>
          <a:p>
            <a:r>
              <a:rPr lang="ru-RU" dirty="0"/>
              <a:t> </a:t>
            </a: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0" y="1886961"/>
            <a:ext cx="10510970" cy="31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9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737773" y="6356352"/>
            <a:ext cx="616027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9028" y="351705"/>
            <a:ext cx="6037945" cy="134646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367314" y="-797163"/>
            <a:ext cx="798810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Нужно, чтобы дети, по возможности,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учились самостоятельно, а учитель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руководил этим самостоятельным 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процессом и давал для него материал.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К.Д. Ушинский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257" y="2162629"/>
            <a:ext cx="11306637" cy="3323771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5867" y="2304132"/>
            <a:ext cx="106520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Современная жизнь предъявляет к человеку новые требования. Общество нуждается в людях творчески мыслящих, любознательных, активных, умеющих принимать нестандартные решения и брать ответственность за их принятия, а также умеющих осуществлять жизненный выбор.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Обучение больше не заключается в том, что ученик получает от учителя некую информацию и осваивает ее. Сегодня ученик сам строит свое знание.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5546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9 июля 1998 г. № 124-ФЗ «Об основных гарантиях прав ребенка в Российской Федерации»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Стратегия развития воспитания в Российской Федерации на период до 2025 года утвержденной Распоряжением Правительства Российской Федерации от 29.05.2015 №996-р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29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7002" y="532190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r="9380" b="9501"/>
          <a:stretch/>
        </p:blipFill>
        <p:spPr bwMode="auto">
          <a:xfrm>
            <a:off x="5979886" y="2965357"/>
            <a:ext cx="5721179" cy="25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975" b="6450"/>
          <a:stretch/>
        </p:blipFill>
        <p:spPr bwMode="auto">
          <a:xfrm>
            <a:off x="362858" y="1117601"/>
            <a:ext cx="5617028" cy="38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8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1219"/>
            <a:ext cx="9601196" cy="84666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28" y="1407887"/>
            <a:ext cx="9445169" cy="39623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ЕГЭ и методическая подготовка учителя к ЕГЭ.</a:t>
            </a:r>
          </a:p>
          <a:p>
            <a:pPr marL="0" lv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информации по содержанию и процедуре проведения итоговой аттестации.</a:t>
            </a:r>
          </a:p>
          <a:p>
            <a:pPr marL="0" lv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подготовки обучающихся к ЕГЭ по математике:</a:t>
            </a:r>
          </a:p>
          <a:p>
            <a:pPr lvl="1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 при подготовке к ЕГЭ</a:t>
            </a:r>
          </a:p>
          <a:p>
            <a:pPr lvl="1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тестовых заданий;</a:t>
            </a:r>
          </a:p>
          <a:p>
            <a:pPr lvl="1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учителя и обучающихся в процессе подготовки к ГИА;</a:t>
            </a:r>
          </a:p>
          <a:p>
            <a:pPr lvl="1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вводного, текущего и итогового повторения;</a:t>
            </a:r>
          </a:p>
          <a:p>
            <a:pPr lvl="1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самостоятельной работы обучающихся при подготовке к ЕГЭ.</a:t>
            </a:r>
          </a:p>
          <a:p>
            <a:pPr lvl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92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142" y="2244874"/>
            <a:ext cx="9241969" cy="218523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информации по содержанию и процедуре проведения итоговой аттестации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(приложение)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0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uchportal.ru/_pu/93/7706025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288" r="49812" b="38546"/>
          <a:stretch/>
        </p:blipFill>
        <p:spPr bwMode="auto">
          <a:xfrm>
            <a:off x="656774" y="1611086"/>
            <a:ext cx="5177969" cy="4136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uchportal.ru/_pu/93/7706025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" t="58447" r="49417" b="710"/>
          <a:stretch/>
        </p:blipFill>
        <p:spPr bwMode="auto">
          <a:xfrm>
            <a:off x="5979886" y="1611086"/>
            <a:ext cx="5138057" cy="4127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2343" y="704334"/>
            <a:ext cx="8984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плана подготовки: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0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4670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трудности при подготовке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850570"/>
            <a:ext cx="9851568" cy="375194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Нетипичность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формулировок заданий в вариантах ЕГЭ. В учебниках используются стандартные формулировки. Слабых обучающихся незнакомые формулировки заданий ставят в тупик, хотя после пояснений они легко с ними справляются.</a:t>
            </a:r>
          </a:p>
          <a:p>
            <a:pPr lvl="0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Непредсказуемость содержания заданий.</a:t>
            </a:r>
          </a:p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программы по математике новым материалом в 11 классе, который учителя вынуждены преподавать до марта, значит, подготовка к ЕГЭ в большом объеме идет во внеурочное время, что ведет к перегрузке обучающихся.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45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1" y="989391"/>
            <a:ext cx="10058400" cy="4845352"/>
          </a:xfrm>
        </p:spPr>
        <p:txBody>
          <a:bodyPr>
            <a:no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материалы, предлагаемые для тренировки обучающихся, имеют большие расхождения с реальными вариантами ЕГЭ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программы по математике новым материалом в 11 классе, который учителя вынуждены преподавать до марта, значит, подготовка к ЕГЭ в большом объеме идет во внеурочное время, что ведет к перегрузке обучающихся.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материалы, предлагаемые для тренировки обучающихся, имеют большие расхождения с реальными вариантами ЕГЭ</a:t>
            </a:r>
          </a:p>
        </p:txBody>
      </p:sp>
    </p:spTree>
    <p:extLst>
      <p:ext uri="{BB962C8B-B14F-4D97-AF65-F5344CB8AC3E}">
        <p14:creationId xmlns:p14="http://schemas.microsoft.com/office/powerpoint/2010/main" val="536938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602</Words>
  <Application>Microsoft Office PowerPoint</Application>
  <PresentationFormat>Широкоэкранный</PresentationFormat>
  <Paragraphs>65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Times New Roman</vt:lpstr>
      <vt:lpstr>Натуральные материалы</vt:lpstr>
      <vt:lpstr>ОРГАНИЗАЦИЯ  СИСТЕМНОЙ ПОДГОТОВКИ УЧАЩИХСЯ К ЕГЭ ПО МАТЕМАТИКЕ</vt:lpstr>
      <vt:lpstr>Презентация PowerPoint</vt:lpstr>
      <vt:lpstr>Нормативно-правовые акты </vt:lpstr>
      <vt:lpstr>Список использованной литературы</vt:lpstr>
      <vt:lpstr> План: </vt:lpstr>
      <vt:lpstr>Анализ информации по содержанию и процедуре проведения итоговой аттестации (приложение) </vt:lpstr>
      <vt:lpstr>Презентация PowerPoint</vt:lpstr>
      <vt:lpstr>Основные трудности при подготовке к ЕГЭ</vt:lpstr>
      <vt:lpstr>Презентация PowerPoint</vt:lpstr>
      <vt:lpstr>Презентация PowerPoint</vt:lpstr>
      <vt:lpstr>Организация взаимодействия учителя и обучающихся в процессе подготовки к ГИА </vt:lpstr>
      <vt:lpstr>Организация самостоятельной работы обучающихся при подготовке к ЕГЭ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СИСТЕМНОЙ ПОДГОТОВКИ УЧАЩИХСЯ К ЕГЭ ПО МАТЕМАТИКЕ</dc:title>
  <dc:creator>MSI</dc:creator>
  <cp:lastModifiedBy>Пользователь</cp:lastModifiedBy>
  <cp:revision>7</cp:revision>
  <dcterms:created xsi:type="dcterms:W3CDTF">2025-10-19T13:34:55Z</dcterms:created>
  <dcterms:modified xsi:type="dcterms:W3CDTF">2025-10-21T05:32:33Z</dcterms:modified>
</cp:coreProperties>
</file>