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3" r:id="rId5"/>
    <p:sldId id="275" r:id="rId6"/>
    <p:sldId id="264" r:id="rId7"/>
    <p:sldId id="278" r:id="rId8"/>
    <p:sldId id="276" r:id="rId9"/>
    <p:sldId id="265" r:id="rId10"/>
    <p:sldId id="267" r:id="rId11"/>
    <p:sldId id="268" r:id="rId12"/>
    <p:sldId id="281" r:id="rId13"/>
    <p:sldId id="282" r:id="rId14"/>
    <p:sldId id="287" r:id="rId15"/>
    <p:sldId id="283" r:id="rId16"/>
    <p:sldId id="284" r:id="rId17"/>
    <p:sldId id="285" r:id="rId18"/>
    <p:sldId id="286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65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A204-13D5-428B-B99C-144B7B8CC534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FC0C-B01E-4299-AC6E-495B87294A4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A204-13D5-428B-B99C-144B7B8CC534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FC0C-B01E-4299-AC6E-495B87294A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A204-13D5-428B-B99C-144B7B8CC534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FC0C-B01E-4299-AC6E-495B87294A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A204-13D5-428B-B99C-144B7B8CC534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FC0C-B01E-4299-AC6E-495B87294A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A204-13D5-428B-B99C-144B7B8CC534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FC0C-B01E-4299-AC6E-495B87294A4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A204-13D5-428B-B99C-144B7B8CC534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FC0C-B01E-4299-AC6E-495B87294A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A204-13D5-428B-B99C-144B7B8CC534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FC0C-B01E-4299-AC6E-495B87294A46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A204-13D5-428B-B99C-144B7B8CC534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FC0C-B01E-4299-AC6E-495B87294A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A204-13D5-428B-B99C-144B7B8CC534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FC0C-B01E-4299-AC6E-495B87294A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A204-13D5-428B-B99C-144B7B8CC534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FC0C-B01E-4299-AC6E-495B87294A4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A204-13D5-428B-B99C-144B7B8CC534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FC0C-B01E-4299-AC6E-495B87294A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8EECA204-13D5-428B-B99C-144B7B8CC534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875FC0C-B01E-4299-AC6E-495B87294A4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82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44175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ВОЗМОЖНОСТИ ЭЛЕКТРОННОГО ЖУРНАЛА: РАСПИСАНИЕ ОУ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290" y="3501008"/>
            <a:ext cx="4504420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20688"/>
            <a:ext cx="30826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Учительское расписание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96752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   Учительское расписание – форма представления сводного расписания по</a:t>
            </a:r>
          </a:p>
          <a:p>
            <a:pPr algn="just"/>
            <a:r>
              <a:rPr lang="ru-RU" dirty="0"/>
              <a:t>учителям. Расписание доступно для просмотра, редактирования и сравнения по состоянию на разные даты.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909" t="9590" r="21833" b="20894"/>
          <a:stretch/>
        </p:blipFill>
        <p:spPr>
          <a:xfrm>
            <a:off x="323528" y="2294936"/>
            <a:ext cx="7490513" cy="39423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476672"/>
            <a:ext cx="3435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Расписание по классам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47726" y="1124744"/>
            <a:ext cx="7784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     Расписание во вкладке «Расписание по классам» может быть экспортировано в файл </a:t>
            </a:r>
            <a:r>
              <a:rPr lang="ru-RU" dirty="0" err="1"/>
              <a:t>Excel</a:t>
            </a:r>
            <a:r>
              <a:rPr lang="ru-RU" dirty="0"/>
              <a:t> (кнопка «Экспорт»).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4529" t="21637" r="2584" b="26828"/>
          <a:stretch/>
        </p:blipFill>
        <p:spPr>
          <a:xfrm>
            <a:off x="0" y="1771075"/>
            <a:ext cx="9144000" cy="508692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07504" y="6453336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244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     Расписание можно заполнить вручную. Для этого нужно выбрать класс, дату и нажать «Редактировать расписание».</a:t>
            </a:r>
          </a:p>
          <a:p>
            <a:pPr algn="just"/>
            <a:r>
              <a:rPr lang="ru-RU" dirty="0"/>
              <a:t>     Откроется окно, в котором на каждый день недели нужно выбрать перечень предметов из выпадающего списка. Список возможных предметов формируется на основании нагрузки.</a:t>
            </a:r>
          </a:p>
          <a:p>
            <a:pPr algn="just"/>
            <a:r>
              <a:rPr lang="ru-RU" dirty="0"/>
              <a:t>       При наличии групп в классе нужно сначала выбрать соответствующее разбиение слева </a:t>
            </a:r>
            <a:r>
              <a:rPr lang="ru-RU" dirty="0" err="1"/>
              <a:t>отвыпадающего</a:t>
            </a:r>
            <a:r>
              <a:rPr lang="ru-RU" dirty="0"/>
              <a:t> списка предметов (по умолчанию там стоит «Весь класс»).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0004" t="17516" r="10126" b="11610"/>
          <a:stretch/>
        </p:blipFill>
        <p:spPr>
          <a:xfrm>
            <a:off x="2195736" y="2564904"/>
            <a:ext cx="6948264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62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12845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      </a:t>
            </a:r>
            <a:r>
              <a:rPr lang="ru-RU" sz="2000" dirty="0"/>
              <a:t>Для добавления на один урок нескольких групп нужно нажать на плюс слева от выпадающих списков.</a:t>
            </a:r>
          </a:p>
          <a:p>
            <a:pPr algn="just"/>
            <a:r>
              <a:rPr lang="ru-RU" sz="2000" dirty="0"/>
              <a:t>       Как и в сводном расписании, здесь можно настроить двухнедельное расписание.</a:t>
            </a:r>
          </a:p>
          <a:p>
            <a:pPr algn="just"/>
            <a:r>
              <a:rPr lang="ru-RU" sz="2000" dirty="0"/>
              <a:t>       Если какой-то из предметов отсутствует, то он был пропущен в нагрузке, и его следует добавить.</a:t>
            </a:r>
          </a:p>
          <a:p>
            <a:pPr algn="just"/>
            <a:r>
              <a:rPr lang="ru-RU" sz="2000" dirty="0"/>
              <a:t>       При наличии галочки в пункте «Проверять конфликты при редактировании» система будет предупреждать вас о попытке поставить урок учителю, уже имеющему нагрузку в каком-то другом классе.</a:t>
            </a:r>
          </a:p>
          <a:p>
            <a:pPr algn="just"/>
            <a:r>
              <a:rPr lang="ru-RU" sz="2000" dirty="0"/>
              <a:t>      Можно отменить с даты начала действия расписания уроки в выбранном классе при помощи соответствующей галочки. Это означает, что в данном классе не будут появляться даты для проставления оценок.</a:t>
            </a:r>
          </a:p>
        </p:txBody>
      </p:sp>
    </p:spTree>
    <p:extLst>
      <p:ext uri="{BB962C8B-B14F-4D97-AF65-F5344CB8AC3E}">
        <p14:creationId xmlns:p14="http://schemas.microsoft.com/office/powerpoint/2010/main" val="454006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42551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«Двухнедельное расписание»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7144" y="1196752"/>
            <a:ext cx="8048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    Галочка «Двухнедельное расписание» позволит внести в расписание уроки, которые проводятся через неделю, установить чередование таких уроков.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0281" t="42927" r="22138" b="40209"/>
          <a:stretch/>
        </p:blipFill>
        <p:spPr>
          <a:xfrm>
            <a:off x="899592" y="2103310"/>
            <a:ext cx="7836628" cy="269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24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Расписание надомного и семейного обучения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42256" y="1196752"/>
            <a:ext cx="8150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добавления расписания ученикам на надомном или семейном обучении есть</a:t>
            </a:r>
          </a:p>
          <a:p>
            <a:r>
              <a:rPr lang="ru-RU" dirty="0"/>
              <a:t>отдельная вкладка.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830" t="27243" r="2994" b="6919"/>
          <a:stretch/>
        </p:blipFill>
        <p:spPr>
          <a:xfrm>
            <a:off x="395536" y="1843084"/>
            <a:ext cx="8333067" cy="432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26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2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        Загруженный файл нужно импортировать в журнал на странице редактирования сводного расписания по кнопке «Импорт из </a:t>
            </a:r>
            <a:r>
              <a:rPr lang="ru-RU" dirty="0" err="1"/>
              <a:t>aSc</a:t>
            </a:r>
            <a:r>
              <a:rPr lang="ru-RU" dirty="0"/>
              <a:t> </a:t>
            </a:r>
            <a:r>
              <a:rPr lang="ru-RU" dirty="0" err="1"/>
              <a:t>TimeTables</a:t>
            </a:r>
            <a:r>
              <a:rPr lang="ru-RU" dirty="0"/>
              <a:t>».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0106" t="29434" r="12819" b="43360"/>
          <a:stretch/>
        </p:blipFill>
        <p:spPr>
          <a:xfrm>
            <a:off x="251520" y="1267019"/>
            <a:ext cx="8712968" cy="489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21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Порядок импорта следующий: </a:t>
            </a:r>
          </a:p>
          <a:p>
            <a:pPr marL="342900" indent="-342900">
              <a:buAutoNum type="arabicParenR"/>
            </a:pPr>
            <a:r>
              <a:rPr lang="ru-RU" dirty="0"/>
              <a:t>Выбрать файл и загрузить его в систему. </a:t>
            </a:r>
          </a:p>
          <a:p>
            <a:pPr marL="342900" indent="-342900">
              <a:buAutoNum type="arabicParenR"/>
            </a:pPr>
            <a:r>
              <a:rPr lang="ru-RU" dirty="0"/>
              <a:t>Установить соответствия для предметов, классов, групп и параллелей.</a:t>
            </a:r>
          </a:p>
          <a:p>
            <a:pPr marL="342900" indent="-342900">
              <a:buAutoNum type="arabicParenR"/>
            </a:pPr>
            <a:r>
              <a:rPr lang="ru-RU" dirty="0"/>
              <a:t> Выбрать дату расписания и завершить импорт.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0164" t="24557" r="10886" b="35260"/>
          <a:stretch/>
        </p:blipFill>
        <p:spPr>
          <a:xfrm>
            <a:off x="251520" y="1677000"/>
            <a:ext cx="8788553" cy="40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61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849694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            </a:t>
            </a:r>
            <a:r>
              <a:rPr lang="ru-RU" sz="2400" dirty="0"/>
              <a:t>После первого шага на странице «Статистика» выводится информация о том, сколько строк расписания содержится в загруженном файле, сколько из них может быть распознано и создано в </a:t>
            </a:r>
            <a:r>
              <a:rPr lang="ru-RU" sz="2400" dirty="0" err="1"/>
              <a:t>ЭлЖуре</a:t>
            </a:r>
            <a:r>
              <a:rPr lang="ru-RU" sz="2400" dirty="0"/>
              <a:t>, а так же у скольких предметов, классов и групп на данный момент есть соответствие. После загрузки файла нельзя загрузить другой файл, пока не будет закончена работа с загруженным. Для завершения работы с загруженным файлом нужно либо отменить импорт, либо завершить его. </a:t>
            </a:r>
          </a:p>
          <a:p>
            <a:pPr algn="just"/>
            <a:r>
              <a:rPr lang="ru-RU" sz="2400" dirty="0"/>
              <a:t>          На последнем шаге, перед добавлением нового расписания проверяется введенная пользователем дата. </a:t>
            </a:r>
          </a:p>
          <a:p>
            <a:pPr algn="just"/>
            <a:r>
              <a:rPr lang="ru-RU" sz="2400" dirty="0"/>
              <a:t>         Если расписание с такой датой в школе существует, то перед началом импорта оно </a:t>
            </a:r>
            <a:r>
              <a:rPr lang="ru-RU" sz="2400" b="1" dirty="0"/>
              <a:t>УДАЛИТСЯ.</a:t>
            </a:r>
          </a:p>
        </p:txBody>
      </p:sp>
    </p:spTree>
    <p:extLst>
      <p:ext uri="{BB962C8B-B14F-4D97-AF65-F5344CB8AC3E}">
        <p14:creationId xmlns:p14="http://schemas.microsoft.com/office/powerpoint/2010/main" val="3458558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691640" y="3644900"/>
            <a:ext cx="7197725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/>
            <a:r>
              <a:rPr sz="3600" b="0" i="0">
                <a:solidFill>
                  <a:srgbClr val="333333"/>
                </a:solidFill>
                <a:latin typeface="YS Text"/>
                <a:ea typeface="YS Text"/>
              </a:rPr>
              <a:t>«ЭлЖур» — современная, гибкая, функциональная, легко модернизируемая и интегрируемая система.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15" y="548893"/>
            <a:ext cx="4504420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8"/>
          <a:stretch/>
        </p:blipFill>
        <p:spPr bwMode="auto">
          <a:xfrm>
            <a:off x="611841" y="1112550"/>
            <a:ext cx="8280639" cy="490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7275893" y="5314728"/>
            <a:ext cx="936104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84909" y="404664"/>
            <a:ext cx="45742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чего начать?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7" y="836712"/>
            <a:ext cx="884354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08177" y="344850"/>
            <a:ext cx="69276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Здесь есть все ответы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619" y="404664"/>
            <a:ext cx="83147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Зачем нужен </a:t>
            </a:r>
            <a:r>
              <a:rPr lang="ru-RU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элжур</a:t>
            </a:r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завучу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3302" y="1340768"/>
            <a:ext cx="77123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 Удобный контроль за процессом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132856"/>
            <a:ext cx="83478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 Мгновенные расчётные показатели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852936"/>
            <a:ext cx="58519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 Автоматизация отчётов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3302" y="3501008"/>
            <a:ext cx="85211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 Прямая связь со всеми участниками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4282516"/>
            <a:ext cx="74246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 Возможность быстрого опроса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4619" y="5700245"/>
            <a:ext cx="59972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7. Составление расписания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064024"/>
            <a:ext cx="4310246" cy="6401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9768" y="62068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     После внесения нагрузки заполняется раздел «Расписание». Расписание может быть представлено в нескольких формах: сводное, учительское и по классам (то есть, ученическое).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793141"/>
            <a:ext cx="3287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расписанием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6783" y="2290540"/>
            <a:ext cx="7972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    Во вкладке «Управление» созданные расписания можно редактировать, сравнить, копировать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40038" t="31297" r="12367" b="51969"/>
          <a:stretch/>
        </p:blipFill>
        <p:spPr>
          <a:xfrm>
            <a:off x="397139" y="3212976"/>
            <a:ext cx="8136904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74345"/>
            <a:ext cx="820891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ВНИМАНИЕ!</a:t>
            </a:r>
          </a:p>
          <a:p>
            <a:pPr algn="just"/>
            <a:r>
              <a:rPr lang="ru-RU" sz="2000" dirty="0"/>
              <a:t>   Даты в журнале формируются на основании введенного расписания. Если к вам обратился учитель с жалобой на то, что числа в журнале проставлены неверно, необходимо проверить расписание за указанный учителем период: посмотреть, каким дням недели соответствует корректное расписание и сравнить с тем расписанием, которое введено в журнале. Если ошибка обнаружилась в расписании, которое уже </a:t>
            </a:r>
            <a:r>
              <a:rPr lang="ru-RU" sz="2000" dirty="0" err="1"/>
              <a:t>пересохранялось</a:t>
            </a:r>
            <a:r>
              <a:rPr lang="ru-RU" sz="2000" dirty="0"/>
              <a:t> с более поздней датой, то при редактировании нужно обязательно поставить ту дату, с которой действовало расписание.</a:t>
            </a:r>
          </a:p>
          <a:p>
            <a:pPr algn="just"/>
            <a:r>
              <a:rPr lang="ru-RU" sz="2000" dirty="0"/>
              <a:t>       Также подобная ошибка может быть связана с некорректной настройкой учебных периодов, праздников и переносов в календаре или с неверным добавлением замен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692696"/>
            <a:ext cx="2871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Сводное расписание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340768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        Ввод расписания осуществляется во вкладке «Сводное». Прежде чем начать работу с расписанием, необходимо указать дату начала действия расписания: можно создать расписание от новой даты или выбрать уже существующую дату в выпадающем списке для редактирования текущего расписания.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8931" t="35235" r="17347" b="41141"/>
          <a:stretch/>
        </p:blipFill>
        <p:spPr>
          <a:xfrm>
            <a:off x="755576" y="2989014"/>
            <a:ext cx="8085026" cy="24562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704" t="18316" r="3087" b="20976"/>
          <a:stretch/>
        </p:blipFill>
        <p:spPr>
          <a:xfrm>
            <a:off x="397737" y="332656"/>
            <a:ext cx="8352928" cy="49685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71209" t="33563" r="17693" b="50653"/>
          <a:stretch/>
        </p:blipFill>
        <p:spPr>
          <a:xfrm>
            <a:off x="6899270" y="1484784"/>
            <a:ext cx="1872208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92696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   При наличии галочки «Выставлять расписание в потоках одновременно» в настройках в верхнем правом углу над таблицей урок, преподаваемый в группах, созданных на параллель классов, будет автоматически добавлен во все классы параллели. Для ввода расписания щелкните мышкой в нужную клетку, проверьте корректность указания кабинета, выберите класс или группу, в которой преподает учитель.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1106" t="33266" r="22329" b="42125"/>
          <a:stretch/>
        </p:blipFill>
        <p:spPr>
          <a:xfrm>
            <a:off x="899592" y="2564904"/>
            <a:ext cx="6498002" cy="33843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5576" y="6204564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Внесенные данные сохраняются автоматически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85</TotalTime>
  <Words>764</Words>
  <Application>Microsoft Office PowerPoint</Application>
  <PresentationFormat>Экран (4:3)</PresentationFormat>
  <Paragraphs>47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Impact</vt:lpstr>
      <vt:lpstr>Times New Roman</vt:lpstr>
      <vt:lpstr>YS Text</vt:lpstr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Гадецкая</dc:creator>
  <cp:lastModifiedBy>Пользователь</cp:lastModifiedBy>
  <cp:revision>21</cp:revision>
  <dcterms:created xsi:type="dcterms:W3CDTF">2025-08-25T14:02:00Z</dcterms:created>
  <dcterms:modified xsi:type="dcterms:W3CDTF">2025-09-04T07:56:40Z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FDD2FBD43C8D48328FC10A4E0AA38BFD_13</vt:lpwstr>
  </property>
  <property fmtid="{D5CDD505-2E9C-101B-9397-08002B2CF9AE}" pid="3" name="KSOProductBuildVer">
    <vt:lpwstr>1049-12.2.0.21931</vt:lpwstr>
  </property>
</Properties>
</file>