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  <p:sldId id="276" r:id="rId18"/>
    <p:sldId id="277" r:id="rId19"/>
    <p:sldId id="278" r:id="rId20"/>
    <p:sldId id="279" r:id="rId21"/>
    <p:sldId id="272" r:id="rId22"/>
    <p:sldId id="273" r:id="rId23"/>
    <p:sldId id="274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D799"/>
    <a:srgbClr val="00CC99"/>
    <a:srgbClr val="D1FBCF"/>
    <a:srgbClr val="3864B2"/>
    <a:srgbClr val="335BA3"/>
    <a:srgbClr val="6829E7"/>
    <a:srgbClr val="205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8A60B-E1C2-44F1-8CDB-8AF8DDE4618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CDAF69-0BDD-4486-BD44-E77A9D670680}">
      <dgm:prSet phldrT="[Текст]" custT="1"/>
      <dgm:spPr>
        <a:xfrm>
          <a:off x="452536" y="588158"/>
          <a:ext cx="4283506" cy="1933173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Проблема в контексте</a:t>
          </a:r>
        </a:p>
      </dgm:t>
    </dgm:pt>
    <dgm:pt modelId="{B488210B-8508-481A-9C44-A311617EE251}" type="parTrans" cxnId="{B1A3D3A4-3B47-4995-B020-C50BCB8B9567}">
      <dgm:prSet/>
      <dgm:spPr/>
      <dgm:t>
        <a:bodyPr/>
        <a:lstStyle/>
        <a:p>
          <a:endParaRPr lang="ru-RU"/>
        </a:p>
      </dgm:t>
    </dgm:pt>
    <dgm:pt modelId="{BF13C588-B0B8-4873-B645-9CCCF8626C8F}" type="sibTrans" cxnId="{B1A3D3A4-3B47-4995-B020-C50BCB8B9567}">
      <dgm:prSet/>
      <dgm:spPr/>
      <dgm:t>
        <a:bodyPr/>
        <a:lstStyle/>
        <a:p>
          <a:endParaRPr lang="ru-RU"/>
        </a:p>
      </dgm:t>
    </dgm:pt>
    <dgm:pt modelId="{5D23B921-09AC-4C22-AAE6-48ECC9335978}">
      <dgm:prSet phldrT="[Текст]" custT="1"/>
      <dgm:spPr>
        <a:xfrm>
          <a:off x="3278992" y="41567"/>
          <a:ext cx="4555741" cy="40912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Char char="•"/>
          </a:pPr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формулировать</a:t>
          </a:r>
        </a:p>
      </dgm:t>
    </dgm:pt>
    <dgm:pt modelId="{06DAE57E-93D9-4FB6-8E91-B33CEFB399CD}" type="parTrans" cxnId="{A61E9613-8C52-425F-A283-991CA17E5DDC}">
      <dgm:prSet/>
      <dgm:spPr/>
      <dgm:t>
        <a:bodyPr/>
        <a:lstStyle/>
        <a:p>
          <a:endParaRPr lang="ru-RU"/>
        </a:p>
      </dgm:t>
    </dgm:pt>
    <dgm:pt modelId="{2BEAF32F-7019-4813-9A10-B4F90E186DED}" type="sibTrans" cxnId="{A61E9613-8C52-425F-A283-991CA17E5DDC}">
      <dgm:prSet/>
      <dgm:spPr/>
      <dgm:t>
        <a:bodyPr/>
        <a:lstStyle/>
        <a:p>
          <a:endParaRPr lang="ru-RU"/>
        </a:p>
      </dgm:t>
    </dgm:pt>
    <dgm:pt modelId="{B8B246A7-3383-491D-8C6E-CBB8D6DA4F7B}">
      <dgm:prSet phldrT="[Текст]" custT="1"/>
      <dgm:spPr>
        <a:xfrm rot="5400000">
          <a:off x="7233288" y="-649256"/>
          <a:ext cx="1975044" cy="4307405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Математическая проблема</a:t>
          </a:r>
        </a:p>
      </dgm:t>
    </dgm:pt>
    <dgm:pt modelId="{E280AF8D-2A72-403A-9101-1F143CA6B3CC}" type="parTrans" cxnId="{F39CA114-584F-4B44-8D3C-90432B96E3CD}">
      <dgm:prSet/>
      <dgm:spPr/>
      <dgm:t>
        <a:bodyPr/>
        <a:lstStyle/>
        <a:p>
          <a:endParaRPr lang="ru-RU"/>
        </a:p>
      </dgm:t>
    </dgm:pt>
    <dgm:pt modelId="{EA7ECC23-D4CC-44C4-BF30-C8151D408006}" type="sibTrans" cxnId="{F39CA114-584F-4B44-8D3C-90432B96E3CD}">
      <dgm:prSet/>
      <dgm:spPr/>
      <dgm:t>
        <a:bodyPr/>
        <a:lstStyle/>
        <a:p>
          <a:endParaRPr lang="ru-RU"/>
        </a:p>
      </dgm:t>
    </dgm:pt>
    <dgm:pt modelId="{3DD9FBF1-E520-4CBC-A680-7E3881098721}">
      <dgm:prSet phldrT="[Текст]" custT="1"/>
      <dgm:spPr>
        <a:xfrm>
          <a:off x="6742580" y="2469119"/>
          <a:ext cx="3992057" cy="5148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применять</a:t>
          </a:r>
        </a:p>
      </dgm:t>
    </dgm:pt>
    <dgm:pt modelId="{95ADBA86-C20A-4CAA-8843-98D5CFFC6FF8}" type="parTrans" cxnId="{8CAB61FF-A302-4FD0-AE81-2468A5FDF8BC}">
      <dgm:prSet/>
      <dgm:spPr/>
      <dgm:t>
        <a:bodyPr/>
        <a:lstStyle/>
        <a:p>
          <a:endParaRPr lang="ru-RU"/>
        </a:p>
      </dgm:t>
    </dgm:pt>
    <dgm:pt modelId="{E4B80F2C-8996-4F46-A50B-5466C9E57F85}" type="sibTrans" cxnId="{8CAB61FF-A302-4FD0-AE81-2468A5FDF8BC}">
      <dgm:prSet/>
      <dgm:spPr/>
      <dgm:t>
        <a:bodyPr/>
        <a:lstStyle/>
        <a:p>
          <a:endParaRPr lang="ru-RU"/>
        </a:p>
      </dgm:t>
    </dgm:pt>
    <dgm:pt modelId="{A46A966D-D6F2-4AF4-86CD-177B8315867A}">
      <dgm:prSet phldrT="[Текст]"/>
      <dgm:spPr>
        <a:xfrm rot="10800000">
          <a:off x="6424874" y="2940850"/>
          <a:ext cx="4028764" cy="1812363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Математические результаты</a:t>
          </a:r>
        </a:p>
      </dgm:t>
    </dgm:pt>
    <dgm:pt modelId="{F86D7980-A359-4070-B907-E7A7511AB3D6}" type="parTrans" cxnId="{0D73FAE1-305E-4DB8-8959-9FFC8D2E176B}">
      <dgm:prSet/>
      <dgm:spPr/>
      <dgm:t>
        <a:bodyPr/>
        <a:lstStyle/>
        <a:p>
          <a:endParaRPr lang="ru-RU"/>
        </a:p>
      </dgm:t>
    </dgm:pt>
    <dgm:pt modelId="{005E98BF-4DFF-4238-B596-CA8D85F5EE77}" type="sibTrans" cxnId="{0D73FAE1-305E-4DB8-8959-9FFC8D2E176B}">
      <dgm:prSet/>
      <dgm:spPr/>
      <dgm:t>
        <a:bodyPr/>
        <a:lstStyle/>
        <a:p>
          <a:endParaRPr lang="ru-RU"/>
        </a:p>
      </dgm:t>
    </dgm:pt>
    <dgm:pt modelId="{56C50C79-6516-43E3-9A31-46A4F89E48F0}">
      <dgm:prSet phldrT="[Текст]" custT="1"/>
      <dgm:spPr>
        <a:xfrm>
          <a:off x="3018078" y="4541327"/>
          <a:ext cx="5132044" cy="52690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Char char="•"/>
          </a:pPr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интерпретировать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gm:t>
    </dgm:pt>
    <dgm:pt modelId="{09279A9D-7770-42E7-9C4F-2C571988CA49}" type="parTrans" cxnId="{2D2567E2-608C-4EF4-A37D-95C2F724E3A1}">
      <dgm:prSet/>
      <dgm:spPr/>
      <dgm:t>
        <a:bodyPr/>
        <a:lstStyle/>
        <a:p>
          <a:endParaRPr lang="ru-RU"/>
        </a:p>
      </dgm:t>
    </dgm:pt>
    <dgm:pt modelId="{423CD1F5-CCB3-40BE-980C-B8EFD5245F73}" type="sibTrans" cxnId="{2D2567E2-608C-4EF4-A37D-95C2F724E3A1}">
      <dgm:prSet/>
      <dgm:spPr/>
      <dgm:t>
        <a:bodyPr/>
        <a:lstStyle/>
        <a:p>
          <a:endParaRPr lang="ru-RU"/>
        </a:p>
      </dgm:t>
    </dgm:pt>
    <dgm:pt modelId="{37E32907-359B-4160-8603-1D88696AB432}">
      <dgm:prSet phldrT="[Текст]" custT="1"/>
      <dgm:spPr>
        <a:xfrm rot="16200000">
          <a:off x="1764993" y="1675432"/>
          <a:ext cx="1843591" cy="4311992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Результаты в контексте</a:t>
          </a:r>
        </a:p>
      </dgm:t>
    </dgm:pt>
    <dgm:pt modelId="{11DCAA89-6853-44DF-B1DC-F2749D1B76B5}" type="parTrans" cxnId="{7A0399A7-4173-4702-BBD7-4C1EEB1F4E51}">
      <dgm:prSet/>
      <dgm:spPr/>
      <dgm:t>
        <a:bodyPr/>
        <a:lstStyle/>
        <a:p>
          <a:endParaRPr lang="ru-RU"/>
        </a:p>
      </dgm:t>
    </dgm:pt>
    <dgm:pt modelId="{6E9E38A7-1E30-4A9B-A92D-604C9F65C866}" type="sibTrans" cxnId="{7A0399A7-4173-4702-BBD7-4C1EEB1F4E51}">
      <dgm:prSet/>
      <dgm:spPr/>
      <dgm:t>
        <a:bodyPr/>
        <a:lstStyle/>
        <a:p>
          <a:endParaRPr lang="ru-RU"/>
        </a:p>
      </dgm:t>
    </dgm:pt>
    <dgm:pt modelId="{A8710A2F-108E-44BE-A044-1910B5097EA7}">
      <dgm:prSet phldrT="[Текст]" custT="1"/>
      <dgm:spPr>
        <a:xfrm>
          <a:off x="0" y="2262927"/>
          <a:ext cx="3318385" cy="91669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оценивать</a:t>
          </a:r>
        </a:p>
      </dgm:t>
    </dgm:pt>
    <dgm:pt modelId="{C875F109-6CB3-4A0A-9CC3-7C3571F8D8DB}" type="parTrans" cxnId="{E896B9B8-5DAF-4265-B752-F4275EF39F95}">
      <dgm:prSet/>
      <dgm:spPr/>
      <dgm:t>
        <a:bodyPr/>
        <a:lstStyle/>
        <a:p>
          <a:endParaRPr lang="ru-RU"/>
        </a:p>
      </dgm:t>
    </dgm:pt>
    <dgm:pt modelId="{C7D8001F-56A6-4096-933B-817AD5BF37A5}" type="sibTrans" cxnId="{E896B9B8-5DAF-4265-B752-F4275EF39F95}">
      <dgm:prSet/>
      <dgm:spPr/>
      <dgm:t>
        <a:bodyPr/>
        <a:lstStyle/>
        <a:p>
          <a:endParaRPr lang="ru-RU"/>
        </a:p>
      </dgm:t>
    </dgm:pt>
    <dgm:pt modelId="{43073325-C461-4E7E-A9A3-B60F9CFA68CF}">
      <dgm:prSet phldrT="[Текст]" custLinFactX="-28725" custLinFactY="-4336" custLinFactNeighborX="-100000" custLinFactNeighborY="-100000"/>
      <dgm:spPr/>
      <dgm:t>
        <a:bodyPr/>
        <a:lstStyle/>
        <a:p>
          <a:endParaRPr lang="ru-RU"/>
        </a:p>
      </dgm:t>
    </dgm:pt>
    <dgm:pt modelId="{B0933A04-698B-472E-82B1-AE10B7C776B9}" type="parTrans" cxnId="{6916166A-D5C9-4B16-87F8-AED11F7CD92D}">
      <dgm:prSet/>
      <dgm:spPr/>
      <dgm:t>
        <a:bodyPr/>
        <a:lstStyle/>
        <a:p>
          <a:endParaRPr lang="ru-RU"/>
        </a:p>
      </dgm:t>
    </dgm:pt>
    <dgm:pt modelId="{186209D3-FC1D-41AA-8914-6ACA6443E107}" type="sibTrans" cxnId="{6916166A-D5C9-4B16-87F8-AED11F7CD92D}">
      <dgm:prSet/>
      <dgm:spPr/>
      <dgm:t>
        <a:bodyPr/>
        <a:lstStyle/>
        <a:p>
          <a:endParaRPr lang="ru-RU"/>
        </a:p>
      </dgm:t>
    </dgm:pt>
    <dgm:pt modelId="{E95F565F-C203-4B55-A3F7-0E4D706AC856}" type="pres">
      <dgm:prSet presAssocID="{1EA8A60B-E1C2-44F1-8CDB-8AF8DDE4618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B4CCF6B-F594-4006-ACCB-3CD6610ADF44}" type="pres">
      <dgm:prSet presAssocID="{1EA8A60B-E1C2-44F1-8CDB-8AF8DDE46187}" presName="children" presStyleCnt="0"/>
      <dgm:spPr/>
    </dgm:pt>
    <dgm:pt modelId="{0631C074-8DDF-4AE4-BD00-D7A3A3F1837F}" type="pres">
      <dgm:prSet presAssocID="{1EA8A60B-E1C2-44F1-8CDB-8AF8DDE46187}" presName="child1group" presStyleCnt="0"/>
      <dgm:spPr/>
    </dgm:pt>
    <dgm:pt modelId="{C9028646-24FB-4F9F-BEA0-17EE6125CD98}" type="pres">
      <dgm:prSet presAssocID="{1EA8A60B-E1C2-44F1-8CDB-8AF8DDE46187}" presName="child1" presStyleLbl="bgAcc1" presStyleIdx="0" presStyleCnt="4" custScaleX="181960" custScaleY="36353" custLinFactNeighborX="94904" custLinFactNeighborY="-34824"/>
      <dgm:spPr/>
    </dgm:pt>
    <dgm:pt modelId="{C07C785F-787F-4300-8ED1-2CD013C4C26B}" type="pres">
      <dgm:prSet presAssocID="{1EA8A60B-E1C2-44F1-8CDB-8AF8DDE46187}" presName="child1Text" presStyleLbl="bgAcc1" presStyleIdx="0" presStyleCnt="4">
        <dgm:presLayoutVars>
          <dgm:bulletEnabled val="1"/>
        </dgm:presLayoutVars>
      </dgm:prSet>
      <dgm:spPr/>
    </dgm:pt>
    <dgm:pt modelId="{E2C22E1A-535A-4F6F-BBEC-61BF9606169E}" type="pres">
      <dgm:prSet presAssocID="{1EA8A60B-E1C2-44F1-8CDB-8AF8DDE46187}" presName="child2group" presStyleCnt="0"/>
      <dgm:spPr/>
    </dgm:pt>
    <dgm:pt modelId="{8AA66B9A-96F8-407E-989B-2F9A5A57763C}" type="pres">
      <dgm:prSet presAssocID="{1EA8A60B-E1C2-44F1-8CDB-8AF8DDE46187}" presName="child2" presStyleLbl="bgAcc1" presStyleIdx="1" presStyleCnt="4" custScaleX="159446" custScaleY="31743" custLinFactY="18114" custLinFactNeighborX="78364" custLinFactNeighborY="100000"/>
      <dgm:spPr/>
    </dgm:pt>
    <dgm:pt modelId="{976257AE-133C-4C2D-9EE9-DE94E3847AE9}" type="pres">
      <dgm:prSet presAssocID="{1EA8A60B-E1C2-44F1-8CDB-8AF8DDE46187}" presName="child2Text" presStyleLbl="bgAcc1" presStyleIdx="1" presStyleCnt="4">
        <dgm:presLayoutVars>
          <dgm:bulletEnabled val="1"/>
        </dgm:presLayoutVars>
      </dgm:prSet>
      <dgm:spPr/>
    </dgm:pt>
    <dgm:pt modelId="{DAF86066-06E8-4D80-A283-0DAB3D2F118C}" type="pres">
      <dgm:prSet presAssocID="{1EA8A60B-E1C2-44F1-8CDB-8AF8DDE46187}" presName="child3group" presStyleCnt="0"/>
      <dgm:spPr/>
    </dgm:pt>
    <dgm:pt modelId="{298CA8A5-E5CE-4DF3-8B60-6B208657A8C6}" type="pres">
      <dgm:prSet presAssocID="{1EA8A60B-E1C2-44F1-8CDB-8AF8DDE46187}" presName="child3" presStyleLbl="bgAcc1" presStyleIdx="2" presStyleCnt="4" custScaleX="204978" custScaleY="32488" custLinFactNeighborX="-67166" custLinFactNeighborY="35804"/>
      <dgm:spPr/>
    </dgm:pt>
    <dgm:pt modelId="{0C9E2729-E094-4C63-858B-32565297D2FF}" type="pres">
      <dgm:prSet presAssocID="{1EA8A60B-E1C2-44F1-8CDB-8AF8DDE46187}" presName="child3Text" presStyleLbl="bgAcc1" presStyleIdx="2" presStyleCnt="4">
        <dgm:presLayoutVars>
          <dgm:bulletEnabled val="1"/>
        </dgm:presLayoutVars>
      </dgm:prSet>
      <dgm:spPr/>
    </dgm:pt>
    <dgm:pt modelId="{DF58C6C8-E837-4A49-8F32-4E5695CA777D}" type="pres">
      <dgm:prSet presAssocID="{1EA8A60B-E1C2-44F1-8CDB-8AF8DDE46187}" presName="child4group" presStyleCnt="0"/>
      <dgm:spPr/>
    </dgm:pt>
    <dgm:pt modelId="{889EBE60-1299-4E2A-93C1-2558628BBCEA}" type="pres">
      <dgm:prSet presAssocID="{1EA8A60B-E1C2-44F1-8CDB-8AF8DDE46187}" presName="child4" presStyleLbl="bgAcc1" presStyleIdx="3" presStyleCnt="4" custScaleX="132539" custScaleY="56522" custLinFactNeighborX="-80588" custLinFactNeighborY="-94710"/>
      <dgm:spPr/>
    </dgm:pt>
    <dgm:pt modelId="{AA033264-48EE-467C-A50D-358C6ABDE3F8}" type="pres">
      <dgm:prSet presAssocID="{1EA8A60B-E1C2-44F1-8CDB-8AF8DDE46187}" presName="child4Text" presStyleLbl="bgAcc1" presStyleIdx="3" presStyleCnt="4">
        <dgm:presLayoutVars>
          <dgm:bulletEnabled val="1"/>
        </dgm:presLayoutVars>
      </dgm:prSet>
      <dgm:spPr/>
    </dgm:pt>
    <dgm:pt modelId="{93C40E11-9610-4A9F-AA1B-CBA0A9E10241}" type="pres">
      <dgm:prSet presAssocID="{1EA8A60B-E1C2-44F1-8CDB-8AF8DDE46187}" presName="childPlaceholder" presStyleCnt="0"/>
      <dgm:spPr/>
    </dgm:pt>
    <dgm:pt modelId="{7E4018A8-D7CE-4EDD-8AC5-4F434DF3B3B5}" type="pres">
      <dgm:prSet presAssocID="{1EA8A60B-E1C2-44F1-8CDB-8AF8DDE46187}" presName="circle" presStyleCnt="0"/>
      <dgm:spPr/>
    </dgm:pt>
    <dgm:pt modelId="{951AD647-0327-42BE-B8AB-CD7AB792C219}" type="pres">
      <dgm:prSet presAssocID="{1EA8A60B-E1C2-44F1-8CDB-8AF8DDE46187}" presName="quadrant1" presStyleLbl="node1" presStyleIdx="0" presStyleCnt="4" custScaleX="195189" custScaleY="88090" custLinFactNeighborX="-74103" custLinFactNeighborY="7682">
        <dgm:presLayoutVars>
          <dgm:chMax val="1"/>
          <dgm:bulletEnabled val="1"/>
        </dgm:presLayoutVars>
      </dgm:prSet>
      <dgm:spPr/>
    </dgm:pt>
    <dgm:pt modelId="{C7A834CE-A1C4-4CFD-9B84-EF89A253E920}" type="pres">
      <dgm:prSet presAssocID="{1EA8A60B-E1C2-44F1-8CDB-8AF8DDE46187}" presName="quadrant2" presStyleLbl="node1" presStyleIdx="1" presStyleCnt="4" custScaleX="196278" custScaleY="89998" custLinFactNeighborX="77665" custLinFactNeighborY="5390">
        <dgm:presLayoutVars>
          <dgm:chMax val="1"/>
          <dgm:bulletEnabled val="1"/>
        </dgm:presLayoutVars>
      </dgm:prSet>
      <dgm:spPr/>
    </dgm:pt>
    <dgm:pt modelId="{41C6B4C2-69D3-4114-A44E-D451CAF36EEE}" type="pres">
      <dgm:prSet presAssocID="{1EA8A60B-E1C2-44F1-8CDB-8AF8DDE46187}" presName="quadrant3" presStyleLbl="node1" presStyleIdx="2" presStyleCnt="4" custScaleX="183581" custScaleY="82585" custLinFactNeighborX="87619" custLinFactNeighborY="7517">
        <dgm:presLayoutVars>
          <dgm:chMax val="1"/>
          <dgm:bulletEnabled val="1"/>
        </dgm:presLayoutVars>
      </dgm:prSet>
      <dgm:spPr/>
    </dgm:pt>
    <dgm:pt modelId="{200AFFE3-1CDB-4296-930A-DD9B75B015AE}" type="pres">
      <dgm:prSet presAssocID="{1EA8A60B-E1C2-44F1-8CDB-8AF8DDE46187}" presName="quadrant4" presStyleLbl="node1" presStyleIdx="3" presStyleCnt="4" custScaleX="196487" custScaleY="84008" custLinFactNeighborX="-69888" custLinFactNeighborY="6806">
        <dgm:presLayoutVars>
          <dgm:chMax val="1"/>
          <dgm:bulletEnabled val="1"/>
        </dgm:presLayoutVars>
      </dgm:prSet>
      <dgm:spPr/>
    </dgm:pt>
    <dgm:pt modelId="{5E4C45AE-BEA2-40CB-B730-57FF68230203}" type="pres">
      <dgm:prSet presAssocID="{1EA8A60B-E1C2-44F1-8CDB-8AF8DDE46187}" presName="quadrantPlaceholder" presStyleCnt="0"/>
      <dgm:spPr/>
    </dgm:pt>
    <dgm:pt modelId="{6FF5DAD5-F7BE-443D-B69C-5C0BCDA1E3B1}" type="pres">
      <dgm:prSet presAssocID="{1EA8A60B-E1C2-44F1-8CDB-8AF8DDE46187}" presName="center1" presStyleLbl="fgShp" presStyleIdx="0" presStyleCnt="2" custLinFactNeighborX="23631" custLinFactNeighborY="15880"/>
      <dgm:spPr>
        <a:xfrm>
          <a:off x="5167521" y="2182602"/>
          <a:ext cx="757700" cy="658869"/>
        </a:xfrm>
        <a:prstGeom prst="circularArrow">
          <a:avLst/>
        </a:prstGeom>
        <a:solidFill>
          <a:srgbClr val="052F61">
            <a:tint val="6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16AB076-F8D0-44E5-8849-840CB9FDD164}" type="pres">
      <dgm:prSet presAssocID="{1EA8A60B-E1C2-44F1-8CDB-8AF8DDE46187}" presName="center2" presStyleLbl="fgShp" presStyleIdx="1" presStyleCnt="2" custLinFactNeighborX="27455" custLinFactNeighborY="22366"/>
      <dgm:spPr>
        <a:xfrm rot="10800000">
          <a:off x="5196495" y="2478748"/>
          <a:ext cx="757700" cy="658869"/>
        </a:xfrm>
        <a:prstGeom prst="circularArrow">
          <a:avLst/>
        </a:prstGeom>
        <a:solidFill>
          <a:srgbClr val="052F61">
            <a:tint val="6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91914F05-D81B-4D58-8912-3CE988C88A91}" type="presOf" srcId="{14CDAF69-0BDD-4486-BD44-E77A9D670680}" destId="{951AD647-0327-42BE-B8AB-CD7AB792C219}" srcOrd="0" destOrd="0" presId="urn:microsoft.com/office/officeart/2005/8/layout/cycle4"/>
    <dgm:cxn modelId="{A61E9613-8C52-425F-A283-991CA17E5DDC}" srcId="{14CDAF69-0BDD-4486-BD44-E77A9D670680}" destId="{5D23B921-09AC-4C22-AAE6-48ECC9335978}" srcOrd="0" destOrd="0" parTransId="{06DAE57E-93D9-4FB6-8E91-B33CEFB399CD}" sibTransId="{2BEAF32F-7019-4813-9A10-B4F90E186DED}"/>
    <dgm:cxn modelId="{F39CA114-584F-4B44-8D3C-90432B96E3CD}" srcId="{1EA8A60B-E1C2-44F1-8CDB-8AF8DDE46187}" destId="{B8B246A7-3383-491D-8C6E-CBB8D6DA4F7B}" srcOrd="1" destOrd="0" parTransId="{E280AF8D-2A72-403A-9101-1F143CA6B3CC}" sibTransId="{EA7ECC23-D4CC-44C4-BF30-C8151D408006}"/>
    <dgm:cxn modelId="{AAE36524-E809-4F75-A3FB-CD956C33449E}" type="presOf" srcId="{1EA8A60B-E1C2-44F1-8CDB-8AF8DDE46187}" destId="{E95F565F-C203-4B55-A3F7-0E4D706AC856}" srcOrd="0" destOrd="0" presId="urn:microsoft.com/office/officeart/2005/8/layout/cycle4"/>
    <dgm:cxn modelId="{0259D424-1601-4753-8CBC-783188DAF346}" type="presOf" srcId="{A46A966D-D6F2-4AF4-86CD-177B8315867A}" destId="{41C6B4C2-69D3-4114-A44E-D451CAF36EEE}" srcOrd="0" destOrd="0" presId="urn:microsoft.com/office/officeart/2005/8/layout/cycle4"/>
    <dgm:cxn modelId="{44F3D52B-6CB6-4EB2-A2AD-8E5B7422797C}" type="presOf" srcId="{3DD9FBF1-E520-4CBC-A680-7E3881098721}" destId="{976257AE-133C-4C2D-9EE9-DE94E3847AE9}" srcOrd="1" destOrd="0" presId="urn:microsoft.com/office/officeart/2005/8/layout/cycle4"/>
    <dgm:cxn modelId="{51886E5C-15E4-485C-9B5D-84D4CA8E041B}" type="presOf" srcId="{5D23B921-09AC-4C22-AAE6-48ECC9335978}" destId="{C07C785F-787F-4300-8ED1-2CD013C4C26B}" srcOrd="1" destOrd="0" presId="urn:microsoft.com/office/officeart/2005/8/layout/cycle4"/>
    <dgm:cxn modelId="{4B74DB41-E6EE-4032-ABB7-2A3B421D9EFC}" type="presOf" srcId="{3DD9FBF1-E520-4CBC-A680-7E3881098721}" destId="{8AA66B9A-96F8-407E-989B-2F9A5A57763C}" srcOrd="0" destOrd="0" presId="urn:microsoft.com/office/officeart/2005/8/layout/cycle4"/>
    <dgm:cxn modelId="{EFF28F45-D8BB-4EAC-9963-944B74765F41}" type="presOf" srcId="{5D23B921-09AC-4C22-AAE6-48ECC9335978}" destId="{C9028646-24FB-4F9F-BEA0-17EE6125CD98}" srcOrd="0" destOrd="0" presId="urn:microsoft.com/office/officeart/2005/8/layout/cycle4"/>
    <dgm:cxn modelId="{6916166A-D5C9-4B16-87F8-AED11F7CD92D}" srcId="{1EA8A60B-E1C2-44F1-8CDB-8AF8DDE46187}" destId="{43073325-C461-4E7E-A9A3-B60F9CFA68CF}" srcOrd="4" destOrd="0" parTransId="{B0933A04-698B-472E-82B1-AE10B7C776B9}" sibTransId="{186209D3-FC1D-41AA-8914-6ACA6443E107}"/>
    <dgm:cxn modelId="{B9701F73-F06A-406D-B3A8-0B72D328A8CC}" type="presOf" srcId="{37E32907-359B-4160-8603-1D88696AB432}" destId="{200AFFE3-1CDB-4296-930A-DD9B75B015AE}" srcOrd="0" destOrd="0" presId="urn:microsoft.com/office/officeart/2005/8/layout/cycle4"/>
    <dgm:cxn modelId="{3ADD4899-6F68-4DFF-AA7E-D3D289A72E16}" type="presOf" srcId="{56C50C79-6516-43E3-9A31-46A4F89E48F0}" destId="{298CA8A5-E5CE-4DF3-8B60-6B208657A8C6}" srcOrd="0" destOrd="0" presId="urn:microsoft.com/office/officeart/2005/8/layout/cycle4"/>
    <dgm:cxn modelId="{B1A3D3A4-3B47-4995-B020-C50BCB8B9567}" srcId="{1EA8A60B-E1C2-44F1-8CDB-8AF8DDE46187}" destId="{14CDAF69-0BDD-4486-BD44-E77A9D670680}" srcOrd="0" destOrd="0" parTransId="{B488210B-8508-481A-9C44-A311617EE251}" sibTransId="{BF13C588-B0B8-4873-B645-9CCCF8626C8F}"/>
    <dgm:cxn modelId="{7A0399A7-4173-4702-BBD7-4C1EEB1F4E51}" srcId="{1EA8A60B-E1C2-44F1-8CDB-8AF8DDE46187}" destId="{37E32907-359B-4160-8603-1D88696AB432}" srcOrd="3" destOrd="0" parTransId="{11DCAA89-6853-44DF-B1DC-F2749D1B76B5}" sibTransId="{6E9E38A7-1E30-4A9B-A92D-604C9F65C866}"/>
    <dgm:cxn modelId="{E896B9B8-5DAF-4265-B752-F4275EF39F95}" srcId="{37E32907-359B-4160-8603-1D88696AB432}" destId="{A8710A2F-108E-44BE-A044-1910B5097EA7}" srcOrd="0" destOrd="0" parTransId="{C875F109-6CB3-4A0A-9CC3-7C3571F8D8DB}" sibTransId="{C7D8001F-56A6-4096-933B-817AD5BF37A5}"/>
    <dgm:cxn modelId="{EA0C90C6-1493-469B-915F-A7C06DDA7458}" type="presOf" srcId="{B8B246A7-3383-491D-8C6E-CBB8D6DA4F7B}" destId="{C7A834CE-A1C4-4CFD-9B84-EF89A253E920}" srcOrd="0" destOrd="0" presId="urn:microsoft.com/office/officeart/2005/8/layout/cycle4"/>
    <dgm:cxn modelId="{0D73FAE1-305E-4DB8-8959-9FFC8D2E176B}" srcId="{1EA8A60B-E1C2-44F1-8CDB-8AF8DDE46187}" destId="{A46A966D-D6F2-4AF4-86CD-177B8315867A}" srcOrd="2" destOrd="0" parTransId="{F86D7980-A359-4070-B907-E7A7511AB3D6}" sibTransId="{005E98BF-4DFF-4238-B596-CA8D85F5EE77}"/>
    <dgm:cxn modelId="{2D2567E2-608C-4EF4-A37D-95C2F724E3A1}" srcId="{A46A966D-D6F2-4AF4-86CD-177B8315867A}" destId="{56C50C79-6516-43E3-9A31-46A4F89E48F0}" srcOrd="0" destOrd="0" parTransId="{09279A9D-7770-42E7-9C4F-2C571988CA49}" sibTransId="{423CD1F5-CCB3-40BE-980C-B8EFD5245F73}"/>
    <dgm:cxn modelId="{6EE74CE6-0C45-4E25-A20F-9F11A89CC0FF}" type="presOf" srcId="{A8710A2F-108E-44BE-A044-1910B5097EA7}" destId="{889EBE60-1299-4E2A-93C1-2558628BBCEA}" srcOrd="0" destOrd="0" presId="urn:microsoft.com/office/officeart/2005/8/layout/cycle4"/>
    <dgm:cxn modelId="{12B0F9E7-EF8B-42D2-95EC-7B38E7D3A12E}" type="presOf" srcId="{56C50C79-6516-43E3-9A31-46A4F89E48F0}" destId="{0C9E2729-E094-4C63-858B-32565297D2FF}" srcOrd="1" destOrd="0" presId="urn:microsoft.com/office/officeart/2005/8/layout/cycle4"/>
    <dgm:cxn modelId="{55ABB3EA-BB0B-4F3F-8A98-338ECE37E41C}" type="presOf" srcId="{A8710A2F-108E-44BE-A044-1910B5097EA7}" destId="{AA033264-48EE-467C-A50D-358C6ABDE3F8}" srcOrd="1" destOrd="0" presId="urn:microsoft.com/office/officeart/2005/8/layout/cycle4"/>
    <dgm:cxn modelId="{8CAB61FF-A302-4FD0-AE81-2468A5FDF8BC}" srcId="{B8B246A7-3383-491D-8C6E-CBB8D6DA4F7B}" destId="{3DD9FBF1-E520-4CBC-A680-7E3881098721}" srcOrd="0" destOrd="0" parTransId="{95ADBA86-C20A-4CAA-8843-98D5CFFC6FF8}" sibTransId="{E4B80F2C-8996-4F46-A50B-5466C9E57F85}"/>
    <dgm:cxn modelId="{EB934A11-76B1-4F70-9966-B14ED8346653}" type="presParOf" srcId="{E95F565F-C203-4B55-A3F7-0E4D706AC856}" destId="{FB4CCF6B-F594-4006-ACCB-3CD6610ADF44}" srcOrd="0" destOrd="0" presId="urn:microsoft.com/office/officeart/2005/8/layout/cycle4"/>
    <dgm:cxn modelId="{49A6E20C-951F-4DF5-8EF0-6477C01E7933}" type="presParOf" srcId="{FB4CCF6B-F594-4006-ACCB-3CD6610ADF44}" destId="{0631C074-8DDF-4AE4-BD00-D7A3A3F1837F}" srcOrd="0" destOrd="0" presId="urn:microsoft.com/office/officeart/2005/8/layout/cycle4"/>
    <dgm:cxn modelId="{951B611A-0C3C-45BD-B09B-57EC3C9124E5}" type="presParOf" srcId="{0631C074-8DDF-4AE4-BD00-D7A3A3F1837F}" destId="{C9028646-24FB-4F9F-BEA0-17EE6125CD98}" srcOrd="0" destOrd="0" presId="urn:microsoft.com/office/officeart/2005/8/layout/cycle4"/>
    <dgm:cxn modelId="{2BC97612-0E6E-4017-B44D-AD009EC49DFF}" type="presParOf" srcId="{0631C074-8DDF-4AE4-BD00-D7A3A3F1837F}" destId="{C07C785F-787F-4300-8ED1-2CD013C4C26B}" srcOrd="1" destOrd="0" presId="urn:microsoft.com/office/officeart/2005/8/layout/cycle4"/>
    <dgm:cxn modelId="{5476F9D4-1715-4D44-A595-9885E712B5F7}" type="presParOf" srcId="{FB4CCF6B-F594-4006-ACCB-3CD6610ADF44}" destId="{E2C22E1A-535A-4F6F-BBEC-61BF9606169E}" srcOrd="1" destOrd="0" presId="urn:microsoft.com/office/officeart/2005/8/layout/cycle4"/>
    <dgm:cxn modelId="{63BA79A9-16B7-48C2-B669-31EB2A37714E}" type="presParOf" srcId="{E2C22E1A-535A-4F6F-BBEC-61BF9606169E}" destId="{8AA66B9A-96F8-407E-989B-2F9A5A57763C}" srcOrd="0" destOrd="0" presId="urn:microsoft.com/office/officeart/2005/8/layout/cycle4"/>
    <dgm:cxn modelId="{0A916A06-0741-406D-BDA2-69EC003BC522}" type="presParOf" srcId="{E2C22E1A-535A-4F6F-BBEC-61BF9606169E}" destId="{976257AE-133C-4C2D-9EE9-DE94E3847AE9}" srcOrd="1" destOrd="0" presId="urn:microsoft.com/office/officeart/2005/8/layout/cycle4"/>
    <dgm:cxn modelId="{2980E2D4-C925-4002-9612-CF0B09891269}" type="presParOf" srcId="{FB4CCF6B-F594-4006-ACCB-3CD6610ADF44}" destId="{DAF86066-06E8-4D80-A283-0DAB3D2F118C}" srcOrd="2" destOrd="0" presId="urn:microsoft.com/office/officeart/2005/8/layout/cycle4"/>
    <dgm:cxn modelId="{CCBBBC93-758E-40C2-B0F4-E694D3421FDE}" type="presParOf" srcId="{DAF86066-06E8-4D80-A283-0DAB3D2F118C}" destId="{298CA8A5-E5CE-4DF3-8B60-6B208657A8C6}" srcOrd="0" destOrd="0" presId="urn:microsoft.com/office/officeart/2005/8/layout/cycle4"/>
    <dgm:cxn modelId="{581B890F-47AD-4DF2-B372-7AFBDA7AEB5C}" type="presParOf" srcId="{DAF86066-06E8-4D80-A283-0DAB3D2F118C}" destId="{0C9E2729-E094-4C63-858B-32565297D2FF}" srcOrd="1" destOrd="0" presId="urn:microsoft.com/office/officeart/2005/8/layout/cycle4"/>
    <dgm:cxn modelId="{F06DEC36-4B80-4BC6-A156-3B84894CC20C}" type="presParOf" srcId="{FB4CCF6B-F594-4006-ACCB-3CD6610ADF44}" destId="{DF58C6C8-E837-4A49-8F32-4E5695CA777D}" srcOrd="3" destOrd="0" presId="urn:microsoft.com/office/officeart/2005/8/layout/cycle4"/>
    <dgm:cxn modelId="{A04276B7-63C5-495F-A5AD-13A413EAF5AB}" type="presParOf" srcId="{DF58C6C8-E837-4A49-8F32-4E5695CA777D}" destId="{889EBE60-1299-4E2A-93C1-2558628BBCEA}" srcOrd="0" destOrd="0" presId="urn:microsoft.com/office/officeart/2005/8/layout/cycle4"/>
    <dgm:cxn modelId="{BF9FBF31-E2BC-46B3-B86D-46BDB28BB0CB}" type="presParOf" srcId="{DF58C6C8-E837-4A49-8F32-4E5695CA777D}" destId="{AA033264-48EE-467C-A50D-358C6ABDE3F8}" srcOrd="1" destOrd="0" presId="urn:microsoft.com/office/officeart/2005/8/layout/cycle4"/>
    <dgm:cxn modelId="{B82C0574-8940-4D9E-AE68-A55ABAA951D6}" type="presParOf" srcId="{FB4CCF6B-F594-4006-ACCB-3CD6610ADF44}" destId="{93C40E11-9610-4A9F-AA1B-CBA0A9E10241}" srcOrd="4" destOrd="0" presId="urn:microsoft.com/office/officeart/2005/8/layout/cycle4"/>
    <dgm:cxn modelId="{659A64FA-95A2-4F67-951E-BC0ECC1ABCFF}" type="presParOf" srcId="{E95F565F-C203-4B55-A3F7-0E4D706AC856}" destId="{7E4018A8-D7CE-4EDD-8AC5-4F434DF3B3B5}" srcOrd="1" destOrd="0" presId="urn:microsoft.com/office/officeart/2005/8/layout/cycle4"/>
    <dgm:cxn modelId="{E14EC7F6-1CF4-4679-BB7D-A2A39B0437B1}" type="presParOf" srcId="{7E4018A8-D7CE-4EDD-8AC5-4F434DF3B3B5}" destId="{951AD647-0327-42BE-B8AB-CD7AB792C219}" srcOrd="0" destOrd="0" presId="urn:microsoft.com/office/officeart/2005/8/layout/cycle4"/>
    <dgm:cxn modelId="{59107100-04C5-4C67-A9F4-54834F404381}" type="presParOf" srcId="{7E4018A8-D7CE-4EDD-8AC5-4F434DF3B3B5}" destId="{C7A834CE-A1C4-4CFD-9B84-EF89A253E920}" srcOrd="1" destOrd="0" presId="urn:microsoft.com/office/officeart/2005/8/layout/cycle4"/>
    <dgm:cxn modelId="{2FB91381-2CBE-4A86-926D-D38083D65581}" type="presParOf" srcId="{7E4018A8-D7CE-4EDD-8AC5-4F434DF3B3B5}" destId="{41C6B4C2-69D3-4114-A44E-D451CAF36EEE}" srcOrd="2" destOrd="0" presId="urn:microsoft.com/office/officeart/2005/8/layout/cycle4"/>
    <dgm:cxn modelId="{E05D306B-E585-4ABB-A226-074EF80BFBA8}" type="presParOf" srcId="{7E4018A8-D7CE-4EDD-8AC5-4F434DF3B3B5}" destId="{200AFFE3-1CDB-4296-930A-DD9B75B015AE}" srcOrd="3" destOrd="0" presId="urn:microsoft.com/office/officeart/2005/8/layout/cycle4"/>
    <dgm:cxn modelId="{9993802E-2493-41FA-AB13-0130C2E0BBC3}" type="presParOf" srcId="{7E4018A8-D7CE-4EDD-8AC5-4F434DF3B3B5}" destId="{5E4C45AE-BEA2-40CB-B730-57FF68230203}" srcOrd="4" destOrd="0" presId="urn:microsoft.com/office/officeart/2005/8/layout/cycle4"/>
    <dgm:cxn modelId="{959E8151-D172-4C21-82D0-5AD380D07987}" type="presParOf" srcId="{E95F565F-C203-4B55-A3F7-0E4D706AC856}" destId="{6FF5DAD5-F7BE-443D-B69C-5C0BCDA1E3B1}" srcOrd="2" destOrd="0" presId="urn:microsoft.com/office/officeart/2005/8/layout/cycle4"/>
    <dgm:cxn modelId="{795DA845-3209-4AC9-8AA6-2B5A175C143C}" type="presParOf" srcId="{E95F565F-C203-4B55-A3F7-0E4D706AC856}" destId="{016AB076-F8D0-44E5-8849-840CB9FDD16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8654A5-9658-4160-B7BE-3DEA6C1F873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22C87947-F8EE-42FC-90F2-54BDA8375D20}">
      <dgm:prSet phldrT="[Текст]" phldr="1"/>
      <dgm:spPr/>
      <dgm:t>
        <a:bodyPr/>
        <a:lstStyle/>
        <a:p>
          <a:endParaRPr lang="ru-RU" dirty="0"/>
        </a:p>
      </dgm:t>
    </dgm:pt>
    <dgm:pt modelId="{0105B3D7-51FB-4D53-806A-AD32217F705A}" type="parTrans" cxnId="{BD9A9836-549C-4532-912F-428AB07AE452}">
      <dgm:prSet/>
      <dgm:spPr/>
      <dgm:t>
        <a:bodyPr/>
        <a:lstStyle/>
        <a:p>
          <a:endParaRPr lang="ru-RU"/>
        </a:p>
      </dgm:t>
    </dgm:pt>
    <dgm:pt modelId="{511D0A19-F0EF-437F-B3CC-2D5E74169244}" type="sibTrans" cxnId="{BD9A9836-549C-4532-912F-428AB07AE452}">
      <dgm:prSet/>
      <dgm:spPr/>
      <dgm:t>
        <a:bodyPr/>
        <a:lstStyle/>
        <a:p>
          <a:endParaRPr lang="ru-RU"/>
        </a:p>
      </dgm:t>
    </dgm:pt>
    <dgm:pt modelId="{103BB500-447E-4E9F-852B-7BA58C559931}">
      <dgm:prSet phldrT="[Текст]" phldr="1"/>
      <dgm:spPr/>
      <dgm:t>
        <a:bodyPr/>
        <a:lstStyle/>
        <a:p>
          <a:endParaRPr lang="ru-RU"/>
        </a:p>
      </dgm:t>
    </dgm:pt>
    <dgm:pt modelId="{2C8E620C-A6C2-4FD3-9F8E-F45FF6413534}" type="parTrans" cxnId="{8367717C-2E72-4404-A0D4-71FB24B18A31}">
      <dgm:prSet/>
      <dgm:spPr/>
      <dgm:t>
        <a:bodyPr/>
        <a:lstStyle/>
        <a:p>
          <a:endParaRPr lang="ru-RU"/>
        </a:p>
      </dgm:t>
    </dgm:pt>
    <dgm:pt modelId="{2D09AB81-330D-42A8-9D53-C5023A2C906F}" type="sibTrans" cxnId="{8367717C-2E72-4404-A0D4-71FB24B18A31}">
      <dgm:prSet/>
      <dgm:spPr/>
      <dgm:t>
        <a:bodyPr/>
        <a:lstStyle/>
        <a:p>
          <a:endParaRPr lang="ru-RU"/>
        </a:p>
      </dgm:t>
    </dgm:pt>
    <dgm:pt modelId="{F6E64980-2083-499C-8D75-20FA858E286C}">
      <dgm:prSet phldrT="[Текст]" phldr="1"/>
      <dgm:spPr/>
      <dgm:t>
        <a:bodyPr/>
        <a:lstStyle/>
        <a:p>
          <a:endParaRPr lang="ru-RU"/>
        </a:p>
      </dgm:t>
    </dgm:pt>
    <dgm:pt modelId="{8113D7BC-B72A-44F2-8F31-23BB7C49362A}" type="parTrans" cxnId="{A73B17C5-1DB1-4F1C-AF90-0003CE975D01}">
      <dgm:prSet/>
      <dgm:spPr/>
      <dgm:t>
        <a:bodyPr/>
        <a:lstStyle/>
        <a:p>
          <a:endParaRPr lang="ru-RU"/>
        </a:p>
      </dgm:t>
    </dgm:pt>
    <dgm:pt modelId="{B8C8D19C-2EA2-4A2F-AFF9-338DE0A2EA3E}" type="sibTrans" cxnId="{A73B17C5-1DB1-4F1C-AF90-0003CE975D01}">
      <dgm:prSet/>
      <dgm:spPr/>
      <dgm:t>
        <a:bodyPr/>
        <a:lstStyle/>
        <a:p>
          <a:endParaRPr lang="ru-RU"/>
        </a:p>
      </dgm:t>
    </dgm:pt>
    <dgm:pt modelId="{E9280404-E431-43F6-9751-4957198FCAB1}" type="pres">
      <dgm:prSet presAssocID="{318654A5-9658-4160-B7BE-3DEA6C1F8732}" presName="linear" presStyleCnt="0">
        <dgm:presLayoutVars>
          <dgm:dir/>
          <dgm:animLvl val="lvl"/>
          <dgm:resizeHandles val="exact"/>
        </dgm:presLayoutVars>
      </dgm:prSet>
      <dgm:spPr/>
    </dgm:pt>
    <dgm:pt modelId="{9003E1CC-1828-4453-A32F-88A0E488AC66}" type="pres">
      <dgm:prSet presAssocID="{22C87947-F8EE-42FC-90F2-54BDA8375D20}" presName="parentLin" presStyleCnt="0"/>
      <dgm:spPr/>
    </dgm:pt>
    <dgm:pt modelId="{89F6F5A1-125D-48C9-80E5-D439BA41D587}" type="pres">
      <dgm:prSet presAssocID="{22C87947-F8EE-42FC-90F2-54BDA8375D20}" presName="parentLeftMargin" presStyleLbl="node1" presStyleIdx="0" presStyleCnt="3"/>
      <dgm:spPr/>
    </dgm:pt>
    <dgm:pt modelId="{0F0A6066-6379-494D-AB9C-3B2A59248C16}" type="pres">
      <dgm:prSet presAssocID="{22C87947-F8EE-42FC-90F2-54BDA8375D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CFA08B-C375-4A26-A769-E798ECFC7832}" type="pres">
      <dgm:prSet presAssocID="{22C87947-F8EE-42FC-90F2-54BDA8375D20}" presName="negativeSpace" presStyleCnt="0"/>
      <dgm:spPr/>
    </dgm:pt>
    <dgm:pt modelId="{A27B7C2B-567C-4A92-A281-7BE410CEF5AB}" type="pres">
      <dgm:prSet presAssocID="{22C87947-F8EE-42FC-90F2-54BDA8375D20}" presName="childText" presStyleLbl="conFgAcc1" presStyleIdx="0" presStyleCnt="3">
        <dgm:presLayoutVars>
          <dgm:bulletEnabled val="1"/>
        </dgm:presLayoutVars>
      </dgm:prSet>
      <dgm:spPr/>
    </dgm:pt>
    <dgm:pt modelId="{F551D6B1-0EC0-4B8D-B7CC-988D6985469D}" type="pres">
      <dgm:prSet presAssocID="{511D0A19-F0EF-437F-B3CC-2D5E74169244}" presName="spaceBetweenRectangles" presStyleCnt="0"/>
      <dgm:spPr/>
    </dgm:pt>
    <dgm:pt modelId="{B552E7C9-5B15-4215-920F-CAC99BE985C8}" type="pres">
      <dgm:prSet presAssocID="{103BB500-447E-4E9F-852B-7BA58C559931}" presName="parentLin" presStyleCnt="0"/>
      <dgm:spPr/>
    </dgm:pt>
    <dgm:pt modelId="{4BA730C2-E527-433B-9C8C-0F5D69522A48}" type="pres">
      <dgm:prSet presAssocID="{103BB500-447E-4E9F-852B-7BA58C559931}" presName="parentLeftMargin" presStyleLbl="node1" presStyleIdx="0" presStyleCnt="3"/>
      <dgm:spPr/>
    </dgm:pt>
    <dgm:pt modelId="{631E9D76-74A5-4722-8D06-70A284377E20}" type="pres">
      <dgm:prSet presAssocID="{103BB500-447E-4E9F-852B-7BA58C55993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8FE196-88ED-429B-8672-88C12A3EDEE9}" type="pres">
      <dgm:prSet presAssocID="{103BB500-447E-4E9F-852B-7BA58C559931}" presName="negativeSpace" presStyleCnt="0"/>
      <dgm:spPr/>
    </dgm:pt>
    <dgm:pt modelId="{4CE1DDF8-AB63-47E9-981A-79FA52703878}" type="pres">
      <dgm:prSet presAssocID="{103BB500-447E-4E9F-852B-7BA58C559931}" presName="childText" presStyleLbl="conFgAcc1" presStyleIdx="1" presStyleCnt="3">
        <dgm:presLayoutVars>
          <dgm:bulletEnabled val="1"/>
        </dgm:presLayoutVars>
      </dgm:prSet>
      <dgm:spPr/>
    </dgm:pt>
    <dgm:pt modelId="{77A2668A-18D7-440D-BDA7-155725E35CD4}" type="pres">
      <dgm:prSet presAssocID="{2D09AB81-330D-42A8-9D53-C5023A2C906F}" presName="spaceBetweenRectangles" presStyleCnt="0"/>
      <dgm:spPr/>
    </dgm:pt>
    <dgm:pt modelId="{09CE7821-B0D6-4A2E-8B4C-020AD4741270}" type="pres">
      <dgm:prSet presAssocID="{F6E64980-2083-499C-8D75-20FA858E286C}" presName="parentLin" presStyleCnt="0"/>
      <dgm:spPr/>
    </dgm:pt>
    <dgm:pt modelId="{32950A87-66E6-40A2-8A2C-BE93844EE1C8}" type="pres">
      <dgm:prSet presAssocID="{F6E64980-2083-499C-8D75-20FA858E286C}" presName="parentLeftMargin" presStyleLbl="node1" presStyleIdx="1" presStyleCnt="3"/>
      <dgm:spPr/>
    </dgm:pt>
    <dgm:pt modelId="{7C2A1177-BACB-4C62-A7BE-CF0460655198}" type="pres">
      <dgm:prSet presAssocID="{F6E64980-2083-499C-8D75-20FA858E286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477CB41-96CA-4C10-A353-CE66BD5A8A20}" type="pres">
      <dgm:prSet presAssocID="{F6E64980-2083-499C-8D75-20FA858E286C}" presName="negativeSpace" presStyleCnt="0"/>
      <dgm:spPr/>
    </dgm:pt>
    <dgm:pt modelId="{D82C2BBE-F341-4E0B-B1FA-B34A18F69F66}" type="pres">
      <dgm:prSet presAssocID="{F6E64980-2083-499C-8D75-20FA858E286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6651110-DFF9-4734-83BA-63388A69012E}" type="presOf" srcId="{318654A5-9658-4160-B7BE-3DEA6C1F8732}" destId="{E9280404-E431-43F6-9751-4957198FCAB1}" srcOrd="0" destOrd="0" presId="urn:microsoft.com/office/officeart/2005/8/layout/list1"/>
    <dgm:cxn modelId="{E3389720-76F7-478F-A3E4-9FDAEDE161A0}" type="presOf" srcId="{F6E64980-2083-499C-8D75-20FA858E286C}" destId="{7C2A1177-BACB-4C62-A7BE-CF0460655198}" srcOrd="1" destOrd="0" presId="urn:microsoft.com/office/officeart/2005/8/layout/list1"/>
    <dgm:cxn modelId="{D48F822D-EEB6-4332-BC6E-BA925B816721}" type="presOf" srcId="{103BB500-447E-4E9F-852B-7BA58C559931}" destId="{631E9D76-74A5-4722-8D06-70A284377E20}" srcOrd="1" destOrd="0" presId="urn:microsoft.com/office/officeart/2005/8/layout/list1"/>
    <dgm:cxn modelId="{BD9A9836-549C-4532-912F-428AB07AE452}" srcId="{318654A5-9658-4160-B7BE-3DEA6C1F8732}" destId="{22C87947-F8EE-42FC-90F2-54BDA8375D20}" srcOrd="0" destOrd="0" parTransId="{0105B3D7-51FB-4D53-806A-AD32217F705A}" sibTransId="{511D0A19-F0EF-437F-B3CC-2D5E74169244}"/>
    <dgm:cxn modelId="{8367717C-2E72-4404-A0D4-71FB24B18A31}" srcId="{318654A5-9658-4160-B7BE-3DEA6C1F8732}" destId="{103BB500-447E-4E9F-852B-7BA58C559931}" srcOrd="1" destOrd="0" parTransId="{2C8E620C-A6C2-4FD3-9F8E-F45FF6413534}" sibTransId="{2D09AB81-330D-42A8-9D53-C5023A2C906F}"/>
    <dgm:cxn modelId="{A73B17C5-1DB1-4F1C-AF90-0003CE975D01}" srcId="{318654A5-9658-4160-B7BE-3DEA6C1F8732}" destId="{F6E64980-2083-499C-8D75-20FA858E286C}" srcOrd="2" destOrd="0" parTransId="{8113D7BC-B72A-44F2-8F31-23BB7C49362A}" sibTransId="{B8C8D19C-2EA2-4A2F-AFF9-338DE0A2EA3E}"/>
    <dgm:cxn modelId="{D381B2C8-5463-43D7-835E-C4E3E52EA2D0}" type="presOf" srcId="{22C87947-F8EE-42FC-90F2-54BDA8375D20}" destId="{89F6F5A1-125D-48C9-80E5-D439BA41D587}" srcOrd="0" destOrd="0" presId="urn:microsoft.com/office/officeart/2005/8/layout/list1"/>
    <dgm:cxn modelId="{678B83DD-58FF-435B-805E-A65AF0C2B73D}" type="presOf" srcId="{103BB500-447E-4E9F-852B-7BA58C559931}" destId="{4BA730C2-E527-433B-9C8C-0F5D69522A48}" srcOrd="0" destOrd="0" presId="urn:microsoft.com/office/officeart/2005/8/layout/list1"/>
    <dgm:cxn modelId="{137F32E3-D42E-46A8-A1A4-5B2E853FCA6B}" type="presOf" srcId="{22C87947-F8EE-42FC-90F2-54BDA8375D20}" destId="{0F0A6066-6379-494D-AB9C-3B2A59248C16}" srcOrd="1" destOrd="0" presId="urn:microsoft.com/office/officeart/2005/8/layout/list1"/>
    <dgm:cxn modelId="{76722AF0-D204-4623-8F68-B3BD76E06C10}" type="presOf" srcId="{F6E64980-2083-499C-8D75-20FA858E286C}" destId="{32950A87-66E6-40A2-8A2C-BE93844EE1C8}" srcOrd="0" destOrd="0" presId="urn:microsoft.com/office/officeart/2005/8/layout/list1"/>
    <dgm:cxn modelId="{C510F2AF-7131-4A9A-90B0-CCF52C6FB7A4}" type="presParOf" srcId="{E9280404-E431-43F6-9751-4957198FCAB1}" destId="{9003E1CC-1828-4453-A32F-88A0E488AC66}" srcOrd="0" destOrd="0" presId="urn:microsoft.com/office/officeart/2005/8/layout/list1"/>
    <dgm:cxn modelId="{E95DB769-2555-437B-85C4-6ABC26321665}" type="presParOf" srcId="{9003E1CC-1828-4453-A32F-88A0E488AC66}" destId="{89F6F5A1-125D-48C9-80E5-D439BA41D587}" srcOrd="0" destOrd="0" presId="urn:microsoft.com/office/officeart/2005/8/layout/list1"/>
    <dgm:cxn modelId="{E71A8FE7-2F37-49F6-9433-53B20DFC8DC5}" type="presParOf" srcId="{9003E1CC-1828-4453-A32F-88A0E488AC66}" destId="{0F0A6066-6379-494D-AB9C-3B2A59248C16}" srcOrd="1" destOrd="0" presId="urn:microsoft.com/office/officeart/2005/8/layout/list1"/>
    <dgm:cxn modelId="{1F1EBE8D-8231-4C8A-BDDB-813305FC10E6}" type="presParOf" srcId="{E9280404-E431-43F6-9751-4957198FCAB1}" destId="{B1CFA08B-C375-4A26-A769-E798ECFC7832}" srcOrd="1" destOrd="0" presId="urn:microsoft.com/office/officeart/2005/8/layout/list1"/>
    <dgm:cxn modelId="{CFBE4298-3CCC-4A6E-8A69-C2A0EB64C4C4}" type="presParOf" srcId="{E9280404-E431-43F6-9751-4957198FCAB1}" destId="{A27B7C2B-567C-4A92-A281-7BE410CEF5AB}" srcOrd="2" destOrd="0" presId="urn:microsoft.com/office/officeart/2005/8/layout/list1"/>
    <dgm:cxn modelId="{709FA9DA-3E12-411E-B180-61BD3C83879F}" type="presParOf" srcId="{E9280404-E431-43F6-9751-4957198FCAB1}" destId="{F551D6B1-0EC0-4B8D-B7CC-988D6985469D}" srcOrd="3" destOrd="0" presId="urn:microsoft.com/office/officeart/2005/8/layout/list1"/>
    <dgm:cxn modelId="{D5E33CF8-7ECB-49FD-A541-3919CC72D23B}" type="presParOf" srcId="{E9280404-E431-43F6-9751-4957198FCAB1}" destId="{B552E7C9-5B15-4215-920F-CAC99BE985C8}" srcOrd="4" destOrd="0" presId="urn:microsoft.com/office/officeart/2005/8/layout/list1"/>
    <dgm:cxn modelId="{BAA8C423-A66C-4A13-9456-7415C1822C59}" type="presParOf" srcId="{B552E7C9-5B15-4215-920F-CAC99BE985C8}" destId="{4BA730C2-E527-433B-9C8C-0F5D69522A48}" srcOrd="0" destOrd="0" presId="urn:microsoft.com/office/officeart/2005/8/layout/list1"/>
    <dgm:cxn modelId="{02635C84-E34F-4C1C-86D8-4E6317DF5303}" type="presParOf" srcId="{B552E7C9-5B15-4215-920F-CAC99BE985C8}" destId="{631E9D76-74A5-4722-8D06-70A284377E20}" srcOrd="1" destOrd="0" presId="urn:microsoft.com/office/officeart/2005/8/layout/list1"/>
    <dgm:cxn modelId="{FD2B9D51-FF88-4D3A-A6D7-16D609EEBDB8}" type="presParOf" srcId="{E9280404-E431-43F6-9751-4957198FCAB1}" destId="{528FE196-88ED-429B-8672-88C12A3EDEE9}" srcOrd="5" destOrd="0" presId="urn:microsoft.com/office/officeart/2005/8/layout/list1"/>
    <dgm:cxn modelId="{04188915-A47B-4B47-BA2B-E6B7D22472A0}" type="presParOf" srcId="{E9280404-E431-43F6-9751-4957198FCAB1}" destId="{4CE1DDF8-AB63-47E9-981A-79FA52703878}" srcOrd="6" destOrd="0" presId="urn:microsoft.com/office/officeart/2005/8/layout/list1"/>
    <dgm:cxn modelId="{EB49DAF9-CC14-483D-8A31-09A6BC7FD8B2}" type="presParOf" srcId="{E9280404-E431-43F6-9751-4957198FCAB1}" destId="{77A2668A-18D7-440D-BDA7-155725E35CD4}" srcOrd="7" destOrd="0" presId="urn:microsoft.com/office/officeart/2005/8/layout/list1"/>
    <dgm:cxn modelId="{39332751-3032-4D94-97D0-55F8025208B9}" type="presParOf" srcId="{E9280404-E431-43F6-9751-4957198FCAB1}" destId="{09CE7821-B0D6-4A2E-8B4C-020AD4741270}" srcOrd="8" destOrd="0" presId="urn:microsoft.com/office/officeart/2005/8/layout/list1"/>
    <dgm:cxn modelId="{001836B5-0710-4129-8888-D9C31005E577}" type="presParOf" srcId="{09CE7821-B0D6-4A2E-8B4C-020AD4741270}" destId="{32950A87-66E6-40A2-8A2C-BE93844EE1C8}" srcOrd="0" destOrd="0" presId="urn:microsoft.com/office/officeart/2005/8/layout/list1"/>
    <dgm:cxn modelId="{5BFE9473-9A21-48F0-A13F-F329D93B55C2}" type="presParOf" srcId="{09CE7821-B0D6-4A2E-8B4C-020AD4741270}" destId="{7C2A1177-BACB-4C62-A7BE-CF0460655198}" srcOrd="1" destOrd="0" presId="urn:microsoft.com/office/officeart/2005/8/layout/list1"/>
    <dgm:cxn modelId="{3EF24E74-7DF3-44B3-BE4C-B4CA3010DB08}" type="presParOf" srcId="{E9280404-E431-43F6-9751-4957198FCAB1}" destId="{8477CB41-96CA-4C10-A353-CE66BD5A8A20}" srcOrd="9" destOrd="0" presId="urn:microsoft.com/office/officeart/2005/8/layout/list1"/>
    <dgm:cxn modelId="{0851A544-6593-4268-8B9B-4EB39A559EF0}" type="presParOf" srcId="{E9280404-E431-43F6-9751-4957198FCAB1}" destId="{D82C2BBE-F341-4E0B-B1FA-B34A18F69F6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CA8A5-E5CE-4DF3-8B60-6B208657A8C6}">
      <dsp:nvSpPr>
        <dsp:cNvPr id="0" name=""/>
        <dsp:cNvSpPr/>
      </dsp:nvSpPr>
      <dsp:spPr>
        <a:xfrm>
          <a:off x="3018078" y="4541327"/>
          <a:ext cx="5132044" cy="52690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интерпретировать</a:t>
          </a:r>
          <a:endParaRPr lang="ru-RU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/>
            <a:ea typeface="+mn-ea"/>
            <a:cs typeface="+mn-cs"/>
          </a:endParaRPr>
        </a:p>
      </dsp:txBody>
      <dsp:txXfrm>
        <a:off x="4569266" y="4684627"/>
        <a:ext cx="3569283" cy="372027"/>
      </dsp:txXfrm>
    </dsp:sp>
    <dsp:sp modelId="{889EBE60-1299-4E2A-93C1-2558628BBCEA}">
      <dsp:nvSpPr>
        <dsp:cNvPr id="0" name=""/>
        <dsp:cNvSpPr/>
      </dsp:nvSpPr>
      <dsp:spPr>
        <a:xfrm>
          <a:off x="0" y="2262927"/>
          <a:ext cx="3318385" cy="91669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оценивать</a:t>
          </a:r>
        </a:p>
      </dsp:txBody>
      <dsp:txXfrm>
        <a:off x="20137" y="2512237"/>
        <a:ext cx="2282596" cy="647245"/>
      </dsp:txXfrm>
    </dsp:sp>
    <dsp:sp modelId="{8AA66B9A-96F8-407E-989B-2F9A5A57763C}">
      <dsp:nvSpPr>
        <dsp:cNvPr id="0" name=""/>
        <dsp:cNvSpPr/>
      </dsp:nvSpPr>
      <dsp:spPr>
        <a:xfrm>
          <a:off x="6742580" y="2469119"/>
          <a:ext cx="3992057" cy="5148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применять</a:t>
          </a:r>
        </a:p>
      </dsp:txBody>
      <dsp:txXfrm>
        <a:off x="7951506" y="2480428"/>
        <a:ext cx="2771822" cy="363495"/>
      </dsp:txXfrm>
    </dsp:sp>
    <dsp:sp modelId="{C9028646-24FB-4F9F-BEA0-17EE6125CD98}">
      <dsp:nvSpPr>
        <dsp:cNvPr id="0" name=""/>
        <dsp:cNvSpPr/>
      </dsp:nvSpPr>
      <dsp:spPr>
        <a:xfrm>
          <a:off x="3278992" y="0"/>
          <a:ext cx="4555741" cy="58958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rnd" cmpd="sng" algn="ctr">
          <a:solidFill>
            <a:srgbClr val="052F6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/>
              <a:ea typeface="+mn-ea"/>
              <a:cs typeface="+mn-cs"/>
            </a:rPr>
            <a:t>формулировать</a:t>
          </a:r>
        </a:p>
      </dsp:txBody>
      <dsp:txXfrm>
        <a:off x="3291943" y="12951"/>
        <a:ext cx="3163117" cy="416286"/>
      </dsp:txXfrm>
    </dsp:sp>
    <dsp:sp modelId="{951AD647-0327-42BE-B8AB-CD7AB792C219}">
      <dsp:nvSpPr>
        <dsp:cNvPr id="0" name=""/>
        <dsp:cNvSpPr/>
      </dsp:nvSpPr>
      <dsp:spPr>
        <a:xfrm>
          <a:off x="452536" y="588158"/>
          <a:ext cx="4283506" cy="1933173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Проблема в контексте</a:t>
          </a:r>
        </a:p>
      </dsp:txBody>
      <dsp:txXfrm>
        <a:off x="1707146" y="1154371"/>
        <a:ext cx="3028896" cy="1366960"/>
      </dsp:txXfrm>
    </dsp:sp>
    <dsp:sp modelId="{C7A834CE-A1C4-4CFD-9B84-EF89A253E920}">
      <dsp:nvSpPr>
        <dsp:cNvPr id="0" name=""/>
        <dsp:cNvSpPr/>
      </dsp:nvSpPr>
      <dsp:spPr>
        <a:xfrm rot="5400000">
          <a:off x="7233288" y="-649256"/>
          <a:ext cx="1975044" cy="4307405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Математическая проблема</a:t>
          </a:r>
        </a:p>
      </dsp:txBody>
      <dsp:txXfrm rot="-5400000">
        <a:off x="6067108" y="1095402"/>
        <a:ext cx="3045795" cy="1396567"/>
      </dsp:txXfrm>
    </dsp:sp>
    <dsp:sp modelId="{41C6B4C2-69D3-4114-A44E-D451CAF36EEE}">
      <dsp:nvSpPr>
        <dsp:cNvPr id="0" name=""/>
        <dsp:cNvSpPr/>
      </dsp:nvSpPr>
      <dsp:spPr>
        <a:xfrm rot="10800000">
          <a:off x="6424874" y="2940850"/>
          <a:ext cx="4028764" cy="1812363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Математические результаты</a:t>
          </a:r>
        </a:p>
      </dsp:txBody>
      <dsp:txXfrm rot="10800000">
        <a:off x="6424874" y="2940850"/>
        <a:ext cx="2848766" cy="1281534"/>
      </dsp:txXfrm>
    </dsp:sp>
    <dsp:sp modelId="{200AFFE3-1CDB-4296-930A-DD9B75B015AE}">
      <dsp:nvSpPr>
        <dsp:cNvPr id="0" name=""/>
        <dsp:cNvSpPr/>
      </dsp:nvSpPr>
      <dsp:spPr>
        <a:xfrm rot="16200000">
          <a:off x="1764993" y="1675432"/>
          <a:ext cx="1843591" cy="4311992"/>
        </a:xfrm>
        <a:prstGeom prst="pieWedge">
          <a:avLst/>
        </a:prstGeom>
        <a:solidFill>
          <a:srgbClr val="052F61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" lastClr="FFFFFF"/>
              </a:solidFill>
              <a:latin typeface="Century Gothic"/>
              <a:ea typeface="+mn-ea"/>
              <a:cs typeface="+mn-cs"/>
            </a:rPr>
            <a:t>Результаты в контексте</a:t>
          </a:r>
        </a:p>
      </dsp:txBody>
      <dsp:txXfrm rot="5400000">
        <a:off x="1793746" y="2909632"/>
        <a:ext cx="3049039" cy="1303616"/>
      </dsp:txXfrm>
    </dsp:sp>
    <dsp:sp modelId="{6FF5DAD5-F7BE-443D-B69C-5C0BCDA1E3B1}">
      <dsp:nvSpPr>
        <dsp:cNvPr id="0" name=""/>
        <dsp:cNvSpPr/>
      </dsp:nvSpPr>
      <dsp:spPr>
        <a:xfrm>
          <a:off x="5167521" y="2182602"/>
          <a:ext cx="757700" cy="658869"/>
        </a:xfrm>
        <a:prstGeom prst="circularArrow">
          <a:avLst/>
        </a:prstGeom>
        <a:solidFill>
          <a:srgbClr val="052F61">
            <a:tint val="6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AB076-F8D0-44E5-8849-840CB9FDD164}">
      <dsp:nvSpPr>
        <dsp:cNvPr id="0" name=""/>
        <dsp:cNvSpPr/>
      </dsp:nvSpPr>
      <dsp:spPr>
        <a:xfrm rot="10800000">
          <a:off x="5196495" y="2478748"/>
          <a:ext cx="757700" cy="658869"/>
        </a:xfrm>
        <a:prstGeom prst="circularArrow">
          <a:avLst/>
        </a:prstGeom>
        <a:solidFill>
          <a:srgbClr val="052F61">
            <a:tint val="6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B7C2B-567C-4A92-A281-7BE410CEF5AB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A6066-6379-494D-AB9C-3B2A59248C16}">
      <dsp:nvSpPr>
        <dsp:cNvPr id="0" name=""/>
        <dsp:cNvSpPr/>
      </dsp:nvSpPr>
      <dsp:spPr>
        <a:xfrm>
          <a:off x="525780" y="19448"/>
          <a:ext cx="7360920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 dirty="0"/>
        </a:p>
      </dsp:txBody>
      <dsp:txXfrm>
        <a:off x="573335" y="67003"/>
        <a:ext cx="7265810" cy="879050"/>
      </dsp:txXfrm>
    </dsp:sp>
    <dsp:sp modelId="{4CE1DDF8-AB63-47E9-981A-79FA52703878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E9D76-74A5-4722-8D06-70A284377E20}">
      <dsp:nvSpPr>
        <dsp:cNvPr id="0" name=""/>
        <dsp:cNvSpPr/>
      </dsp:nvSpPr>
      <dsp:spPr>
        <a:xfrm>
          <a:off x="525780" y="1516329"/>
          <a:ext cx="7360920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573335" y="1563884"/>
        <a:ext cx="7265810" cy="879050"/>
      </dsp:txXfrm>
    </dsp:sp>
    <dsp:sp modelId="{D82C2BBE-F341-4E0B-B1FA-B34A18F69F66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A1177-BACB-4C62-A7BE-CF0460655198}">
      <dsp:nvSpPr>
        <dsp:cNvPr id="0" name=""/>
        <dsp:cNvSpPr/>
      </dsp:nvSpPr>
      <dsp:spPr>
        <a:xfrm>
          <a:off x="525780" y="3013209"/>
          <a:ext cx="7360920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573335" y="3060764"/>
        <a:ext cx="7265810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11D0D-7D5C-4B1B-BC71-29FDDB16B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E56368-943F-44E8-9050-EB36F9C57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606C2-3D9E-4F66-BCC7-CD1D40BE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B62C7B-7211-4A47-89B3-913E31D6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5E4CC-C68B-488D-8B32-D6ED62B0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7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8D9A7-7B93-4BEA-9B1B-6BA30785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E854D-8F16-4C74-9B33-AA0618FA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D4EC0-C18F-4BE0-974B-227A538D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2A0EF-3B70-4A25-BF9F-ADDA4021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368E5-0949-4946-B97E-6A6DFBF8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15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6659A7-9290-4C97-BA6E-461BBD92B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2775D2-F0EF-4255-9508-62CD05C5C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CE8D8-66C4-4231-B747-46E62C36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CDD6E-CAEE-49E1-B5D0-4351511F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10326-D4BC-456E-BFD4-0C6C6233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9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54F79-DC14-409B-B22F-E065C488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3130AA-562D-48EF-86FB-8A62540E1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F4E8E-D392-4BFD-8CD3-6119EB31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9D3BB7-387E-4ACD-9EFF-6AF5C359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AB95A-D46F-425D-A5D4-C57F97F3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72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62E07-5552-42A1-B31F-EAAB4502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9A66EA-BAE4-4A5A-B588-E9599C138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043D4-3C87-484F-8864-741F89E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4DEC21-F0E6-4B7A-9DC8-C8A88326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658AA-59E0-420B-AEE1-C3F8522C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4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26BBA-7D8A-4263-9818-68D089CB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0B304-0F0C-4DB9-8C82-10044BB2C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F3BE4C-53F2-4351-A5E6-E6386A831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5BADA-294E-425C-9541-33A31983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FC198E-169F-444A-B90D-97B18D78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60C80-03D5-4AF4-8211-CB9FED62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5C6A9-127B-43D5-9117-910ED009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6FC393-647B-4063-98C4-726598974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7714D4-799F-405A-AEDC-14ABB55BF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AC3471-83AB-45A9-AFD8-8D33A4CA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87E288-F51E-42C7-9B1B-4130CB0F8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073C8E-D45E-4476-B296-5EE38BE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0D1E96-7FD0-40F3-949E-5CDE4A48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2D6461-281E-44FF-B779-ADF83D35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5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78D4A-5D39-44A7-8A50-63D234D8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753994-7905-4566-B697-B73E8338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5993C2-2E1F-4B3D-8027-5BB4D4E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6D5CE5-C6F2-4604-BB3C-3AE45A2E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3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836959-129D-49A6-A567-FCE6E4A5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8B6B50-BE36-4C19-AC10-42BA14B3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52D17B-5788-4544-9CFC-C10D922C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86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4296F-9095-4BA8-BE50-04C1D7EF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E85CB0-7CD9-445E-B03F-F1E172E4C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12A9A7-C359-4167-9D73-27C82B52E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3A202F-483A-4DD4-B191-412D9C8A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875832-C506-4364-A8A5-100F6A8AA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C4C9C4-6652-4992-BACE-D7F7128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19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8FC09-4640-467B-A9B1-D546990C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F7E0E6-C8D2-4520-98AA-2A2BA0FE0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7A1B44-D9F5-41E7-AEAC-AE60ADE2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56AD19-914B-4BF6-823D-CDF9DC7C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00C67C-E7F5-40F8-8F5E-C1BF6392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05C972-90FC-4804-A57B-7434ABA5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51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247E7-2130-4ACE-8FEC-F7E4C22B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A79557-C6D1-4A72-B8CE-9E6AF7329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768EFE-556B-4503-96A5-7671782D3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7367A-6A5B-4484-8578-0A6EC0CE362F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A85A39-36C4-475D-ADDD-B952EFA64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310002-F0F3-447C-9EB0-0F5DE697B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A4838-933F-445C-8769-1E8B853CE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1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65D9D-705C-40B3-A61E-24430109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976B60-F437-41EA-A9E3-E819F628C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FEB564-629E-478A-B6B7-43BAD59E8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FE272-4C59-4E11-92AB-6FAEDCA7E286}"/>
              </a:ext>
            </a:extLst>
          </p:cNvPr>
          <p:cNvSpPr txBox="1"/>
          <p:nvPr/>
        </p:nvSpPr>
        <p:spPr>
          <a:xfrm>
            <a:off x="3738281" y="1616067"/>
            <a:ext cx="80682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"Формирование функциональной грамотности на уроках математики через работу с разными видами информации"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829AB-D455-41E8-999A-2E25AAF41418}"/>
              </a:ext>
            </a:extLst>
          </p:cNvPr>
          <p:cNvSpPr txBox="1"/>
          <p:nvPr/>
        </p:nvSpPr>
        <p:spPr>
          <a:xfrm>
            <a:off x="2698376" y="290969"/>
            <a:ext cx="934122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800" b="1" i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Arial" pitchFamily="34" charset="0"/>
              </a:rPr>
              <a:t>Государственное бюджетное общеобразовательное учреждение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800" b="1" i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Arial" pitchFamily="34" charset="0"/>
              </a:rPr>
              <a:t>Луганской Народной Республики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800" b="1" i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Arial" pitchFamily="34" charset="0"/>
              </a:rPr>
              <a:t>«</a:t>
            </a:r>
            <a:r>
              <a:rPr lang="ru-RU" sz="1800" b="1" i="1" dirty="0" err="1">
                <a:solidFill>
                  <a:srgbClr val="1F497D">
                    <a:lumMod val="75000"/>
                  </a:srgbClr>
                </a:solidFill>
                <a:latin typeface="Times New Roman"/>
                <a:cs typeface="Arial" pitchFamily="34" charset="0"/>
              </a:rPr>
              <a:t>Ясеновская</a:t>
            </a:r>
            <a:r>
              <a:rPr lang="ru-RU" sz="1800" b="1" i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Arial" pitchFamily="34" charset="0"/>
              </a:rPr>
              <a:t> школа №2 им. Д.В. Лазутина</a:t>
            </a:r>
            <a:r>
              <a:rPr lang="ru-RU" sz="1800" i="1" dirty="0">
                <a:solidFill>
                  <a:srgbClr val="1F497D">
                    <a:lumMod val="75000"/>
                  </a:srgbClr>
                </a:solidFill>
                <a:latin typeface="Times New Roman"/>
                <a:cs typeface="Arial" pitchFamily="34" charset="0"/>
              </a:rPr>
              <a:t>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949E0-BA06-46D2-8F7F-7EF0D32BF731}"/>
              </a:ext>
            </a:extLst>
          </p:cNvPr>
          <p:cNvSpPr txBox="1"/>
          <p:nvPr/>
        </p:nvSpPr>
        <p:spPr>
          <a:xfrm>
            <a:off x="6893859" y="5151130"/>
            <a:ext cx="6167718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800" b="1" i="1" dirty="0">
                <a:solidFill>
                  <a:srgbClr val="1F497D">
                    <a:lumMod val="75000"/>
                  </a:srgbClr>
                </a:solidFill>
                <a:latin typeface="Times New Roman"/>
              </a:rPr>
              <a:t>Карпова Анна Владимировна</a:t>
            </a:r>
            <a:r>
              <a:rPr lang="ru-RU" sz="1800" i="1" dirty="0">
                <a:solidFill>
                  <a:srgbClr val="1F497D">
                    <a:lumMod val="75000"/>
                  </a:srgbClr>
                </a:solidFill>
                <a:latin typeface="Times New Roman"/>
              </a:rPr>
              <a:t>,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800" i="1" dirty="0">
                <a:solidFill>
                  <a:srgbClr val="1F497D">
                    <a:lumMod val="75000"/>
                  </a:srgbClr>
                </a:solidFill>
                <a:latin typeface="Times New Roman"/>
              </a:rPr>
              <a:t>учитель начальных классов,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800" i="1" dirty="0">
                <a:solidFill>
                  <a:srgbClr val="1F497D">
                    <a:lumMod val="75000"/>
                  </a:srgbClr>
                </a:solidFill>
                <a:latin typeface="Times New Roman"/>
              </a:rPr>
              <a:t>специалист высшей категории </a:t>
            </a:r>
          </a:p>
        </p:txBody>
      </p:sp>
    </p:spTree>
    <p:extLst>
      <p:ext uri="{BB962C8B-B14F-4D97-AF65-F5344CB8AC3E}">
        <p14:creationId xmlns:p14="http://schemas.microsoft.com/office/powerpoint/2010/main" val="35522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25ADC-1A56-45A0-82A2-108C12AD1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49" y="211259"/>
            <a:ext cx="11545397" cy="6503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534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26FC27C-4EC9-43F2-9A1A-6B28248930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7387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FA66C-D38E-454A-8F5A-833E8AA2DC65}"/>
              </a:ext>
            </a:extLst>
          </p:cNvPr>
          <p:cNvSpPr txBox="1"/>
          <p:nvPr/>
        </p:nvSpPr>
        <p:spPr>
          <a:xfrm>
            <a:off x="2554941" y="334117"/>
            <a:ext cx="8884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  <a:latin typeface="Constantia" panose="02030602050306030303" pitchFamily="18" charset="0"/>
              </a:rPr>
              <a:t>Мои эффективные педагогические практики: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2C0F6CE-960B-4896-AAC8-4C903A46DC47}"/>
              </a:ext>
            </a:extLst>
          </p:cNvPr>
          <p:cNvSpPr txBox="1">
            <a:spLocks/>
          </p:cNvSpPr>
          <p:nvPr/>
        </p:nvSpPr>
        <p:spPr>
          <a:xfrm>
            <a:off x="838200" y="1008892"/>
            <a:ext cx="10865224" cy="569755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46194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1.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Создание учебных ситуаций,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инициирующих учебную деятельность обучающихся, мотивирующих их на учебную деятельность и проясняющих смыслы этой деятельности;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2.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Учение в общении,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или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учебное сотрудничество,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</a:rPr>
              <a:t>задания на работу в парах и малых группах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3.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Поисковая активность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–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</a:rPr>
              <a:t>задания поискового характера, учебные исследования, проекты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ysClr val="window" lastClr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4.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Оценочная самостоятельность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</a:rPr>
              <a:t>школьников, задания на само- и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</a:rPr>
              <a:t>взаимооценку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tantia" panose="02030602050306030303" pitchFamily="18" charset="0"/>
              </a:rPr>
              <a:t>, приобретение опыта – кейсы, ролевые игры, диспуты, требующие разрешения проблем, принятия решений, позитивного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51913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693BEB5-84EA-4CC6-8FFB-4C58AF5064CB}"/>
              </a:ext>
            </a:extLst>
          </p:cNvPr>
          <p:cNvSpPr txBox="1">
            <a:spLocks/>
          </p:cNvSpPr>
          <p:nvPr/>
        </p:nvSpPr>
        <p:spPr>
          <a:xfrm>
            <a:off x="1921342" y="-31486"/>
            <a:ext cx="9947386" cy="12415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 panose="02030602050306030303" pitchFamily="18" charset="0"/>
              </a:rPr>
              <a:t>Примеры заданий, которые я использую во время своих уроков на развитие функциональной грамотности</a:t>
            </a:r>
            <a:endParaRPr kumimoji="0" lang="ru-RU" sz="2800" b="0" i="0" u="none" strike="noStrike" kern="1200" cap="none" spc="0" normalizeH="0" baseline="0" noProof="0" dirty="0">
              <a:ln w="3175" cmpd="sng">
                <a:noFill/>
              </a:ln>
              <a:solidFill>
                <a:srgbClr val="002060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950C2-9073-4588-936B-B7A0116F6F6C}"/>
              </a:ext>
            </a:extLst>
          </p:cNvPr>
          <p:cNvSpPr txBox="1"/>
          <p:nvPr/>
        </p:nvSpPr>
        <p:spPr>
          <a:xfrm>
            <a:off x="4724180" y="1153584"/>
            <a:ext cx="5042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Работа с входными</a:t>
            </a:r>
            <a:r>
              <a:rPr kumimoji="0" lang="ru-RU" sz="2400" b="1" i="0" u="none" strike="noStrike" kern="0" cap="none" spc="-4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билетами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2591E-08DD-4275-A73B-4DCA73F06D1F}"/>
              </a:ext>
            </a:extLst>
          </p:cNvPr>
          <p:cNvSpPr txBox="1"/>
          <p:nvPr/>
        </p:nvSpPr>
        <p:spPr>
          <a:xfrm>
            <a:off x="3297925" y="1826994"/>
            <a:ext cx="8645236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6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Задание:</a:t>
            </a:r>
            <a:r>
              <a:rPr kumimoji="0" lang="ru-RU" b="1" i="0" u="none" strike="noStrike" kern="0" cap="none" spc="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Рассмотрите</a:t>
            </a:r>
            <a:r>
              <a:rPr kumimoji="0" lang="ru-RU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билет.</a:t>
            </a:r>
            <a:r>
              <a:rPr kumimoji="0" lang="ru-RU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Прочитайте</a:t>
            </a:r>
            <a:r>
              <a:rPr kumimoji="0" lang="ru-RU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внимательно</a:t>
            </a:r>
            <a:r>
              <a:rPr kumimoji="0" lang="ru-RU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задания.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Запишите</a:t>
            </a:r>
            <a:r>
              <a:rPr kumimoji="0" lang="ru-RU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в</a:t>
            </a:r>
            <a:r>
              <a:rPr kumimoji="0" lang="ru-RU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таблице</a:t>
            </a:r>
            <a:r>
              <a:rPr kumimoji="0" lang="ru-RU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ответы.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8F4F36E-A58D-40CC-BED9-1EA7425E4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930980"/>
              </p:ext>
            </p:extLst>
          </p:nvPr>
        </p:nvGraphicFramePr>
        <p:xfrm>
          <a:off x="6694826" y="2803522"/>
          <a:ext cx="5339079" cy="30746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402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1270" algn="ctr">
                        <a:lnSpc>
                          <a:spcPts val="1340"/>
                        </a:lnSpc>
                      </a:pPr>
                      <a:r>
                        <a:rPr sz="1200" b="1" spc="-10" dirty="0"/>
                        <a:t>Задания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340"/>
                        </a:lnSpc>
                      </a:pPr>
                      <a:r>
                        <a:rPr sz="1200" b="1" spc="-10" dirty="0"/>
                        <a:t>Ответы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9215">
                        <a:lnSpc>
                          <a:spcPts val="1340"/>
                        </a:lnSpc>
                      </a:pPr>
                      <a:r>
                        <a:rPr sz="1200" dirty="0"/>
                        <a:t>Сколько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стоит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билет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на</a:t>
                      </a:r>
                      <a:r>
                        <a:rPr sz="1200" spc="265" dirty="0"/>
                        <a:t> </a:t>
                      </a:r>
                      <a:r>
                        <a:rPr sz="1200" spc="-10" dirty="0"/>
                        <a:t>музыкальное</a:t>
                      </a:r>
                      <a:r>
                        <a:rPr sz="1200" spc="30" dirty="0"/>
                        <a:t> </a:t>
                      </a:r>
                      <a:r>
                        <a:rPr sz="1200" spc="-20" dirty="0"/>
                        <a:t>шоу?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dirty="0"/>
                        <a:t>Когда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Миша</a:t>
                      </a:r>
                      <a:r>
                        <a:rPr sz="1200" spc="265" dirty="0"/>
                        <a:t> </a:t>
                      </a:r>
                      <a:r>
                        <a:rPr sz="1200" dirty="0"/>
                        <a:t>пойдет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на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представление?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9215">
                        <a:lnSpc>
                          <a:spcPts val="1340"/>
                        </a:lnSpc>
                      </a:pPr>
                      <a:r>
                        <a:rPr sz="1200" dirty="0"/>
                        <a:t>Укажите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время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начала</a:t>
                      </a:r>
                      <a:r>
                        <a:rPr sz="1200" spc="-15" dirty="0"/>
                        <a:t> </a:t>
                      </a:r>
                      <a:r>
                        <a:rPr sz="1200" spc="-20" dirty="0"/>
                        <a:t>шоу.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marL="69215" marR="739140">
                        <a:lnSpc>
                          <a:spcPts val="1440"/>
                        </a:lnSpc>
                        <a:spcBef>
                          <a:spcPts val="15"/>
                        </a:spcBef>
                      </a:pPr>
                      <a:r>
                        <a:rPr sz="1200" dirty="0"/>
                        <a:t>В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какой</a:t>
                      </a:r>
                      <a:r>
                        <a:rPr sz="1200" spc="-30" dirty="0"/>
                        <a:t> </a:t>
                      </a:r>
                      <a:r>
                        <a:rPr sz="1200" dirty="0"/>
                        <a:t>день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недели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мы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посетили</a:t>
                      </a:r>
                      <a:r>
                        <a:rPr sz="1200" spc="-10" dirty="0"/>
                        <a:t> </a:t>
                      </a:r>
                      <a:r>
                        <a:rPr sz="1200" spc="-20" dirty="0"/>
                        <a:t>шоу? </a:t>
                      </a:r>
                      <a:r>
                        <a:rPr sz="1200" dirty="0"/>
                        <a:t>(Определи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по</a:t>
                      </a:r>
                      <a:r>
                        <a:rPr sz="1200" spc="-40" dirty="0"/>
                        <a:t> </a:t>
                      </a:r>
                      <a:r>
                        <a:rPr sz="1200" spc="-10" dirty="0"/>
                        <a:t>календарю)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69215" marR="351790">
                        <a:lnSpc>
                          <a:spcPts val="1440"/>
                        </a:lnSpc>
                      </a:pPr>
                      <a:r>
                        <a:rPr sz="1200" dirty="0"/>
                        <a:t>Ты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сидишь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на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9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месте,</a:t>
                      </a:r>
                      <a:r>
                        <a:rPr sz="1200" spc="20" dirty="0"/>
                        <a:t> </a:t>
                      </a:r>
                      <a:r>
                        <a:rPr sz="1200" dirty="0"/>
                        <a:t>Софья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–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на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3.</a:t>
                      </a:r>
                      <a:r>
                        <a:rPr sz="1200" spc="-15" dirty="0"/>
                        <a:t> </a:t>
                      </a:r>
                      <a:r>
                        <a:rPr sz="1200" spc="-10" dirty="0"/>
                        <a:t>Сколько </a:t>
                      </a:r>
                      <a:r>
                        <a:rPr sz="1200" dirty="0"/>
                        <a:t>между</a:t>
                      </a:r>
                      <a:r>
                        <a:rPr sz="1200" spc="-20" dirty="0"/>
                        <a:t> </a:t>
                      </a:r>
                      <a:r>
                        <a:rPr sz="1200" dirty="0"/>
                        <a:t>вами</a:t>
                      </a:r>
                      <a:r>
                        <a:rPr sz="1200" spc="-30" dirty="0"/>
                        <a:t> </a:t>
                      </a:r>
                      <a:r>
                        <a:rPr sz="1200" spc="-10" dirty="0"/>
                        <a:t>ребят?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9215" marR="472440">
                        <a:lnSpc>
                          <a:spcPts val="1440"/>
                        </a:lnSpc>
                      </a:pPr>
                      <a:r>
                        <a:rPr sz="1200" dirty="0"/>
                        <a:t>Найдите</a:t>
                      </a:r>
                      <a:r>
                        <a:rPr sz="1200" spc="-40" dirty="0"/>
                        <a:t> </a:t>
                      </a:r>
                      <a:r>
                        <a:rPr sz="1200" dirty="0"/>
                        <a:t>и</a:t>
                      </a:r>
                      <a:r>
                        <a:rPr sz="1200" spc="-30" dirty="0"/>
                        <a:t> </a:t>
                      </a:r>
                      <a:r>
                        <a:rPr sz="1200" dirty="0"/>
                        <a:t>выпишите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4х-значное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число</a:t>
                      </a:r>
                      <a:r>
                        <a:rPr sz="1200" spc="-20" dirty="0"/>
                        <a:t> </a:t>
                      </a:r>
                      <a:r>
                        <a:rPr sz="1200" spc="-50" dirty="0"/>
                        <a:t>и </a:t>
                      </a:r>
                      <a:r>
                        <a:rPr sz="1200" dirty="0"/>
                        <a:t>запишите</a:t>
                      </a:r>
                      <a:r>
                        <a:rPr sz="1200" spc="-45" dirty="0"/>
                        <a:t> </a:t>
                      </a:r>
                      <a:r>
                        <a:rPr sz="1200" dirty="0"/>
                        <a:t>его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в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таблицу</a:t>
                      </a:r>
                      <a:r>
                        <a:rPr sz="1200" spc="-30" dirty="0"/>
                        <a:t> </a:t>
                      </a:r>
                      <a:r>
                        <a:rPr sz="1200" dirty="0"/>
                        <a:t>разрядов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и</a:t>
                      </a:r>
                      <a:r>
                        <a:rPr sz="1200" spc="-25" dirty="0"/>
                        <a:t> </a:t>
                      </a:r>
                      <a:r>
                        <a:rPr sz="1200" spc="-10" dirty="0"/>
                        <a:t>классов.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dirty="0"/>
                        <a:t>Запишите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номера</a:t>
                      </a:r>
                      <a:r>
                        <a:rPr sz="1200" spc="-40" dirty="0"/>
                        <a:t> </a:t>
                      </a:r>
                      <a:r>
                        <a:rPr sz="1200" dirty="0"/>
                        <a:t>двух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предыдущих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и</a:t>
                      </a:r>
                      <a:r>
                        <a:rPr sz="1200" spc="-50" dirty="0"/>
                        <a:t> </a:t>
                      </a:r>
                      <a:r>
                        <a:rPr sz="1200" spc="-20" dirty="0"/>
                        <a:t>двух</a:t>
                      </a:r>
                      <a:endParaRPr sz="1200"/>
                    </a:p>
                    <a:p>
                      <a:pPr marL="69215">
                        <a:lnSpc>
                          <a:spcPts val="1370"/>
                        </a:lnSpc>
                      </a:pPr>
                      <a:r>
                        <a:rPr sz="1200" dirty="0"/>
                        <a:t>последующих</a:t>
                      </a:r>
                      <a:r>
                        <a:rPr sz="1200" spc="-60" dirty="0"/>
                        <a:t> </a:t>
                      </a:r>
                      <a:r>
                        <a:rPr sz="1200" spc="-10" dirty="0"/>
                        <a:t>рядов.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9215" marR="227329">
                        <a:lnSpc>
                          <a:spcPts val="1440"/>
                        </a:lnSpc>
                      </a:pPr>
                      <a:r>
                        <a:rPr sz="1200" dirty="0"/>
                        <a:t>Сколько</a:t>
                      </a:r>
                      <a:r>
                        <a:rPr sz="1200" spc="-60" dirty="0"/>
                        <a:t> </a:t>
                      </a:r>
                      <a:r>
                        <a:rPr sz="1200" dirty="0"/>
                        <a:t>нужно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потратить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денег</a:t>
                      </a:r>
                      <a:r>
                        <a:rPr sz="1200" spc="-50" dirty="0"/>
                        <a:t> </a:t>
                      </a:r>
                      <a:r>
                        <a:rPr sz="1200" dirty="0"/>
                        <a:t>вашей</a:t>
                      </a:r>
                      <a:r>
                        <a:rPr sz="1200" spc="-30" dirty="0"/>
                        <a:t> </a:t>
                      </a:r>
                      <a:r>
                        <a:rPr sz="1200" spc="-10" dirty="0"/>
                        <a:t>семье, </a:t>
                      </a:r>
                      <a:r>
                        <a:rPr sz="1200" dirty="0"/>
                        <a:t>чтобы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всем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вместе</a:t>
                      </a:r>
                      <a:r>
                        <a:rPr sz="1200" spc="-5" dirty="0"/>
                        <a:t> </a:t>
                      </a:r>
                      <a:r>
                        <a:rPr sz="1200" dirty="0"/>
                        <a:t>посетить</a:t>
                      </a:r>
                      <a:r>
                        <a:rPr sz="1200" spc="-30" dirty="0"/>
                        <a:t> </a:t>
                      </a:r>
                      <a:r>
                        <a:rPr sz="1200" spc="-10" dirty="0"/>
                        <a:t>музыкальное</a:t>
                      </a:r>
                      <a:r>
                        <a:rPr sz="1200" spc="20" dirty="0"/>
                        <a:t> </a:t>
                      </a:r>
                      <a:r>
                        <a:rPr sz="1200" spc="-20" dirty="0"/>
                        <a:t>шоу?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0220">
                <a:tc>
                  <a:txBody>
                    <a:bodyPr/>
                    <a:lstStyle/>
                    <a:p>
                      <a:pPr marL="69215" marR="364490">
                        <a:lnSpc>
                          <a:spcPts val="1440"/>
                        </a:lnSpc>
                        <a:spcBef>
                          <a:spcPts val="20"/>
                        </a:spcBef>
                      </a:pPr>
                      <a:r>
                        <a:rPr sz="1200" dirty="0"/>
                        <a:t>Хватит</a:t>
                      </a:r>
                      <a:r>
                        <a:rPr sz="1200" spc="-40" dirty="0"/>
                        <a:t> </a:t>
                      </a:r>
                      <a:r>
                        <a:rPr sz="1200" dirty="0"/>
                        <a:t>ли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денег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нашему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классу (25</a:t>
                      </a:r>
                      <a:r>
                        <a:rPr sz="1200" spc="-20" dirty="0"/>
                        <a:t> </a:t>
                      </a:r>
                      <a:r>
                        <a:rPr sz="1200" spc="-10" dirty="0"/>
                        <a:t>человек) </a:t>
                      </a:r>
                      <a:r>
                        <a:rPr sz="1200" dirty="0"/>
                        <a:t>сходить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на</a:t>
                      </a:r>
                      <a:r>
                        <a:rPr sz="1200" spc="-35" dirty="0"/>
                        <a:t> </a:t>
                      </a:r>
                      <a:r>
                        <a:rPr sz="1200" dirty="0"/>
                        <a:t>шоу,</a:t>
                      </a:r>
                      <a:r>
                        <a:rPr sz="1200" spc="20" dirty="0"/>
                        <a:t> </a:t>
                      </a:r>
                      <a:r>
                        <a:rPr sz="1200" dirty="0"/>
                        <a:t>если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у</a:t>
                      </a:r>
                      <a:r>
                        <a:rPr sz="1200" spc="-25" dirty="0"/>
                        <a:t> </a:t>
                      </a:r>
                      <a:r>
                        <a:rPr sz="1200" dirty="0"/>
                        <a:t>нас</a:t>
                      </a:r>
                      <a:r>
                        <a:rPr sz="1200" spc="-15" dirty="0"/>
                        <a:t> </a:t>
                      </a:r>
                      <a:r>
                        <a:rPr sz="1200" dirty="0"/>
                        <a:t>есть</a:t>
                      </a:r>
                      <a:r>
                        <a:rPr sz="1200" spc="-10" dirty="0"/>
                        <a:t> </a:t>
                      </a:r>
                      <a:r>
                        <a:rPr sz="1200" dirty="0"/>
                        <a:t>8000</a:t>
                      </a:r>
                      <a:r>
                        <a:rPr sz="1200" spc="-20" dirty="0"/>
                        <a:t> </a:t>
                      </a:r>
                      <a:r>
                        <a:rPr sz="1200" spc="-10" dirty="0"/>
                        <a:t>рублей?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object 10">
            <a:extLst>
              <a:ext uri="{FF2B5EF4-FFF2-40B4-BE49-F238E27FC236}">
                <a16:creationId xmlns:a16="http://schemas.microsoft.com/office/drawing/2014/main" id="{989D6E4A-9655-4C63-9474-A926A3315AE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04564" y="3033771"/>
            <a:ext cx="3290047" cy="284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226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92A24-71AD-48D9-81DA-A5C86D00609B}"/>
              </a:ext>
            </a:extLst>
          </p:cNvPr>
          <p:cNvSpPr txBox="1"/>
          <p:nvPr/>
        </p:nvSpPr>
        <p:spPr>
          <a:xfrm>
            <a:off x="5808910" y="230188"/>
            <a:ext cx="5042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Работа с чеками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34DAC7-1AE8-4F5A-9D15-4774704A4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8" t="1484" r="48947" b="5212"/>
          <a:stretch/>
        </p:blipFill>
        <p:spPr>
          <a:xfrm rot="21283681">
            <a:off x="3667121" y="1717955"/>
            <a:ext cx="2654113" cy="4566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463080-DFDA-4E98-9D6E-0D66F7D85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320">
            <a:off x="7714944" y="1568758"/>
            <a:ext cx="3083346" cy="4805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47E2F1-9D88-490E-9C80-DF913AE3D6E4}"/>
              </a:ext>
            </a:extLst>
          </p:cNvPr>
          <p:cNvSpPr txBox="1"/>
          <p:nvPr/>
        </p:nvSpPr>
        <p:spPr>
          <a:xfrm>
            <a:off x="3208278" y="876905"/>
            <a:ext cx="8645236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68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Задание:</a:t>
            </a:r>
            <a:r>
              <a:rPr kumimoji="0" lang="ru-RU" b="1" i="0" u="none" strike="noStrike" kern="0" cap="none" spc="140" normalizeH="0" baseline="0" noProof="0" dirty="0">
                <a:ln>
                  <a:noFill/>
                </a:ln>
                <a:solidFill>
                  <a:srgbClr val="001F5F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Рассмотрите чек. Составьте вопросы по чеку. Составьте задачу к чеку</a:t>
            </a:r>
          </a:p>
        </p:txBody>
      </p:sp>
    </p:spTree>
    <p:extLst>
      <p:ext uri="{BB962C8B-B14F-4D97-AF65-F5344CB8AC3E}">
        <p14:creationId xmlns:p14="http://schemas.microsoft.com/office/powerpoint/2010/main" val="400849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46302-E6A5-4A8B-8D11-C1BFBD8B0172}"/>
              </a:ext>
            </a:extLst>
          </p:cNvPr>
          <p:cNvSpPr txBox="1"/>
          <p:nvPr/>
        </p:nvSpPr>
        <p:spPr>
          <a:xfrm>
            <a:off x="5186082" y="219372"/>
            <a:ext cx="6167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Анализ графиков, диаграмм</a:t>
            </a:r>
            <a:endParaRPr lang="ru-RU" sz="24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AB569D9-447B-4FD1-891E-FA5A202B93A0}"/>
              </a:ext>
            </a:extLst>
          </p:cNvPr>
          <p:cNvSpPr txBox="1">
            <a:spLocks/>
          </p:cNvSpPr>
          <p:nvPr/>
        </p:nvSpPr>
        <p:spPr>
          <a:xfrm>
            <a:off x="2832847" y="219372"/>
            <a:ext cx="9090212" cy="28662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На графике точками отмечена цена тонны меди на момент закрытия биржевых торгов во все рабочие дни с 3 по 18 марта 2018 г. По горизонтали указываются числа месяца, по вертикали — цена тонны меди в евро.</a:t>
            </a:r>
            <a:b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14619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rgbClr val="146194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</a:t>
            </a:r>
            <a: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Когда было выгодно совершить покупку меди?</a:t>
            </a:r>
            <a:b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</a:t>
            </a:r>
            <a:r>
              <a:rPr lang="ru-RU" sz="1800" b="1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3 марта;	</a:t>
            </a:r>
            <a:r>
              <a:rPr lang="ru-RU" sz="1800" b="1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1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б) 13 марта;	  в) 5 марта;		г) 4 марта;	     д) 18 марта</a:t>
            </a:r>
            <a:r>
              <a:rPr kumimoji="0" lang="ru-RU" sz="1800" b="0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all" spc="0" normalizeH="0" baseline="0" noProof="0" dirty="0">
              <a:ln w="3175" cmpd="sng"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F8B3C5-59E2-48D7-92D9-A8204012B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9" t="44401" r="53240" b="34623"/>
          <a:stretch/>
        </p:blipFill>
        <p:spPr>
          <a:xfrm>
            <a:off x="4394198" y="3014395"/>
            <a:ext cx="5208994" cy="341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963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7BF115-C7A6-4B58-B7D6-C801DB55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" t="23861" r="2589" b="1918"/>
          <a:stretch/>
        </p:blipFill>
        <p:spPr>
          <a:xfrm>
            <a:off x="3325906" y="1380096"/>
            <a:ext cx="8211608" cy="4796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93445-D0E0-4158-84A7-77C4CAC3BCC2}"/>
              </a:ext>
            </a:extLst>
          </p:cNvPr>
          <p:cNvSpPr txBox="1"/>
          <p:nvPr/>
        </p:nvSpPr>
        <p:spPr>
          <a:xfrm>
            <a:off x="5726175" y="450204"/>
            <a:ext cx="3411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Работа с таблицами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516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8">
            <a:extLst>
              <a:ext uri="{FF2B5EF4-FFF2-40B4-BE49-F238E27FC236}">
                <a16:creationId xmlns:a16="http://schemas.microsoft.com/office/drawing/2014/main" id="{6866A448-9871-46F7-8905-7455BCD71579}"/>
              </a:ext>
            </a:extLst>
          </p:cNvPr>
          <p:cNvSpPr txBox="1"/>
          <p:nvPr/>
        </p:nvSpPr>
        <p:spPr>
          <a:xfrm>
            <a:off x="191509" y="199263"/>
            <a:ext cx="5814844" cy="22281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741B46"/>
                </a:solidFill>
                <a:latin typeface="Times New Roman"/>
                <a:cs typeface="Times New Roman"/>
              </a:rPr>
              <a:t>Задание:</a:t>
            </a:r>
            <a:r>
              <a:rPr sz="1600" b="1" spc="-105" dirty="0">
                <a:solidFill>
                  <a:srgbClr val="741B46"/>
                </a:solidFill>
                <a:latin typeface="Times New Roman"/>
                <a:cs typeface="Times New Roman"/>
              </a:rPr>
              <a:t> </a:t>
            </a:r>
            <a:r>
              <a:rPr sz="1600" u="sng" dirty="0">
                <a:latin typeface="Times New Roman"/>
                <a:cs typeface="Times New Roman"/>
              </a:rPr>
              <a:t>Используя</a:t>
            </a:r>
            <a:r>
              <a:rPr sz="1600" u="sng" spc="-95" dirty="0">
                <a:latin typeface="Times New Roman"/>
                <a:cs typeface="Times New Roman"/>
              </a:rPr>
              <a:t> </a:t>
            </a:r>
            <a:r>
              <a:rPr sz="1600" u="sng" dirty="0">
                <a:latin typeface="Times New Roman"/>
                <a:cs typeface="Times New Roman"/>
              </a:rPr>
              <a:t>данные</a:t>
            </a:r>
            <a:r>
              <a:rPr sz="1600" u="sng" spc="-65" dirty="0">
                <a:latin typeface="Times New Roman"/>
                <a:cs typeface="Times New Roman"/>
              </a:rPr>
              <a:t> </a:t>
            </a:r>
            <a:r>
              <a:rPr sz="1600" u="sng" dirty="0">
                <a:latin typeface="Times New Roman"/>
                <a:cs typeface="Times New Roman"/>
              </a:rPr>
              <a:t>таблицы,</a:t>
            </a:r>
            <a:r>
              <a:rPr sz="1600" u="sng" spc="-75" dirty="0">
                <a:latin typeface="Times New Roman"/>
                <a:cs typeface="Times New Roman"/>
              </a:rPr>
              <a:t> </a:t>
            </a:r>
            <a:r>
              <a:rPr sz="1600" u="sng" dirty="0">
                <a:latin typeface="Times New Roman"/>
                <a:cs typeface="Times New Roman"/>
              </a:rPr>
              <a:t>ответьте</a:t>
            </a:r>
            <a:r>
              <a:rPr sz="1600" u="sng" spc="-60" dirty="0">
                <a:latin typeface="Times New Roman"/>
                <a:cs typeface="Times New Roman"/>
              </a:rPr>
              <a:t> </a:t>
            </a:r>
            <a:r>
              <a:rPr sz="1600" u="sng" dirty="0">
                <a:latin typeface="Times New Roman"/>
                <a:cs typeface="Times New Roman"/>
              </a:rPr>
              <a:t>на</a:t>
            </a:r>
            <a:r>
              <a:rPr sz="1600" u="sng" spc="-80" dirty="0">
                <a:latin typeface="Times New Roman"/>
                <a:cs typeface="Times New Roman"/>
              </a:rPr>
              <a:t> </a:t>
            </a:r>
            <a:r>
              <a:rPr sz="1600" u="sng" spc="-10" dirty="0" err="1">
                <a:latin typeface="Times New Roman"/>
                <a:cs typeface="Times New Roman"/>
              </a:rPr>
              <a:t>вопросы</a:t>
            </a:r>
            <a:r>
              <a:rPr sz="1600" u="sng" spc="-10" dirty="0">
                <a:latin typeface="Times New Roman"/>
                <a:cs typeface="Times New Roman"/>
              </a:rPr>
              <a:t>.</a:t>
            </a:r>
            <a:endParaRPr sz="1600" u="sng" dirty="0">
              <a:latin typeface="Times New Roman"/>
              <a:cs typeface="Times New Roman"/>
            </a:endParaRPr>
          </a:p>
          <a:p>
            <a:pPr marL="651510" lvl="1" indent="-184150">
              <a:spcBef>
                <a:spcPts val="40"/>
              </a:spcBef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сколько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граммов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яблоко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легче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апельсина?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сколько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граммов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яблоко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легче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дыни?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сколько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граммов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яблоко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тяжелее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лимона?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Чему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равна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масса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5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яблок?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Что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легче: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яблока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или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3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лимона?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сколько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масса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арбуза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больше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массы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дыни?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spcBef>
                <a:spcPts val="5"/>
              </a:spcBef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Во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сколько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раз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масса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4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апельсинов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больше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массы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2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яблок?</a:t>
            </a:r>
            <a:endParaRPr sz="1600" dirty="0">
              <a:latin typeface="Times New Roman"/>
              <a:cs typeface="Times New Roman"/>
            </a:endParaRPr>
          </a:p>
          <a:p>
            <a:pPr marL="651510" lvl="1" indent="-184150">
              <a:buSzPct val="94444"/>
              <a:buFont typeface="Wingdings"/>
              <a:buChar char=""/>
              <a:tabLst>
                <a:tab pos="194310" algn="l"/>
              </a:tabLst>
            </a:pPr>
            <a:r>
              <a:rPr sz="1600" dirty="0">
                <a:latin typeface="Times New Roman"/>
                <a:cs typeface="Times New Roman"/>
              </a:rPr>
              <a:t>Во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сколько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раз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масса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4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апельсинов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больше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массы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4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яблок?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699688E4-EED9-42C3-9BB1-CC409673D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949318"/>
              </p:ext>
            </p:extLst>
          </p:nvPr>
        </p:nvGraphicFramePr>
        <p:xfrm>
          <a:off x="6059749" y="542813"/>
          <a:ext cx="6078855" cy="167957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26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915">
                <a:tc>
                  <a:txBody>
                    <a:bodyPr/>
                    <a:lstStyle/>
                    <a:p>
                      <a:pPr marL="534670">
                        <a:lnSpc>
                          <a:spcPts val="2340"/>
                        </a:lnSpc>
                      </a:pPr>
                      <a:r>
                        <a:rPr sz="2000" b="1" spc="-10" dirty="0"/>
                        <a:t>Фрукты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3375">
                        <a:lnSpc>
                          <a:spcPts val="2340"/>
                        </a:lnSpc>
                      </a:pPr>
                      <a:r>
                        <a:rPr sz="2000" b="1" spc="-10" dirty="0"/>
                        <a:t>Количество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77569">
                        <a:lnSpc>
                          <a:spcPts val="2340"/>
                        </a:lnSpc>
                      </a:pPr>
                      <a:r>
                        <a:rPr sz="2000" b="1" spc="-10" dirty="0"/>
                        <a:t>Масса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spc="-10" dirty="0"/>
                        <a:t>Яблоко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spc="-20" dirty="0"/>
                        <a:t>2шт.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340"/>
                        </a:lnSpc>
                      </a:pPr>
                      <a:r>
                        <a:rPr sz="2000" spc="-20" dirty="0"/>
                        <a:t>400г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spc="-10" dirty="0"/>
                        <a:t>Лимон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dirty="0"/>
                        <a:t>4 </a:t>
                      </a:r>
                      <a:r>
                        <a:rPr sz="2000" spc="-25" dirty="0"/>
                        <a:t>шт.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340"/>
                        </a:lnSpc>
                      </a:pPr>
                      <a:r>
                        <a:rPr sz="2000" spc="-20" dirty="0"/>
                        <a:t>600г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spc="-20" dirty="0"/>
                        <a:t>Дыня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dirty="0"/>
                        <a:t>1 </a:t>
                      </a:r>
                      <a:r>
                        <a:rPr sz="2000" spc="-25" dirty="0"/>
                        <a:t>шт.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340"/>
                        </a:lnSpc>
                      </a:pPr>
                      <a:r>
                        <a:rPr sz="2000" spc="-10" dirty="0"/>
                        <a:t>2кг200г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spc="-10" dirty="0"/>
                        <a:t>Апельсин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340"/>
                        </a:lnSpc>
                      </a:pPr>
                      <a:r>
                        <a:rPr sz="2000" dirty="0"/>
                        <a:t>4 </a:t>
                      </a:r>
                      <a:r>
                        <a:rPr sz="2000" spc="-25" dirty="0"/>
                        <a:t>шт.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340"/>
                        </a:lnSpc>
                      </a:pPr>
                      <a:r>
                        <a:rPr sz="2000" spc="-20" dirty="0"/>
                        <a:t>800г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8">
            <a:extLst>
              <a:ext uri="{FF2B5EF4-FFF2-40B4-BE49-F238E27FC236}">
                <a16:creationId xmlns:a16="http://schemas.microsoft.com/office/drawing/2014/main" id="{01D5D35E-469F-4489-953E-7D72CD399052}"/>
              </a:ext>
            </a:extLst>
          </p:cNvPr>
          <p:cNvSpPr txBox="1"/>
          <p:nvPr/>
        </p:nvSpPr>
        <p:spPr>
          <a:xfrm>
            <a:off x="3166969" y="2838444"/>
            <a:ext cx="997204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741B46"/>
                </a:solidFill>
                <a:latin typeface="Times New Roman"/>
                <a:cs typeface="Times New Roman"/>
              </a:rPr>
              <a:t>Задание:</a:t>
            </a:r>
            <a:r>
              <a:rPr sz="2000" b="1" spc="-75" dirty="0">
                <a:solidFill>
                  <a:srgbClr val="741B46"/>
                </a:solidFill>
                <a:latin typeface="Times New Roman"/>
                <a:cs typeface="Times New Roman"/>
              </a:rPr>
              <a:t> </a:t>
            </a:r>
            <a:r>
              <a:rPr sz="2000" u="sng" dirty="0">
                <a:latin typeface="Times New Roman"/>
                <a:cs typeface="Times New Roman"/>
              </a:rPr>
              <a:t>Найдите</a:t>
            </a:r>
            <a:r>
              <a:rPr sz="2000" u="sng" spc="-50" dirty="0">
                <a:latin typeface="Times New Roman"/>
                <a:cs typeface="Times New Roman"/>
              </a:rPr>
              <a:t> </a:t>
            </a:r>
            <a:r>
              <a:rPr sz="2000" u="sng" dirty="0">
                <a:latin typeface="Times New Roman"/>
                <a:cs typeface="Times New Roman"/>
              </a:rPr>
              <a:t>значения</a:t>
            </a:r>
            <a:r>
              <a:rPr sz="2000" u="sng" spc="-40" dirty="0">
                <a:latin typeface="Times New Roman"/>
                <a:cs typeface="Times New Roman"/>
              </a:rPr>
              <a:t> </a:t>
            </a:r>
            <a:r>
              <a:rPr sz="2000" u="sng" dirty="0">
                <a:latin typeface="Times New Roman"/>
                <a:cs typeface="Times New Roman"/>
              </a:rPr>
              <a:t>выражений</a:t>
            </a:r>
            <a:r>
              <a:rPr sz="2000" u="sng" spc="-50" dirty="0">
                <a:latin typeface="Times New Roman"/>
                <a:cs typeface="Times New Roman"/>
              </a:rPr>
              <a:t> </a:t>
            </a:r>
            <a:r>
              <a:rPr sz="2000" u="sng" dirty="0">
                <a:latin typeface="Times New Roman"/>
                <a:cs typeface="Times New Roman"/>
              </a:rPr>
              <a:t>и</a:t>
            </a:r>
            <a:r>
              <a:rPr sz="2000" u="sng" spc="-50" dirty="0">
                <a:latin typeface="Times New Roman"/>
                <a:cs typeface="Times New Roman"/>
              </a:rPr>
              <a:t> </a:t>
            </a:r>
            <a:r>
              <a:rPr sz="2000" u="sng" dirty="0">
                <a:latin typeface="Times New Roman"/>
                <a:cs typeface="Times New Roman"/>
              </a:rPr>
              <a:t>запишите</a:t>
            </a:r>
            <a:r>
              <a:rPr sz="2000" u="sng" spc="-60" dirty="0">
                <a:latin typeface="Times New Roman"/>
                <a:cs typeface="Times New Roman"/>
              </a:rPr>
              <a:t> </a:t>
            </a:r>
            <a:r>
              <a:rPr sz="2000" u="sng" dirty="0" err="1">
                <a:latin typeface="Times New Roman"/>
                <a:cs typeface="Times New Roman"/>
              </a:rPr>
              <a:t>их</a:t>
            </a:r>
            <a:r>
              <a:rPr sz="2000" u="sng" spc="-60" dirty="0">
                <a:latin typeface="Times New Roman"/>
                <a:cs typeface="Times New Roman"/>
              </a:rPr>
              <a:t> </a:t>
            </a:r>
            <a:r>
              <a:rPr sz="2000" u="sng" spc="-10" dirty="0" err="1">
                <a:latin typeface="Times New Roman"/>
                <a:cs typeface="Times New Roman"/>
              </a:rPr>
              <a:t>римскими</a:t>
            </a:r>
            <a:r>
              <a:rPr lang="ru-RU" sz="2000" u="sng" spc="-10" dirty="0">
                <a:latin typeface="Times New Roman"/>
                <a:cs typeface="Times New Roman"/>
              </a:rPr>
              <a:t> цифрами</a:t>
            </a:r>
            <a:r>
              <a:rPr lang="ru-RU" sz="2000" spc="-10" dirty="0">
                <a:latin typeface="Times New Roman"/>
                <a:cs typeface="Times New Roman"/>
              </a:rPr>
              <a:t>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F6A0D3AF-DECF-427B-87AF-0163E6A6142C}"/>
              </a:ext>
            </a:extLst>
          </p:cNvPr>
          <p:cNvSpPr txBox="1"/>
          <p:nvPr/>
        </p:nvSpPr>
        <p:spPr>
          <a:xfrm>
            <a:off x="2152950" y="2792562"/>
            <a:ext cx="2028038" cy="100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00"/>
              </a:spcBef>
              <a:tabLst>
                <a:tab pos="901700" algn="l"/>
              </a:tabLst>
            </a:pPr>
            <a:r>
              <a:rPr sz="1800" b="1" dirty="0">
                <a:latin typeface="Times New Roman"/>
                <a:cs typeface="Times New Roman"/>
              </a:rPr>
              <a:t>L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0" dirty="0">
                <a:latin typeface="Times New Roman"/>
                <a:cs typeface="Times New Roman"/>
              </a:rPr>
              <a:t>X</a:t>
            </a:r>
            <a:r>
              <a:rPr sz="1800" b="1" dirty="0">
                <a:latin typeface="Times New Roman"/>
                <a:cs typeface="Times New Roman"/>
              </a:rPr>
              <a:t>	CCC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+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spc="-50" dirty="0">
                <a:latin typeface="Times New Roman"/>
                <a:cs typeface="Times New Roman"/>
              </a:rPr>
              <a:t>D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F99B52D9-C2A0-43BE-BF2E-E412EBADDE13}"/>
              </a:ext>
            </a:extLst>
          </p:cNvPr>
          <p:cNvSpPr txBox="1"/>
          <p:nvPr/>
        </p:nvSpPr>
        <p:spPr>
          <a:xfrm>
            <a:off x="4590863" y="3498682"/>
            <a:ext cx="904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LX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25" dirty="0">
                <a:latin typeface="Times New Roman"/>
                <a:cs typeface="Times New Roman"/>
              </a:rPr>
              <a:t>XX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1A75D779-014C-4BF0-BB42-02E154DA4E08}"/>
              </a:ext>
            </a:extLst>
          </p:cNvPr>
          <p:cNvSpPr txBox="1"/>
          <p:nvPr/>
        </p:nvSpPr>
        <p:spPr>
          <a:xfrm>
            <a:off x="6220404" y="3470313"/>
            <a:ext cx="598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D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+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0" dirty="0">
                <a:latin typeface="Times New Roman"/>
                <a:cs typeface="Times New Roman"/>
              </a:rPr>
              <a:t>C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11BC10F7-7D36-4D1B-B071-4B93AE85C8FA}"/>
              </a:ext>
            </a:extLst>
          </p:cNvPr>
          <p:cNvSpPr txBox="1"/>
          <p:nvPr/>
        </p:nvSpPr>
        <p:spPr>
          <a:xfrm>
            <a:off x="7465900" y="3470313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XL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+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50" dirty="0">
                <a:latin typeface="Times New Roman"/>
                <a:cs typeface="Times New Roman"/>
              </a:rPr>
              <a:t>X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6A197824-4A95-4C5A-AB3D-5311EA407506}"/>
              </a:ext>
            </a:extLst>
          </p:cNvPr>
          <p:cNvSpPr txBox="1"/>
          <p:nvPr/>
        </p:nvSpPr>
        <p:spPr>
          <a:xfrm>
            <a:off x="8835837" y="3470313"/>
            <a:ext cx="919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DC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25" dirty="0">
                <a:latin typeface="Times New Roman"/>
                <a:cs typeface="Times New Roman"/>
              </a:rPr>
              <a:t>CD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9EF97861-40DD-42B9-AE79-CACCDC9D5C08}"/>
              </a:ext>
            </a:extLst>
          </p:cNvPr>
          <p:cNvSpPr txBox="1"/>
          <p:nvPr/>
        </p:nvSpPr>
        <p:spPr>
          <a:xfrm>
            <a:off x="10518999" y="3470313"/>
            <a:ext cx="915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XXX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–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0" dirty="0">
                <a:latin typeface="Times New Roman"/>
                <a:cs typeface="Times New Roman"/>
              </a:rPr>
              <a:t>V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6">
            <a:extLst>
              <a:ext uri="{FF2B5EF4-FFF2-40B4-BE49-F238E27FC236}">
                <a16:creationId xmlns:a16="http://schemas.microsoft.com/office/drawing/2014/main" id="{F4106D87-2295-4279-B1AF-B29A42626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018642"/>
              </p:ext>
            </p:extLst>
          </p:nvPr>
        </p:nvGraphicFramePr>
        <p:xfrm>
          <a:off x="3511699" y="4397229"/>
          <a:ext cx="7007301" cy="121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41">
                  <a:extLst>
                    <a:ext uri="{9D8B030D-6E8A-4147-A177-3AD203B41FA5}">
                      <a16:colId xmlns:a16="http://schemas.microsoft.com/office/drawing/2014/main" val="2358615282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pPr marL="129539" marR="123825" indent="77470">
                        <a:lnSpc>
                          <a:spcPts val="2400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Арабская нумерация</a:t>
                      </a: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10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50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100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2400" b="1" dirty="0">
                          <a:latin typeface="Times New Roman"/>
                          <a:cs typeface="Times New Roman"/>
                        </a:rPr>
                        <a:t>500</a:t>
                      </a:r>
                      <a:endParaRPr sz="2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129539" marR="123825" indent="130810">
                        <a:lnSpc>
                          <a:spcPts val="2400"/>
                        </a:lnSpc>
                      </a:pPr>
                      <a:r>
                        <a:rPr sz="2000" b="1" spc="-10" dirty="0">
                          <a:latin typeface="Times New Roman"/>
                          <a:cs typeface="Times New Roman"/>
                        </a:rPr>
                        <a:t>Римская нумерация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5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I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5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V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5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X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805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L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805"/>
                        </a:lnSpc>
                      </a:pPr>
                      <a:r>
                        <a:rPr sz="2400" b="1" spc="-50" dirty="0">
                          <a:latin typeface="Times New Roman"/>
                          <a:cs typeface="Times New Roman"/>
                        </a:rPr>
                        <a:t>C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805"/>
                        </a:lnSpc>
                      </a:pPr>
                      <a:r>
                        <a:rPr lang="en-US" sz="2400" b="1" dirty="0">
                          <a:latin typeface="Times New Roman"/>
                          <a:cs typeface="Times New Roman"/>
                        </a:rPr>
                        <a:t>D</a:t>
                      </a:r>
                      <a:endParaRPr sz="24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02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1B27C-8A08-426B-A59E-7B18F1A920EB}"/>
              </a:ext>
            </a:extLst>
          </p:cNvPr>
          <p:cNvSpPr txBox="1"/>
          <p:nvPr/>
        </p:nvSpPr>
        <p:spPr>
          <a:xfrm>
            <a:off x="3621741" y="365125"/>
            <a:ext cx="7458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Работа с рисунками, схемами, чертежами</a:t>
            </a:r>
            <a:endParaRPr lang="ru-RU" sz="2400" dirty="0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2E4D3574-9525-4BE4-84C0-157D4B7B5BCB}"/>
              </a:ext>
            </a:extLst>
          </p:cNvPr>
          <p:cNvSpPr txBox="1"/>
          <p:nvPr/>
        </p:nvSpPr>
        <p:spPr>
          <a:xfrm>
            <a:off x="2956339" y="1062952"/>
            <a:ext cx="910567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86280D"/>
                </a:solidFill>
                <a:latin typeface="Times New Roman"/>
                <a:cs typeface="Times New Roman"/>
              </a:rPr>
              <a:t>Задание:</a:t>
            </a:r>
            <a:r>
              <a:rPr sz="2000" b="1" spc="-110" dirty="0">
                <a:solidFill>
                  <a:srgbClr val="8628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Внимательно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рассмотрите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рисунки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и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цены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продуктов. </a:t>
            </a:r>
            <a:r>
              <a:rPr sz="2000" dirty="0">
                <a:latin typeface="Times New Roman"/>
                <a:cs typeface="Times New Roman"/>
              </a:rPr>
              <a:t>Заполните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таблицу,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используя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предложенные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данные.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0F4C88-886F-46EC-A05F-D5E1BBE79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21369">
            <a:off x="672353" y="2146919"/>
            <a:ext cx="3720353" cy="425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6F063DF1-9971-444C-91B8-984AD204B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627431"/>
              </p:ext>
            </p:extLst>
          </p:nvPr>
        </p:nvGraphicFramePr>
        <p:xfrm>
          <a:off x="5118883" y="2671286"/>
          <a:ext cx="6508749" cy="301815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52069">
                        <a:lnSpc>
                          <a:spcPts val="2105"/>
                        </a:lnSpc>
                      </a:pPr>
                      <a:r>
                        <a:rPr sz="1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2105"/>
                        </a:lnSpc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2105"/>
                        </a:lnSpc>
                      </a:pPr>
                      <a:r>
                        <a:rPr sz="1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1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Запиши</a:t>
                      </a:r>
                      <a:r>
                        <a:rPr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цену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сметаны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«Домик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деревне»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скидки.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10"/>
                        </a:lnSpc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Какова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r>
                        <a:rPr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сметаны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«Домик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деревне»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скидкой?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635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575945">
                        <a:lnSpc>
                          <a:spcPts val="1440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Вычислите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запишите,</a:t>
                      </a:r>
                      <a:r>
                        <a:rPr sz="12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какова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будет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покупке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сметаны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«Домик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деревне».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635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631190">
                        <a:lnSpc>
                          <a:spcPts val="144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рублей. Что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сможете приобрести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предложенной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продукции?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Запишите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обоснуйте.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635">
                <a:tc>
                  <a:txBody>
                    <a:bodyPr/>
                    <a:lstStyle/>
                    <a:p>
                      <a:pPr marL="69215">
                        <a:lnSpc>
                          <a:spcPts val="1410"/>
                        </a:lnSpc>
                      </a:pP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 marR="292735">
                        <a:lnSpc>
                          <a:spcPts val="1440"/>
                        </a:lnSpc>
                        <a:spcBef>
                          <a:spcPts val="15"/>
                        </a:spcBef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Составьте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запишите</a:t>
                      </a:r>
                      <a:r>
                        <a:rPr sz="12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задачу,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используя</a:t>
                      </a:r>
                      <a:r>
                        <a:rPr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предложенные данные.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357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D109D856-D880-4B0F-B764-5844C23416CC}"/>
              </a:ext>
            </a:extLst>
          </p:cNvPr>
          <p:cNvSpPr/>
          <p:nvPr/>
        </p:nvSpPr>
        <p:spPr>
          <a:xfrm>
            <a:off x="143436" y="2895600"/>
            <a:ext cx="11349318" cy="20887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833C5-7D27-455C-A634-C7A519E0E183}"/>
              </a:ext>
            </a:extLst>
          </p:cNvPr>
          <p:cNvSpPr txBox="1"/>
          <p:nvPr/>
        </p:nvSpPr>
        <p:spPr>
          <a:xfrm>
            <a:off x="3621741" y="365125"/>
            <a:ext cx="7458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1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Работа с рисунками, схемами, чертежами</a:t>
            </a:r>
            <a:endParaRPr lang="ru-RU" sz="2400" dirty="0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05587E5E-6F32-4F32-8AB2-049746B7D15C}"/>
              </a:ext>
            </a:extLst>
          </p:cNvPr>
          <p:cNvSpPr txBox="1"/>
          <p:nvPr/>
        </p:nvSpPr>
        <p:spPr>
          <a:xfrm>
            <a:off x="3272118" y="1027906"/>
            <a:ext cx="8722657" cy="14100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rgbClr val="86280D"/>
                </a:solidFill>
                <a:latin typeface="Times New Roman"/>
                <a:cs typeface="Times New Roman"/>
              </a:rPr>
              <a:t>Задание:</a:t>
            </a:r>
            <a:r>
              <a:rPr b="1" spc="-95" dirty="0">
                <a:solidFill>
                  <a:srgbClr val="86280D"/>
                </a:solidFill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Установите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соответствие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между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текстом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задачи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и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10" dirty="0" err="1">
                <a:latin typeface="Times New Roman"/>
                <a:cs typeface="Times New Roman"/>
              </a:rPr>
              <a:t>схемой</a:t>
            </a:r>
            <a:r>
              <a:rPr spc="-10" dirty="0">
                <a:latin typeface="Times New Roman"/>
                <a:cs typeface="Times New Roman"/>
              </a:rPr>
              <a:t>.</a:t>
            </a:r>
            <a:endParaRPr lang="en-US" spc="-1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en-US" dirty="0">
                <a:latin typeface="Times New Roman"/>
                <a:cs typeface="Times New Roman"/>
              </a:rPr>
              <a:t>1) </a:t>
            </a:r>
            <a:r>
              <a:rPr dirty="0" err="1">
                <a:latin typeface="Times New Roman"/>
                <a:cs typeface="Times New Roman"/>
              </a:rPr>
              <a:t>На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первой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полке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6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книг. На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второй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–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4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книги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больше.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Сколько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двух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полках?</a:t>
            </a: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dirty="0">
                <a:latin typeface="Times New Roman"/>
                <a:cs typeface="Times New Roman"/>
              </a:rPr>
              <a:t>2) </a:t>
            </a:r>
            <a:r>
              <a:rPr dirty="0" err="1">
                <a:latin typeface="Times New Roman"/>
                <a:cs typeface="Times New Roman"/>
              </a:rPr>
              <a:t>На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первой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полке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6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книг, на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второй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4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книги.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Сколько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 на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двух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полках?</a:t>
            </a:r>
            <a:endParaRPr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dirty="0">
                <a:latin typeface="Times New Roman"/>
                <a:cs typeface="Times New Roman"/>
              </a:rPr>
              <a:t>3) </a:t>
            </a:r>
            <a:r>
              <a:rPr dirty="0" err="1">
                <a:latin typeface="Times New Roman"/>
                <a:cs typeface="Times New Roman"/>
              </a:rPr>
              <a:t>На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первой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полке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6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книг.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второй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–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4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книги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меньше.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Сколько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книг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на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двух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Times New Roman"/>
                <a:cs typeface="Times New Roman"/>
              </a:rPr>
              <a:t>полках?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5902BA64-CF87-43D4-8BDB-3C7122DFBEDB}"/>
              </a:ext>
            </a:extLst>
          </p:cNvPr>
          <p:cNvSpPr txBox="1"/>
          <p:nvPr/>
        </p:nvSpPr>
        <p:spPr>
          <a:xfrm>
            <a:off x="1167180" y="4407789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Times New Roman"/>
                <a:cs typeface="Times New Roman"/>
              </a:rPr>
              <a:t>6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BC1F072E-5ADC-4528-B828-78F3358574C5}"/>
              </a:ext>
            </a:extLst>
          </p:cNvPr>
          <p:cNvSpPr txBox="1"/>
          <p:nvPr/>
        </p:nvSpPr>
        <p:spPr>
          <a:xfrm>
            <a:off x="2740914" y="4434585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25">
            <a:extLst>
              <a:ext uri="{FF2B5EF4-FFF2-40B4-BE49-F238E27FC236}">
                <a16:creationId xmlns:a16="http://schemas.microsoft.com/office/drawing/2014/main" id="{6F581E27-C328-407D-8826-56F942733378}"/>
              </a:ext>
            </a:extLst>
          </p:cNvPr>
          <p:cNvSpPr txBox="1"/>
          <p:nvPr/>
        </p:nvSpPr>
        <p:spPr>
          <a:xfrm>
            <a:off x="7380478" y="3681476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Times New Roman"/>
                <a:cs typeface="Times New Roman"/>
              </a:rPr>
              <a:t>?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26">
            <a:extLst>
              <a:ext uri="{FF2B5EF4-FFF2-40B4-BE49-F238E27FC236}">
                <a16:creationId xmlns:a16="http://schemas.microsoft.com/office/drawing/2014/main" id="{D4B14FCB-1703-45D6-9E88-FCADE6DC1A36}"/>
              </a:ext>
            </a:extLst>
          </p:cNvPr>
          <p:cNvSpPr txBox="1"/>
          <p:nvPr/>
        </p:nvSpPr>
        <p:spPr>
          <a:xfrm>
            <a:off x="4762627" y="3067304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latin typeface="Times New Roman"/>
                <a:cs typeface="Times New Roman"/>
              </a:rPr>
              <a:t>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27">
            <a:extLst>
              <a:ext uri="{FF2B5EF4-FFF2-40B4-BE49-F238E27FC236}">
                <a16:creationId xmlns:a16="http://schemas.microsoft.com/office/drawing/2014/main" id="{CC435E8E-D03B-4F43-B5BB-ACE8ACF23727}"/>
              </a:ext>
            </a:extLst>
          </p:cNvPr>
          <p:cNvSpPr txBox="1"/>
          <p:nvPr/>
        </p:nvSpPr>
        <p:spPr>
          <a:xfrm>
            <a:off x="1803907" y="3618738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Times New Roman"/>
                <a:cs typeface="Times New Roman"/>
              </a:rPr>
              <a:t>?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081A6F51-D6DD-4758-8903-67B569BF2F7B}"/>
              </a:ext>
            </a:extLst>
          </p:cNvPr>
          <p:cNvSpPr txBox="1"/>
          <p:nvPr/>
        </p:nvSpPr>
        <p:spPr>
          <a:xfrm>
            <a:off x="8694166" y="3098673"/>
            <a:ext cx="1149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latin typeface="Times New Roman"/>
                <a:cs typeface="Times New Roman"/>
              </a:rPr>
              <a:t>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29">
            <a:extLst>
              <a:ext uri="{FF2B5EF4-FFF2-40B4-BE49-F238E27FC236}">
                <a16:creationId xmlns:a16="http://schemas.microsoft.com/office/drawing/2014/main" id="{5D05091C-45D1-420F-AE48-CD430A1EE816}"/>
              </a:ext>
            </a:extLst>
          </p:cNvPr>
          <p:cNvSpPr txBox="1"/>
          <p:nvPr/>
        </p:nvSpPr>
        <p:spPr>
          <a:xfrm>
            <a:off x="10370566" y="3820414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Times New Roman"/>
                <a:cs typeface="Times New Roman"/>
              </a:rPr>
              <a:t>?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30">
            <a:extLst>
              <a:ext uri="{FF2B5EF4-FFF2-40B4-BE49-F238E27FC236}">
                <a16:creationId xmlns:a16="http://schemas.microsoft.com/office/drawing/2014/main" id="{EA5B6156-8514-4776-8859-EB8FBF722AB3}"/>
              </a:ext>
            </a:extLst>
          </p:cNvPr>
          <p:cNvSpPr txBox="1"/>
          <p:nvPr/>
        </p:nvSpPr>
        <p:spPr>
          <a:xfrm>
            <a:off x="9339833" y="3851909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31">
            <a:extLst>
              <a:ext uri="{FF2B5EF4-FFF2-40B4-BE49-F238E27FC236}">
                <a16:creationId xmlns:a16="http://schemas.microsoft.com/office/drawing/2014/main" id="{0FC98EB3-2FDE-4551-B175-06497D7567EF}"/>
              </a:ext>
            </a:extLst>
          </p:cNvPr>
          <p:cNvSpPr txBox="1"/>
          <p:nvPr/>
        </p:nvSpPr>
        <p:spPr>
          <a:xfrm>
            <a:off x="6380734" y="3716858"/>
            <a:ext cx="1149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29" name="object 10">
            <a:extLst>
              <a:ext uri="{FF2B5EF4-FFF2-40B4-BE49-F238E27FC236}">
                <a16:creationId xmlns:a16="http://schemas.microsoft.com/office/drawing/2014/main" id="{4A1CEF46-E35A-4564-9077-F8701122EC71}"/>
              </a:ext>
            </a:extLst>
          </p:cNvPr>
          <p:cNvGrpSpPr/>
          <p:nvPr/>
        </p:nvGrpSpPr>
        <p:grpSpPr>
          <a:xfrm>
            <a:off x="271272" y="3357371"/>
            <a:ext cx="9927590" cy="1074420"/>
            <a:chOff x="271272" y="3357371"/>
            <a:chExt cx="9927590" cy="1074420"/>
          </a:xfrm>
        </p:grpSpPr>
        <p:sp>
          <p:nvSpPr>
            <p:cNvPr id="30" name="object 11">
              <a:extLst>
                <a:ext uri="{FF2B5EF4-FFF2-40B4-BE49-F238E27FC236}">
                  <a16:creationId xmlns:a16="http://schemas.microsoft.com/office/drawing/2014/main" id="{B086585B-6786-40C7-BED8-4E1D6AEFEB7F}"/>
                </a:ext>
              </a:extLst>
            </p:cNvPr>
            <p:cNvSpPr/>
            <p:nvPr/>
          </p:nvSpPr>
          <p:spPr>
            <a:xfrm>
              <a:off x="284226" y="4150613"/>
              <a:ext cx="8793480" cy="59690"/>
            </a:xfrm>
            <a:custGeom>
              <a:avLst/>
              <a:gdLst/>
              <a:ahLst/>
              <a:cxnLst/>
              <a:rect l="l" t="t" r="r" b="b"/>
              <a:pathLst>
                <a:path w="8793480" h="59689">
                  <a:moveTo>
                    <a:pt x="0" y="0"/>
                  </a:moveTo>
                  <a:lnTo>
                    <a:pt x="3064764" y="18287"/>
                  </a:lnTo>
                </a:path>
                <a:path w="8793480" h="59689">
                  <a:moveTo>
                    <a:pt x="3634740" y="32004"/>
                  </a:moveTo>
                  <a:lnTo>
                    <a:pt x="6699504" y="50292"/>
                  </a:lnTo>
                </a:path>
                <a:path w="8793480" h="59689">
                  <a:moveTo>
                    <a:pt x="7516368" y="59436"/>
                  </a:moveTo>
                  <a:lnTo>
                    <a:pt x="8793480" y="59436"/>
                  </a:lnTo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object 12">
              <a:extLst>
                <a:ext uri="{FF2B5EF4-FFF2-40B4-BE49-F238E27FC236}">
                  <a16:creationId xmlns:a16="http://schemas.microsoft.com/office/drawing/2014/main" id="{87D1B8A8-5628-49A2-AF88-7D1B9C53563F}"/>
                </a:ext>
              </a:extLst>
            </p:cNvPr>
            <p:cNvSpPr/>
            <p:nvPr/>
          </p:nvSpPr>
          <p:spPr>
            <a:xfrm>
              <a:off x="297180" y="3925823"/>
              <a:ext cx="8752840" cy="498475"/>
            </a:xfrm>
            <a:custGeom>
              <a:avLst/>
              <a:gdLst/>
              <a:ahLst/>
              <a:cxnLst/>
              <a:rect l="l" t="t" r="r" b="b"/>
              <a:pathLst>
                <a:path w="8752840" h="498475">
                  <a:moveTo>
                    <a:pt x="2028444" y="269748"/>
                  </a:moveTo>
                  <a:lnTo>
                    <a:pt x="2021791" y="319381"/>
                  </a:lnTo>
                  <a:lnTo>
                    <a:pt x="2003263" y="362474"/>
                  </a:lnTo>
                  <a:lnTo>
                    <a:pt x="1975006" y="396447"/>
                  </a:lnTo>
                  <a:lnTo>
                    <a:pt x="1939166" y="418722"/>
                  </a:lnTo>
                  <a:lnTo>
                    <a:pt x="1897888" y="426719"/>
                  </a:lnTo>
                  <a:lnTo>
                    <a:pt x="130619" y="426719"/>
                  </a:lnTo>
                  <a:lnTo>
                    <a:pt x="89334" y="418722"/>
                  </a:lnTo>
                  <a:lnTo>
                    <a:pt x="53478" y="396447"/>
                  </a:lnTo>
                  <a:lnTo>
                    <a:pt x="25202" y="362474"/>
                  </a:lnTo>
                  <a:lnTo>
                    <a:pt x="6659" y="319381"/>
                  </a:lnTo>
                  <a:lnTo>
                    <a:pt x="0" y="269748"/>
                  </a:lnTo>
                </a:path>
                <a:path w="8752840" h="498475">
                  <a:moveTo>
                    <a:pt x="8752332" y="350519"/>
                  </a:moveTo>
                  <a:lnTo>
                    <a:pt x="8746056" y="397251"/>
                  </a:lnTo>
                  <a:lnTo>
                    <a:pt x="8728581" y="437833"/>
                  </a:lnTo>
                  <a:lnTo>
                    <a:pt x="8701939" y="469830"/>
                  </a:lnTo>
                  <a:lnTo>
                    <a:pt x="8668158" y="490813"/>
                  </a:lnTo>
                  <a:lnTo>
                    <a:pt x="8629269" y="498348"/>
                  </a:lnTo>
                  <a:lnTo>
                    <a:pt x="7611999" y="498348"/>
                  </a:lnTo>
                  <a:lnTo>
                    <a:pt x="7573109" y="490813"/>
                  </a:lnTo>
                  <a:lnTo>
                    <a:pt x="7539328" y="469830"/>
                  </a:lnTo>
                  <a:lnTo>
                    <a:pt x="7512686" y="437833"/>
                  </a:lnTo>
                  <a:lnTo>
                    <a:pt x="7495211" y="397251"/>
                  </a:lnTo>
                  <a:lnTo>
                    <a:pt x="7488936" y="350519"/>
                  </a:lnTo>
                </a:path>
                <a:path w="8752840" h="498475">
                  <a:moveTo>
                    <a:pt x="3023616" y="269748"/>
                  </a:moveTo>
                  <a:lnTo>
                    <a:pt x="3018786" y="323685"/>
                  </a:lnTo>
                  <a:lnTo>
                    <a:pt x="3005344" y="370539"/>
                  </a:lnTo>
                  <a:lnTo>
                    <a:pt x="2984854" y="407493"/>
                  </a:lnTo>
                  <a:lnTo>
                    <a:pt x="2929001" y="440436"/>
                  </a:lnTo>
                  <a:lnTo>
                    <a:pt x="2155063" y="440436"/>
                  </a:lnTo>
                  <a:lnTo>
                    <a:pt x="2125179" y="431730"/>
                  </a:lnTo>
                  <a:lnTo>
                    <a:pt x="2099209" y="407493"/>
                  </a:lnTo>
                  <a:lnTo>
                    <a:pt x="2078719" y="370539"/>
                  </a:lnTo>
                  <a:lnTo>
                    <a:pt x="2065277" y="323685"/>
                  </a:lnTo>
                  <a:lnTo>
                    <a:pt x="2060447" y="269748"/>
                  </a:lnTo>
                </a:path>
                <a:path w="8752840" h="498475">
                  <a:moveTo>
                    <a:pt x="3037332" y="192024"/>
                  </a:moveTo>
                  <a:lnTo>
                    <a:pt x="3031920" y="153326"/>
                  </a:lnTo>
                  <a:lnTo>
                    <a:pt x="3016400" y="117282"/>
                  </a:lnTo>
                  <a:lnTo>
                    <a:pt x="2991844" y="84664"/>
                  </a:lnTo>
                  <a:lnTo>
                    <a:pt x="2959322" y="56245"/>
                  </a:lnTo>
                  <a:lnTo>
                    <a:pt x="2919906" y="32796"/>
                  </a:lnTo>
                  <a:lnTo>
                    <a:pt x="2874668" y="15091"/>
                  </a:lnTo>
                  <a:lnTo>
                    <a:pt x="2824680" y="3901"/>
                  </a:lnTo>
                  <a:lnTo>
                    <a:pt x="2771013" y="0"/>
                  </a:lnTo>
                  <a:lnTo>
                    <a:pt x="266255" y="0"/>
                  </a:lnTo>
                  <a:lnTo>
                    <a:pt x="212598" y="3901"/>
                  </a:lnTo>
                  <a:lnTo>
                    <a:pt x="162620" y="15091"/>
                  </a:lnTo>
                  <a:lnTo>
                    <a:pt x="117393" y="32796"/>
                  </a:lnTo>
                  <a:lnTo>
                    <a:pt x="77987" y="56245"/>
                  </a:lnTo>
                  <a:lnTo>
                    <a:pt x="45474" y="84664"/>
                  </a:lnTo>
                  <a:lnTo>
                    <a:pt x="20924" y="117282"/>
                  </a:lnTo>
                  <a:lnTo>
                    <a:pt x="5409" y="153326"/>
                  </a:lnTo>
                  <a:lnTo>
                    <a:pt x="0" y="1920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object 13">
              <a:extLst>
                <a:ext uri="{FF2B5EF4-FFF2-40B4-BE49-F238E27FC236}">
                  <a16:creationId xmlns:a16="http://schemas.microsoft.com/office/drawing/2014/main" id="{8091D19A-8C7A-422E-875C-95580790537D}"/>
                </a:ext>
              </a:extLst>
            </p:cNvPr>
            <p:cNvSpPr/>
            <p:nvPr/>
          </p:nvSpPr>
          <p:spPr>
            <a:xfrm>
              <a:off x="3909822" y="3621785"/>
              <a:ext cx="2074545" cy="9525"/>
            </a:xfrm>
            <a:custGeom>
              <a:avLst/>
              <a:gdLst/>
              <a:ahLst/>
              <a:cxnLst/>
              <a:rect l="l" t="t" r="r" b="b"/>
              <a:pathLst>
                <a:path w="2074545" h="9525">
                  <a:moveTo>
                    <a:pt x="0" y="0"/>
                  </a:moveTo>
                  <a:lnTo>
                    <a:pt x="2074164" y="9143"/>
                  </a:lnTo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794E5BAF-CB7C-4705-B969-546444FCAA92}"/>
                </a:ext>
              </a:extLst>
            </p:cNvPr>
            <p:cNvSpPr/>
            <p:nvPr/>
          </p:nvSpPr>
          <p:spPr>
            <a:xfrm>
              <a:off x="3931919" y="3415283"/>
              <a:ext cx="2011680" cy="161925"/>
            </a:xfrm>
            <a:custGeom>
              <a:avLst/>
              <a:gdLst/>
              <a:ahLst/>
              <a:cxnLst/>
              <a:rect l="l" t="t" r="r" b="b"/>
              <a:pathLst>
                <a:path w="2011679" h="161925">
                  <a:moveTo>
                    <a:pt x="2011679" y="161543"/>
                  </a:moveTo>
                  <a:lnTo>
                    <a:pt x="2004826" y="110459"/>
                  </a:lnTo>
                  <a:lnTo>
                    <a:pt x="1985743" y="66111"/>
                  </a:lnTo>
                  <a:lnTo>
                    <a:pt x="1956651" y="31150"/>
                  </a:lnTo>
                  <a:lnTo>
                    <a:pt x="1919768" y="8229"/>
                  </a:lnTo>
                  <a:lnTo>
                    <a:pt x="1877314" y="0"/>
                  </a:lnTo>
                  <a:lnTo>
                    <a:pt x="134365" y="0"/>
                  </a:lnTo>
                  <a:lnTo>
                    <a:pt x="91911" y="8229"/>
                  </a:lnTo>
                  <a:lnTo>
                    <a:pt x="55028" y="31150"/>
                  </a:lnTo>
                  <a:lnTo>
                    <a:pt x="25936" y="66111"/>
                  </a:lnTo>
                  <a:lnTo>
                    <a:pt x="6853" y="110459"/>
                  </a:lnTo>
                  <a:lnTo>
                    <a:pt x="0" y="161543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2C1F9DFA-5D95-4C30-953A-C69DEE0DD055}"/>
                </a:ext>
              </a:extLst>
            </p:cNvPr>
            <p:cNvSpPr/>
            <p:nvPr/>
          </p:nvSpPr>
          <p:spPr>
            <a:xfrm>
              <a:off x="3906012" y="3590543"/>
              <a:ext cx="2077720" cy="605155"/>
            </a:xfrm>
            <a:custGeom>
              <a:avLst/>
              <a:gdLst/>
              <a:ahLst/>
              <a:cxnLst/>
              <a:rect l="l" t="t" r="r" b="b"/>
              <a:pathLst>
                <a:path w="2077720" h="605154">
                  <a:moveTo>
                    <a:pt x="2071115" y="13715"/>
                  </a:moveTo>
                  <a:lnTo>
                    <a:pt x="2077212" y="605027"/>
                  </a:lnTo>
                </a:path>
                <a:path w="2077720" h="605154">
                  <a:moveTo>
                    <a:pt x="0" y="0"/>
                  </a:moveTo>
                  <a:lnTo>
                    <a:pt x="19812" y="605027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B7C9D815-72DC-445D-9DCD-EDA1CE41545D}"/>
                </a:ext>
              </a:extLst>
            </p:cNvPr>
            <p:cNvSpPr/>
            <p:nvPr/>
          </p:nvSpPr>
          <p:spPr>
            <a:xfrm>
              <a:off x="7059167" y="3361943"/>
              <a:ext cx="226060" cy="940435"/>
            </a:xfrm>
            <a:custGeom>
              <a:avLst/>
              <a:gdLst/>
              <a:ahLst/>
              <a:cxnLst/>
              <a:rect l="l" t="t" r="r" b="b"/>
              <a:pathLst>
                <a:path w="226059" h="940435">
                  <a:moveTo>
                    <a:pt x="0" y="0"/>
                  </a:moveTo>
                  <a:lnTo>
                    <a:pt x="43874" y="8314"/>
                  </a:lnTo>
                  <a:lnTo>
                    <a:pt x="79724" y="30987"/>
                  </a:lnTo>
                  <a:lnTo>
                    <a:pt x="103905" y="64615"/>
                  </a:lnTo>
                  <a:lnTo>
                    <a:pt x="112775" y="105790"/>
                  </a:lnTo>
                  <a:lnTo>
                    <a:pt x="112775" y="364362"/>
                  </a:lnTo>
                  <a:lnTo>
                    <a:pt x="121646" y="405538"/>
                  </a:lnTo>
                  <a:lnTo>
                    <a:pt x="145827" y="439165"/>
                  </a:lnTo>
                  <a:lnTo>
                    <a:pt x="181677" y="461839"/>
                  </a:lnTo>
                  <a:lnTo>
                    <a:pt x="225551" y="470153"/>
                  </a:lnTo>
                  <a:lnTo>
                    <a:pt x="181677" y="478468"/>
                  </a:lnTo>
                  <a:lnTo>
                    <a:pt x="145827" y="501141"/>
                  </a:lnTo>
                  <a:lnTo>
                    <a:pt x="121646" y="534769"/>
                  </a:lnTo>
                  <a:lnTo>
                    <a:pt x="112775" y="575944"/>
                  </a:lnTo>
                  <a:lnTo>
                    <a:pt x="112775" y="834516"/>
                  </a:lnTo>
                  <a:lnTo>
                    <a:pt x="103905" y="875692"/>
                  </a:lnTo>
                  <a:lnTo>
                    <a:pt x="79724" y="909319"/>
                  </a:lnTo>
                  <a:lnTo>
                    <a:pt x="43874" y="931993"/>
                  </a:lnTo>
                  <a:lnTo>
                    <a:pt x="0" y="94030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1D78DB2D-FBB7-4A03-81D5-FDBA7EB5E9DF}"/>
                </a:ext>
              </a:extLst>
            </p:cNvPr>
            <p:cNvSpPr/>
            <p:nvPr/>
          </p:nvSpPr>
          <p:spPr>
            <a:xfrm>
              <a:off x="7786878" y="3618737"/>
              <a:ext cx="2016760" cy="12700"/>
            </a:xfrm>
            <a:custGeom>
              <a:avLst/>
              <a:gdLst/>
              <a:ahLst/>
              <a:cxnLst/>
              <a:rect l="l" t="t" r="r" b="b"/>
              <a:pathLst>
                <a:path w="2016759" h="12700">
                  <a:moveTo>
                    <a:pt x="0" y="0"/>
                  </a:moveTo>
                  <a:lnTo>
                    <a:pt x="2016252" y="12192"/>
                  </a:lnTo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A40CB272-B535-459C-9C7B-893585CFFE00}"/>
                </a:ext>
              </a:extLst>
            </p:cNvPr>
            <p:cNvSpPr/>
            <p:nvPr/>
          </p:nvSpPr>
          <p:spPr>
            <a:xfrm>
              <a:off x="7795260" y="3406139"/>
              <a:ext cx="2011680" cy="161925"/>
            </a:xfrm>
            <a:custGeom>
              <a:avLst/>
              <a:gdLst/>
              <a:ahLst/>
              <a:cxnLst/>
              <a:rect l="l" t="t" r="r" b="b"/>
              <a:pathLst>
                <a:path w="2011679" h="161925">
                  <a:moveTo>
                    <a:pt x="2011680" y="161544"/>
                  </a:moveTo>
                  <a:lnTo>
                    <a:pt x="2004826" y="110459"/>
                  </a:lnTo>
                  <a:lnTo>
                    <a:pt x="1985743" y="66111"/>
                  </a:lnTo>
                  <a:lnTo>
                    <a:pt x="1956651" y="31150"/>
                  </a:lnTo>
                  <a:lnTo>
                    <a:pt x="1919768" y="8229"/>
                  </a:lnTo>
                  <a:lnTo>
                    <a:pt x="1877314" y="0"/>
                  </a:lnTo>
                  <a:lnTo>
                    <a:pt x="134366" y="0"/>
                  </a:lnTo>
                  <a:lnTo>
                    <a:pt x="91911" y="8229"/>
                  </a:lnTo>
                  <a:lnTo>
                    <a:pt x="55028" y="31150"/>
                  </a:lnTo>
                  <a:lnTo>
                    <a:pt x="25936" y="66111"/>
                  </a:lnTo>
                  <a:lnTo>
                    <a:pt x="6853" y="110459"/>
                  </a:lnTo>
                  <a:lnTo>
                    <a:pt x="0" y="1615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4E72C2F6-5746-409D-8962-8BE96CDEA81F}"/>
                </a:ext>
              </a:extLst>
            </p:cNvPr>
            <p:cNvSpPr/>
            <p:nvPr/>
          </p:nvSpPr>
          <p:spPr>
            <a:xfrm>
              <a:off x="7773924" y="3625595"/>
              <a:ext cx="1294130" cy="614680"/>
            </a:xfrm>
            <a:custGeom>
              <a:avLst/>
              <a:gdLst/>
              <a:ahLst/>
              <a:cxnLst/>
              <a:rect l="l" t="t" r="r" b="b"/>
              <a:pathLst>
                <a:path w="1294129" h="614679">
                  <a:moveTo>
                    <a:pt x="1286255" y="22859"/>
                  </a:moveTo>
                  <a:lnTo>
                    <a:pt x="1293876" y="614171"/>
                  </a:lnTo>
                </a:path>
                <a:path w="1294129" h="614679">
                  <a:moveTo>
                    <a:pt x="0" y="0"/>
                  </a:moveTo>
                  <a:lnTo>
                    <a:pt x="7620" y="592835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612C1F5E-99AC-4EAF-A605-921FD5FD03B4}"/>
                </a:ext>
              </a:extLst>
            </p:cNvPr>
            <p:cNvSpPr/>
            <p:nvPr/>
          </p:nvSpPr>
          <p:spPr>
            <a:xfrm>
              <a:off x="9076943" y="3657599"/>
              <a:ext cx="716280" cy="121920"/>
            </a:xfrm>
            <a:custGeom>
              <a:avLst/>
              <a:gdLst/>
              <a:ahLst/>
              <a:cxnLst/>
              <a:rect l="l" t="t" r="r" b="b"/>
              <a:pathLst>
                <a:path w="716279" h="121920">
                  <a:moveTo>
                    <a:pt x="716279" y="0"/>
                  </a:moveTo>
                  <a:lnTo>
                    <a:pt x="710973" y="47446"/>
                  </a:lnTo>
                  <a:lnTo>
                    <a:pt x="696499" y="86201"/>
                  </a:lnTo>
                  <a:lnTo>
                    <a:pt x="675024" y="112335"/>
                  </a:lnTo>
                  <a:lnTo>
                    <a:pt x="648715" y="121919"/>
                  </a:lnTo>
                  <a:lnTo>
                    <a:pt x="67563" y="121919"/>
                  </a:lnTo>
                  <a:lnTo>
                    <a:pt x="41255" y="112335"/>
                  </a:lnTo>
                  <a:lnTo>
                    <a:pt x="19780" y="86201"/>
                  </a:lnTo>
                  <a:lnTo>
                    <a:pt x="5306" y="47446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6B2FF2B1-1247-4D60-8775-1CD010839CC3}"/>
                </a:ext>
              </a:extLst>
            </p:cNvPr>
            <p:cNvSpPr/>
            <p:nvPr/>
          </p:nvSpPr>
          <p:spPr>
            <a:xfrm>
              <a:off x="9968483" y="3486911"/>
              <a:ext cx="226060" cy="940435"/>
            </a:xfrm>
            <a:custGeom>
              <a:avLst/>
              <a:gdLst/>
              <a:ahLst/>
              <a:cxnLst/>
              <a:rect l="l" t="t" r="r" b="b"/>
              <a:pathLst>
                <a:path w="226059" h="940435">
                  <a:moveTo>
                    <a:pt x="0" y="0"/>
                  </a:moveTo>
                  <a:lnTo>
                    <a:pt x="43874" y="8314"/>
                  </a:lnTo>
                  <a:lnTo>
                    <a:pt x="79724" y="30987"/>
                  </a:lnTo>
                  <a:lnTo>
                    <a:pt x="103905" y="64615"/>
                  </a:lnTo>
                  <a:lnTo>
                    <a:pt x="112775" y="105790"/>
                  </a:lnTo>
                  <a:lnTo>
                    <a:pt x="112775" y="364363"/>
                  </a:lnTo>
                  <a:lnTo>
                    <a:pt x="121646" y="405538"/>
                  </a:lnTo>
                  <a:lnTo>
                    <a:pt x="145827" y="439166"/>
                  </a:lnTo>
                  <a:lnTo>
                    <a:pt x="181677" y="461839"/>
                  </a:lnTo>
                  <a:lnTo>
                    <a:pt x="225551" y="470154"/>
                  </a:lnTo>
                  <a:lnTo>
                    <a:pt x="181677" y="478468"/>
                  </a:lnTo>
                  <a:lnTo>
                    <a:pt x="145827" y="501142"/>
                  </a:lnTo>
                  <a:lnTo>
                    <a:pt x="121646" y="534769"/>
                  </a:lnTo>
                  <a:lnTo>
                    <a:pt x="112775" y="575944"/>
                  </a:lnTo>
                  <a:lnTo>
                    <a:pt x="112775" y="834517"/>
                  </a:lnTo>
                  <a:lnTo>
                    <a:pt x="103905" y="875692"/>
                  </a:lnTo>
                  <a:lnTo>
                    <a:pt x="79724" y="909319"/>
                  </a:lnTo>
                  <a:lnTo>
                    <a:pt x="43874" y="931993"/>
                  </a:lnTo>
                  <a:lnTo>
                    <a:pt x="0" y="94030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FC149CF8-B6DE-447B-8B30-F6F85C098557}"/>
                </a:ext>
              </a:extLst>
            </p:cNvPr>
            <p:cNvSpPr/>
            <p:nvPr/>
          </p:nvSpPr>
          <p:spPr>
            <a:xfrm>
              <a:off x="5983224" y="4020311"/>
              <a:ext cx="974090" cy="166370"/>
            </a:xfrm>
            <a:custGeom>
              <a:avLst/>
              <a:gdLst/>
              <a:ahLst/>
              <a:cxnLst/>
              <a:rect l="l" t="t" r="r" b="b"/>
              <a:pathLst>
                <a:path w="974090" h="166370">
                  <a:moveTo>
                    <a:pt x="973835" y="166115"/>
                  </a:moveTo>
                  <a:lnTo>
                    <a:pt x="966793" y="113629"/>
                  </a:lnTo>
                  <a:lnTo>
                    <a:pt x="947180" y="68031"/>
                  </a:lnTo>
                  <a:lnTo>
                    <a:pt x="917271" y="32064"/>
                  </a:lnTo>
                  <a:lnTo>
                    <a:pt x="879339" y="8473"/>
                  </a:lnTo>
                  <a:lnTo>
                    <a:pt x="835659" y="0"/>
                  </a:lnTo>
                  <a:lnTo>
                    <a:pt x="138175" y="0"/>
                  </a:lnTo>
                  <a:lnTo>
                    <a:pt x="94496" y="8473"/>
                  </a:lnTo>
                  <a:lnTo>
                    <a:pt x="56564" y="32064"/>
                  </a:lnTo>
                  <a:lnTo>
                    <a:pt x="26655" y="68031"/>
                  </a:lnTo>
                  <a:lnTo>
                    <a:pt x="7042" y="113629"/>
                  </a:lnTo>
                  <a:lnTo>
                    <a:pt x="0" y="166115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83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8A1BD82-8789-42AC-81EA-AB13AE04A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77" y="305092"/>
            <a:ext cx="6837218" cy="6247816"/>
          </a:xfrm>
          <a:prstGeom prst="rect">
            <a:avLst/>
          </a:prstGeom>
          <a:solidFill>
            <a:srgbClr val="D1FBCF"/>
          </a:solidFill>
          <a:ln>
            <a:noFill/>
          </a:ln>
          <a:effectLst/>
        </p:spPr>
        <p:txBody>
          <a:bodyPr vert="horz" wrap="square" lIns="91440" tIns="76176" rIns="91440" bIns="76176" numCol="1" anchor="ctr" anchorCtr="0" compatLnSpc="1">
            <a:prstTxWarp prst="textNoShape">
              <a:avLst/>
            </a:prstTxWarp>
            <a:spAutoFit/>
          </a:bodyPr>
          <a:lstStyle>
            <a:lvl1pPr indent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lang="ru-RU" sz="2400" b="1" u="sng" dirty="0">
                <a:solidFill>
                  <a:srgbClr val="002060"/>
                </a:solidFill>
                <a:latin typeface="Century Schoolbook" panose="02040604050505020304" pitchFamily="18" charset="0"/>
              </a:rPr>
              <a:t>Выбор оптимального варианта</a:t>
            </a:r>
            <a:endParaRPr lang="ru-RU" altLang="ru-RU" sz="2400" u="sng" dirty="0">
              <a:solidFill>
                <a:srgbClr val="002060"/>
              </a:solidFill>
              <a:latin typeface="Century Schoolbook" panose="020406040505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Бабушка, живущая в Краснодаре, отправила</a:t>
            </a:r>
            <a:r>
              <a:rPr kumimoji="0" lang="ru-RU" altLang="ru-RU" sz="2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четыре посылки своим внукам, живущим в разных городах России. В таблице дано контрольное время в сутках, установленное для пересылки посылок наземным транспортом (без учёта дня приёма) между некоторыми городами России.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Какая из данных посылок не была доставлена вовремя?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ответе укажите номер правильного варианта.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пункт назначения — Белгород, посылка доставлена 10 сентября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пункт назначения — Астрахань, посылка доставлена 12 сентября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пункт назначения — Барнаул, посылка доставлена 15 сентября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пункт назначения — Архангельск, посылка доставлена 11 сентября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179DB89C-20F0-4406-A73A-158EF1D76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960475"/>
              </p:ext>
            </p:extLst>
          </p:nvPr>
        </p:nvGraphicFramePr>
        <p:xfrm>
          <a:off x="7083972" y="1080655"/>
          <a:ext cx="4932018" cy="3073497"/>
        </p:xfrm>
        <a:graphic>
          <a:graphicData uri="http://schemas.openxmlformats.org/drawingml/2006/table">
            <a:tbl>
              <a:tblPr/>
              <a:tblGrid>
                <a:gridCol w="822003">
                  <a:extLst>
                    <a:ext uri="{9D8B030D-6E8A-4147-A177-3AD203B41FA5}">
                      <a16:colId xmlns:a16="http://schemas.microsoft.com/office/drawing/2014/main" val="3552111515"/>
                    </a:ext>
                  </a:extLst>
                </a:gridCol>
                <a:gridCol w="822003">
                  <a:extLst>
                    <a:ext uri="{9D8B030D-6E8A-4147-A177-3AD203B41FA5}">
                      <a16:colId xmlns:a16="http://schemas.microsoft.com/office/drawing/2014/main" val="832477811"/>
                    </a:ext>
                  </a:extLst>
                </a:gridCol>
                <a:gridCol w="822003">
                  <a:extLst>
                    <a:ext uri="{9D8B030D-6E8A-4147-A177-3AD203B41FA5}">
                      <a16:colId xmlns:a16="http://schemas.microsoft.com/office/drawing/2014/main" val="1868593796"/>
                    </a:ext>
                  </a:extLst>
                </a:gridCol>
                <a:gridCol w="822003">
                  <a:extLst>
                    <a:ext uri="{9D8B030D-6E8A-4147-A177-3AD203B41FA5}">
                      <a16:colId xmlns:a16="http://schemas.microsoft.com/office/drawing/2014/main" val="3538148290"/>
                    </a:ext>
                  </a:extLst>
                </a:gridCol>
                <a:gridCol w="822003">
                  <a:extLst>
                    <a:ext uri="{9D8B030D-6E8A-4147-A177-3AD203B41FA5}">
                      <a16:colId xmlns:a16="http://schemas.microsoft.com/office/drawing/2014/main" val="4131257887"/>
                    </a:ext>
                  </a:extLst>
                </a:gridCol>
                <a:gridCol w="822003">
                  <a:extLst>
                    <a:ext uri="{9D8B030D-6E8A-4147-A177-3AD203B41FA5}">
                      <a16:colId xmlns:a16="http://schemas.microsoft.com/office/drawing/2014/main" val="2895633629"/>
                    </a:ext>
                  </a:extLst>
                </a:gridCol>
              </a:tblGrid>
              <a:tr h="285249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Пункт отправки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Пункт назначения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054037"/>
                  </a:ext>
                </a:extLst>
              </a:tr>
              <a:tr h="4813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Архангельск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Астрахань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Барнаул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Белгород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Краснодар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8816"/>
                  </a:ext>
                </a:extLst>
              </a:tr>
              <a:tr h="481358"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Архангельск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351297"/>
                  </a:ext>
                </a:extLst>
              </a:tr>
              <a:tr h="481358"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Астрахань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714931"/>
                  </a:ext>
                </a:extLst>
              </a:tr>
              <a:tr h="431408"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Барнаул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683617"/>
                  </a:ext>
                </a:extLst>
              </a:tr>
              <a:tr h="431408"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Белгород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596186"/>
                  </a:ext>
                </a:extLst>
              </a:tr>
              <a:tr h="481358">
                <a:tc>
                  <a:txBody>
                    <a:bodyPr/>
                    <a:lstStyle/>
                    <a:p>
                      <a:pPr algn="ctr"/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Краснодар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102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551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65D9D-705C-40B3-A61E-24430109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976B60-F437-41EA-A9E3-E819F628C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FEB564-629E-478A-B6B7-43BAD59E8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AC8F95-1E30-4507-8D76-F180EB62CD14}"/>
              </a:ext>
            </a:extLst>
          </p:cNvPr>
          <p:cNvSpPr txBox="1"/>
          <p:nvPr/>
        </p:nvSpPr>
        <p:spPr>
          <a:xfrm>
            <a:off x="2232210" y="580100"/>
            <a:ext cx="8830235" cy="193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86025" marR="5715" indent="-1664970" algn="ctr">
              <a:lnSpc>
                <a:spcPct val="106800"/>
              </a:lnSpc>
              <a:spcBef>
                <a:spcPts val="105"/>
              </a:spcBef>
            </a:pP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«Мои</a:t>
            </a:r>
            <a:r>
              <a:rPr lang="ru-RU" sz="2800" b="1" i="1" spc="-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ученики</a:t>
            </a:r>
            <a:r>
              <a:rPr lang="ru-RU" sz="2800" b="1" i="1" spc="-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будут</a:t>
            </a:r>
            <a:r>
              <a:rPr lang="ru-RU" sz="2800" b="1" i="1" spc="-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узнавать</a:t>
            </a:r>
            <a:r>
              <a:rPr lang="ru-RU" sz="2800" b="1" i="1" spc="-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новое</a:t>
            </a:r>
            <a:r>
              <a:rPr lang="ru-RU" sz="2800" b="1" i="1" spc="-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не</a:t>
            </a:r>
            <a:r>
              <a:rPr lang="ru-RU" sz="2800" b="1" i="1" spc="-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от</a:t>
            </a:r>
            <a:r>
              <a:rPr lang="ru-RU" sz="2800" b="1" i="1" spc="-4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spc="-10" dirty="0">
                <a:solidFill>
                  <a:srgbClr val="6F2F9F"/>
                </a:solidFill>
                <a:latin typeface="Times New Roman"/>
                <a:cs typeface="Times New Roman"/>
              </a:rPr>
              <a:t>меня; </a:t>
            </a:r>
          </a:p>
          <a:p>
            <a:pPr marL="2486025" marR="5715" indent="-1664970" algn="ctr">
              <a:lnSpc>
                <a:spcPct val="106800"/>
              </a:lnSpc>
              <a:spcBef>
                <a:spcPts val="105"/>
              </a:spcBef>
            </a:pP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Они</a:t>
            </a:r>
            <a:r>
              <a:rPr lang="ru-RU" sz="2800" b="1" i="1" spc="-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будут</a:t>
            </a:r>
            <a:r>
              <a:rPr lang="ru-RU" sz="2800" b="1" i="1" spc="-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открывать</a:t>
            </a:r>
            <a:r>
              <a:rPr lang="ru-RU" sz="2800" b="1" i="1" spc="-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это</a:t>
            </a:r>
            <a:r>
              <a:rPr lang="ru-RU" sz="2800" b="1" i="1" spc="-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новое</a:t>
            </a:r>
            <a:r>
              <a:rPr lang="ru-RU" sz="2800" b="1" i="1" spc="-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spc="-10" dirty="0">
                <a:solidFill>
                  <a:srgbClr val="6F2F9F"/>
                </a:solidFill>
                <a:latin typeface="Times New Roman"/>
                <a:cs typeface="Times New Roman"/>
              </a:rPr>
              <a:t>сами.</a:t>
            </a:r>
            <a:endParaRPr lang="ru-RU" sz="2800" i="1" spc="-10" dirty="0">
              <a:latin typeface="Times New Roman"/>
              <a:cs typeface="Times New Roman"/>
            </a:endParaRPr>
          </a:p>
          <a:p>
            <a:pPr marL="2486025" marR="5715" indent="-1664970" algn="ctr">
              <a:lnSpc>
                <a:spcPct val="106800"/>
              </a:lnSpc>
              <a:spcBef>
                <a:spcPts val="105"/>
              </a:spcBef>
            </a:pP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Моя</a:t>
            </a:r>
            <a:r>
              <a:rPr lang="ru-RU" sz="2800" b="1" i="1" spc="-8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задача</a:t>
            </a:r>
            <a:r>
              <a:rPr lang="ru-RU" sz="2800" b="1" i="1" spc="-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spc="-50" dirty="0">
                <a:solidFill>
                  <a:srgbClr val="6F2F9F"/>
                </a:solidFill>
                <a:latin typeface="Times New Roman"/>
                <a:cs typeface="Times New Roman"/>
              </a:rPr>
              <a:t>–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помочь</a:t>
            </a:r>
            <a:r>
              <a:rPr lang="ru-RU" sz="2800" b="1" i="1" spc="-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им</a:t>
            </a:r>
            <a:r>
              <a:rPr lang="ru-RU" sz="2800" b="1" i="1" spc="-5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раскрыться</a:t>
            </a:r>
            <a:r>
              <a:rPr lang="ru-RU" sz="2800" b="1" i="1" spc="-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и</a:t>
            </a:r>
            <a:r>
              <a:rPr lang="ru-RU" sz="2800" b="1" i="1" spc="-6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развить</a:t>
            </a:r>
            <a:r>
              <a:rPr lang="ru-RU" sz="2800" b="1" i="1" spc="-6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собственные</a:t>
            </a:r>
            <a:r>
              <a:rPr lang="ru-RU" sz="2800" b="1" i="1" spc="-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spc="-10" dirty="0">
                <a:solidFill>
                  <a:srgbClr val="6F2F9F"/>
                </a:solidFill>
                <a:latin typeface="Times New Roman"/>
                <a:cs typeface="Times New Roman"/>
              </a:rPr>
              <a:t>идеи</a:t>
            </a:r>
            <a:endParaRPr lang="ru-RU" sz="2800" i="1"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74A33ACD-7289-4B39-9E5D-67D9A14E9C5C}"/>
              </a:ext>
            </a:extLst>
          </p:cNvPr>
          <p:cNvSpPr txBox="1"/>
          <p:nvPr/>
        </p:nvSpPr>
        <p:spPr>
          <a:xfrm>
            <a:off x="8505399" y="2890434"/>
            <a:ext cx="38838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10" dirty="0">
                <a:solidFill>
                  <a:srgbClr val="6F2F9F"/>
                </a:solidFill>
                <a:latin typeface="Times New Roman"/>
                <a:cs typeface="Times New Roman"/>
              </a:rPr>
              <a:t>И.Г.Песталоцци</a:t>
            </a:r>
            <a:endParaRPr sz="2800" i="1" dirty="0">
              <a:latin typeface="Times New Roman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D70E6-A20C-4E05-89B7-5E4F30357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061">
            <a:off x="839135" y="3452854"/>
            <a:ext cx="2114875" cy="2819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4E9E6E-4CEE-412F-9C1D-F6389B61E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3"/>
          <a:stretch/>
        </p:blipFill>
        <p:spPr>
          <a:xfrm rot="286960">
            <a:off x="8284426" y="3751256"/>
            <a:ext cx="3666163" cy="2077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7E0B49-0C76-4AA4-A1DD-D274F0DF40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8"/>
          <a:stretch/>
        </p:blipFill>
        <p:spPr>
          <a:xfrm>
            <a:off x="3434559" y="3805711"/>
            <a:ext cx="4249868" cy="2274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99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1558C19-C35A-4028-A9EB-4B8A71711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5224" y="0"/>
            <a:ext cx="8758517" cy="327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6176" rIns="0" bIns="76176" numCol="1" anchor="ctr" anchorCtr="0" compatLnSpc="1">
            <a:prstTxWarp prst="textNoShape">
              <a:avLst/>
            </a:prstTxWarp>
            <a:spAutoFit/>
          </a:bodyPr>
          <a:lstStyle>
            <a:lvl1pPr indent="190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defTabSz="914400"/>
            <a:r>
              <a:rPr lang="ru-RU" sz="32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Выбор оптимального варианта</a:t>
            </a:r>
            <a:endParaRPr kumimoji="0" lang="ru-RU" altLang="ru-RU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onstantia" panose="02030602050306030303" pitchFamily="18" charset="0"/>
              <a:cs typeface="Arial" panose="020B0604020202020204" pitchFamily="34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квартиры площадью 50 м</a:t>
            </a:r>
            <a:r>
              <a:rPr kumimoji="0" lang="ru-RU" altLang="ru-RU" sz="20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заказан натяжной потолок белого цвета.   Стоимость работ по установке натяжных потолков приведена в таблице.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Какова стоимость заказа, если действует сезонная скидка в 10%?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ответе укажите номер правильного варианта.</a:t>
            </a:r>
            <a:endParaRPr kumimoji="0" lang="ru-RU" altLang="ru-RU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1) 35 000 руб.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 3 500 руб.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 34 990 руб.</a:t>
            </a:r>
          </a:p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 31 500 руб.</a:t>
            </a:r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33950000-313C-47C3-8F09-BFB41A69F4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886750"/>
              </p:ext>
            </p:extLst>
          </p:nvPr>
        </p:nvGraphicFramePr>
        <p:xfrm>
          <a:off x="4384007" y="3429000"/>
          <a:ext cx="6606720" cy="313764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21344">
                  <a:extLst>
                    <a:ext uri="{9D8B030D-6E8A-4147-A177-3AD203B41FA5}">
                      <a16:colId xmlns:a16="http://schemas.microsoft.com/office/drawing/2014/main" val="1327709662"/>
                    </a:ext>
                  </a:extLst>
                </a:gridCol>
                <a:gridCol w="1321344">
                  <a:extLst>
                    <a:ext uri="{9D8B030D-6E8A-4147-A177-3AD203B41FA5}">
                      <a16:colId xmlns:a16="http://schemas.microsoft.com/office/drawing/2014/main" val="558925563"/>
                    </a:ext>
                  </a:extLst>
                </a:gridCol>
                <a:gridCol w="1321344">
                  <a:extLst>
                    <a:ext uri="{9D8B030D-6E8A-4147-A177-3AD203B41FA5}">
                      <a16:colId xmlns:a16="http://schemas.microsoft.com/office/drawing/2014/main" val="4242992621"/>
                    </a:ext>
                  </a:extLst>
                </a:gridCol>
                <a:gridCol w="1321344">
                  <a:extLst>
                    <a:ext uri="{9D8B030D-6E8A-4147-A177-3AD203B41FA5}">
                      <a16:colId xmlns:a16="http://schemas.microsoft.com/office/drawing/2014/main" val="1893416767"/>
                    </a:ext>
                  </a:extLst>
                </a:gridCol>
                <a:gridCol w="1321344">
                  <a:extLst>
                    <a:ext uri="{9D8B030D-6E8A-4147-A177-3AD203B41FA5}">
                      <a16:colId xmlns:a16="http://schemas.microsoft.com/office/drawing/2014/main" val="890834342"/>
                    </a:ext>
                  </a:extLst>
                </a:gridCol>
              </a:tblGrid>
              <a:tr h="985076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 потолка</a:t>
                      </a:r>
                    </a:p>
                  </a:txBody>
                  <a:tcPr marL="38100" marR="38100" marT="38100" marB="3810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(в руб.) за 1 м (в зависимости от площади помещения)</a:t>
                      </a:r>
                    </a:p>
                  </a:txBody>
                  <a:tcPr marL="38100" marR="38100" marT="38100" marB="381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18518"/>
                  </a:ext>
                </a:extLst>
              </a:tr>
              <a:tr h="985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 м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11 до 30 м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31 до 60 м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60 м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2098757583"/>
                  </a:ext>
                </a:extLst>
              </a:tr>
              <a:tr h="583748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белый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2845823714"/>
                  </a:ext>
                </a:extLst>
              </a:tr>
              <a:tr h="583748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цветной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153855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859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2494C4-1584-4161-A9E5-D25732FCD42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227294" y="276998"/>
            <a:ext cx="8857130" cy="40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8088" rIns="0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Представление данных  в виде графиков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onstantia" panose="02030602050306030303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Прочтите текст.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трём часам дня 25 августа воздух прогрелся до +27°С, а затем температура начала быстро снижаться и за три часа опустилась на 9 градусов. Повеяло вечерней прохладой. Температура опускалась всё медленнее, и к девяти часам вечера воздух остыл до 15°. К полуночи неожиданно потеплело на 3 градуса, но ветер снова сменил направление, и к 3 часам ночи температура воздуха опустилась до 12 градусов, а к восходу (в 6 часов утра) похолодало ещё на 3 градуса. Когда рассвело, воздух снова начал прогреваться, но такой жары, как накануне, 26 августа, уже не случилось: в полдень было пасмурно, и термометры показывали всего 15°С, а в 15:00 температура оказалась на 6 градусов ниже, чем в это же время накануне.</a:t>
            </a:r>
            <a:endParaRPr kumimoji="0" lang="ru-RU" altLang="ru-RU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описанию постройте схематично график изменения температуры в течение суток с 15:00 25 августа до 15:00 26 августа.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6" name="Picture 2" descr="https://math7-vpr.sdamgia.ru/get_file?id=36431&amp;png=1">
            <a:extLst>
              <a:ext uri="{FF2B5EF4-FFF2-40B4-BE49-F238E27FC236}">
                <a16:creationId xmlns:a16="http://schemas.microsoft.com/office/drawing/2014/main" id="{64B0F20F-9BEC-47C6-98E2-94B72EA6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644" y="4113519"/>
            <a:ext cx="3974649" cy="264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9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2F9CC-004B-4274-9341-BB6F4B2A4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8" t="7606" r="5293" b="13136"/>
          <a:stretch/>
        </p:blipFill>
        <p:spPr>
          <a:xfrm>
            <a:off x="107575" y="1180536"/>
            <a:ext cx="3890683" cy="205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F2EBB0-E773-4621-9AE5-C623F56C0B37}"/>
              </a:ext>
            </a:extLst>
          </p:cNvPr>
          <p:cNvSpPr txBox="1"/>
          <p:nvPr/>
        </p:nvSpPr>
        <p:spPr>
          <a:xfrm>
            <a:off x="3756211" y="155337"/>
            <a:ext cx="6167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Регулярная работа с интерактивной образовательной платформой </a:t>
            </a:r>
            <a:r>
              <a:rPr lang="ru-RU" sz="2400" b="1" dirty="0" err="1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Учи.ру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8B690B-F6D9-4F8E-B0EC-C1DB0F9FA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" t="4706" r="1839" b="5228"/>
          <a:stretch/>
        </p:blipFill>
        <p:spPr>
          <a:xfrm>
            <a:off x="4107867" y="1409775"/>
            <a:ext cx="3890683" cy="208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2D53C9-A9DF-4B76-84FF-267D98AC63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" t="4053" r="1985" b="5323"/>
          <a:stretch/>
        </p:blipFill>
        <p:spPr>
          <a:xfrm>
            <a:off x="8152980" y="1269741"/>
            <a:ext cx="3846117" cy="205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4487BA-E3C9-46FB-AAC6-BFE45C29CE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1" t="4052" r="2132" b="5359"/>
          <a:stretch/>
        </p:blipFill>
        <p:spPr>
          <a:xfrm>
            <a:off x="107575" y="3873819"/>
            <a:ext cx="3890683" cy="2093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04AB28-E43A-482C-9E38-A5763D09E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9" t="4313" r="2132" b="5098"/>
          <a:stretch/>
        </p:blipFill>
        <p:spPr>
          <a:xfrm>
            <a:off x="4105832" y="4449682"/>
            <a:ext cx="3890683" cy="209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A743AE-68EC-46FA-8028-9DBC114AF1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4" t="4314" r="2132" b="5360"/>
          <a:stretch/>
        </p:blipFill>
        <p:spPr>
          <a:xfrm>
            <a:off x="8104088" y="4015001"/>
            <a:ext cx="3980335" cy="213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646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259EC2-CE2E-400D-AC3B-A0D4ED2BB5E8}"/>
              </a:ext>
            </a:extLst>
          </p:cNvPr>
          <p:cNvSpPr txBox="1"/>
          <p:nvPr/>
        </p:nvSpPr>
        <p:spPr>
          <a:xfrm>
            <a:off x="3334870" y="1690688"/>
            <a:ext cx="88571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Constantia" panose="02030602050306030303" pitchFamily="18" charset="0"/>
              </a:rPr>
              <a:t>Формируя функциональную грамотность обучающихся, мы решаем задачи стратегического развития Российской Федерации:</a:t>
            </a:r>
            <a:br>
              <a:rPr lang="ru-RU" sz="2000" b="1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sz="20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69FA5-170E-4C60-A2E3-6498E2CB56D5}"/>
              </a:ext>
            </a:extLst>
          </p:cNvPr>
          <p:cNvSpPr txBox="1"/>
          <p:nvPr/>
        </p:nvSpPr>
        <p:spPr>
          <a:xfrm>
            <a:off x="3926541" y="3288835"/>
            <a:ext cx="2510118" cy="3139321"/>
          </a:xfrm>
          <a:prstGeom prst="rect">
            <a:avLst/>
          </a:prstGeom>
          <a:solidFill>
            <a:srgbClr val="B1D7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latin typeface="Constantia" panose="02030602050306030303" pitchFamily="18" charset="0"/>
              </a:rPr>
              <a:t>усиление позиций Российской Федерации в глобальной конкуренции путем развития человеческого потенциала как основного фактора экономического развития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B743D-028A-40A7-B836-E86820943CFD}"/>
              </a:ext>
            </a:extLst>
          </p:cNvPr>
          <p:cNvSpPr txBox="1"/>
          <p:nvPr/>
        </p:nvSpPr>
        <p:spPr>
          <a:xfrm>
            <a:off x="7835152" y="3287495"/>
            <a:ext cx="2510118" cy="2308324"/>
          </a:xfrm>
          <a:prstGeom prst="rect">
            <a:avLst/>
          </a:prstGeom>
          <a:solidFill>
            <a:srgbClr val="B1D7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latin typeface="Constantia" panose="02030602050306030303" pitchFamily="18" charset="0"/>
              </a:rPr>
              <a:t>технологическое первенство на мировой арене, усиление роли инноваций в социально-экономическом развитии.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C7097EF-DEA9-468C-A3C9-E8D213A01239}"/>
              </a:ext>
            </a:extLst>
          </p:cNvPr>
          <p:cNvCxnSpPr/>
          <p:nvPr/>
        </p:nvCxnSpPr>
        <p:spPr>
          <a:xfrm flipH="1">
            <a:off x="5638800" y="2483224"/>
            <a:ext cx="995082" cy="6378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249DB63-EE2E-4591-95B4-7107C08B7F46}"/>
              </a:ext>
            </a:extLst>
          </p:cNvPr>
          <p:cNvCxnSpPr>
            <a:cxnSpLocks/>
          </p:cNvCxnSpPr>
          <p:nvPr/>
        </p:nvCxnSpPr>
        <p:spPr>
          <a:xfrm>
            <a:off x="7763435" y="2481654"/>
            <a:ext cx="989479" cy="700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38DAF444-2346-43A3-AF6F-0CCF3E9F673B}"/>
              </a:ext>
            </a:extLst>
          </p:cNvPr>
          <p:cNvSpPr txBox="1">
            <a:spLocks/>
          </p:cNvSpPr>
          <p:nvPr/>
        </p:nvSpPr>
        <p:spPr>
          <a:xfrm>
            <a:off x="1843009" y="440344"/>
            <a:ext cx="10768091" cy="1082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Я считаю, что функциональная грамотность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рассматривается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как образовательный результат</a:t>
            </a:r>
            <a:br>
              <a:rPr lang="ru-RU" sz="2400" b="1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1162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417B87-ADE8-40AC-8677-7FBBC98FAD8A}"/>
              </a:ext>
            </a:extLst>
          </p:cNvPr>
          <p:cNvSpPr txBox="1">
            <a:spLocks/>
          </p:cNvSpPr>
          <p:nvPr/>
        </p:nvSpPr>
        <p:spPr>
          <a:xfrm>
            <a:off x="2388890" y="222490"/>
            <a:ext cx="9996055" cy="184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kk-KZ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Спасибо за сотрудничество!</a:t>
            </a:r>
            <a:br>
              <a:rPr lang="kk-KZ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kk-KZ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Желаю удачи  и новых высот </a:t>
            </a:r>
          </a:p>
          <a:p>
            <a:pPr algn="ctr">
              <a:spcBef>
                <a:spcPts val="0"/>
              </a:spcBef>
            </a:pPr>
            <a:r>
              <a:rPr lang="kk-KZ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Georgia" panose="02040502050405020303" pitchFamily="18" charset="0"/>
              </a:rPr>
              <a:t>в процессе обучения !</a:t>
            </a:r>
            <a:endParaRPr lang="en-US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682B8A-5D09-4675-9B49-EE7448FEC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44" y="2418044"/>
            <a:ext cx="7102761" cy="3996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31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48FE5-D2CD-4F30-A8F3-D535BD72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E57827-CBAE-4E1C-866B-7AE502B8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6B25F5D7-9E28-46C1-B9DA-74C999D43F87}"/>
              </a:ext>
            </a:extLst>
          </p:cNvPr>
          <p:cNvSpPr txBox="1">
            <a:spLocks/>
          </p:cNvSpPr>
          <p:nvPr/>
        </p:nvSpPr>
        <p:spPr>
          <a:xfrm>
            <a:off x="2078818" y="114396"/>
            <a:ext cx="10390093" cy="141000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3000" b="1" dirty="0">
                <a:solidFill>
                  <a:srgbClr val="002060"/>
                </a:solidFill>
                <a:latin typeface="Georgia" panose="02040502050405020303" pitchFamily="18" charset="0"/>
              </a:rPr>
              <a:t>Я считаю, что портрет</a:t>
            </a:r>
            <a:r>
              <a:rPr lang="ru-RU" sz="3000" b="1" spc="-80" dirty="0">
                <a:solidFill>
                  <a:srgbClr val="002060"/>
                </a:solidFill>
                <a:latin typeface="Georgia" panose="02040502050405020303" pitchFamily="18" charset="0"/>
              </a:rPr>
              <a:t> современного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3000" b="1" dirty="0">
                <a:solidFill>
                  <a:srgbClr val="002060"/>
                </a:solidFill>
                <a:latin typeface="Georgia" panose="02040502050405020303" pitchFamily="18" charset="0"/>
              </a:rPr>
              <a:t>выпускника</a:t>
            </a:r>
            <a:r>
              <a:rPr lang="ru-RU" sz="3000" b="1" spc="-75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Georgia" panose="02040502050405020303" pitchFamily="18" charset="0"/>
              </a:rPr>
              <a:t>начальной</a:t>
            </a:r>
            <a:r>
              <a:rPr lang="ru-RU" sz="3000" b="1" spc="-1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b="1" spc="-10" dirty="0">
                <a:solidFill>
                  <a:srgbClr val="002060"/>
                </a:solidFill>
                <a:latin typeface="Georgia" panose="02040502050405020303" pitchFamily="18" charset="0"/>
              </a:rPr>
              <a:t>школы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3000" b="1" spc="-10" dirty="0">
                <a:solidFill>
                  <a:srgbClr val="002060"/>
                </a:solidFill>
                <a:latin typeface="Georgia" panose="02040502050405020303" pitchFamily="18" charset="0"/>
              </a:rPr>
              <a:t>должен выглядеть так:</a:t>
            </a:r>
            <a:endParaRPr lang="ru-RU" sz="30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15C1A9-CB1B-4DF5-8A01-CA288249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47" y="1638794"/>
            <a:ext cx="7194176" cy="4820245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3F4A338-CC05-4A8C-818E-4966035D1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044">
            <a:off x="686475" y="2890591"/>
            <a:ext cx="3722535" cy="246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9">
            <a:extLst>
              <a:ext uri="{FF2B5EF4-FFF2-40B4-BE49-F238E27FC236}">
                <a16:creationId xmlns:a16="http://schemas.microsoft.com/office/drawing/2014/main" id="{2C6CAFB9-30D9-4DE8-88BF-83C8DA72D913}"/>
              </a:ext>
            </a:extLst>
          </p:cNvPr>
          <p:cNvSpPr txBox="1"/>
          <p:nvPr/>
        </p:nvSpPr>
        <p:spPr>
          <a:xfrm>
            <a:off x="5105574" y="1919532"/>
            <a:ext cx="6430103" cy="4709623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205"/>
              </a:spcBef>
            </a:pPr>
            <a:r>
              <a:rPr sz="18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Любознательный</a:t>
            </a:r>
            <a:r>
              <a:rPr sz="1800" spc="-10" dirty="0">
                <a:solidFill>
                  <a:srgbClr val="002060"/>
                </a:solidFill>
                <a:latin typeface="Times New Roman"/>
                <a:cs typeface="Times New Roman"/>
              </a:rPr>
              <a:t>,</a:t>
            </a:r>
            <a:r>
              <a:rPr sz="1800" spc="-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2060"/>
                </a:solidFill>
                <a:latin typeface="Times New Roman"/>
                <a:cs typeface="Times New Roman"/>
              </a:rPr>
              <a:t>активно</a:t>
            </a:r>
            <a:r>
              <a:rPr sz="1800" spc="-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dirty="0" err="1">
                <a:solidFill>
                  <a:srgbClr val="002060"/>
                </a:solidFill>
                <a:latin typeface="Times New Roman"/>
                <a:cs typeface="Times New Roman"/>
              </a:rPr>
              <a:t>познающий</a:t>
            </a:r>
            <a:r>
              <a:rPr sz="1800" spc="-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800" spc="-25" dirty="0" err="1">
                <a:solidFill>
                  <a:srgbClr val="002060"/>
                </a:solidFill>
                <a:latin typeface="Times New Roman"/>
                <a:cs typeface="Times New Roman"/>
              </a:rPr>
              <a:t>мир</a:t>
            </a:r>
            <a:endParaRPr lang="ru-RU" sz="1800" spc="-25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90805">
              <a:spcBef>
                <a:spcPts val="1205"/>
              </a:spcBef>
            </a:pPr>
            <a:r>
              <a:rPr lang="ru-RU" sz="18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Владеющий</a:t>
            </a:r>
            <a:r>
              <a:rPr lang="ru-RU" sz="1800" b="1" spc="-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основными</a:t>
            </a:r>
            <a:r>
              <a:rPr lang="ru-RU" sz="1800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умениями</a:t>
            </a:r>
            <a:r>
              <a:rPr lang="ru-RU" sz="1800" spc="-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учиться,</a:t>
            </a:r>
            <a:r>
              <a:rPr lang="ru-RU" sz="1800" spc="-6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умеющий</a:t>
            </a:r>
            <a:r>
              <a:rPr lang="ru-RU" sz="1800" spc="-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извлекать</a:t>
            </a:r>
            <a:r>
              <a:rPr lang="ru-RU" sz="1800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информацию</a:t>
            </a:r>
            <a:r>
              <a:rPr lang="ru-RU" sz="1800" spc="-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из</a:t>
            </a:r>
            <a:r>
              <a:rPr lang="ru-RU" sz="1800" spc="-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разных</a:t>
            </a:r>
            <a:r>
              <a:rPr lang="ru-RU" sz="1800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spc="-10" dirty="0">
                <a:solidFill>
                  <a:srgbClr val="002060"/>
                </a:solidFill>
                <a:latin typeface="Times New Roman"/>
                <a:cs typeface="Times New Roman"/>
              </a:rPr>
              <a:t>источников</a:t>
            </a:r>
          </a:p>
          <a:p>
            <a:pPr marL="90805">
              <a:spcBef>
                <a:spcPts val="1205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Любящий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 свой край и свою Родину</a:t>
            </a:r>
          </a:p>
          <a:p>
            <a:pPr marL="90805">
              <a:spcBef>
                <a:spcPts val="1205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Уважающий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 и </a:t>
            </a: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принимающий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 ценности семьи и общества</a:t>
            </a:r>
          </a:p>
          <a:p>
            <a:pPr marL="90805">
              <a:spcBef>
                <a:spcPts val="1205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Готовый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 самостоятельно </a:t>
            </a: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действовать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 и </a:t>
            </a: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отвечать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 за свои поступки</a:t>
            </a:r>
          </a:p>
          <a:p>
            <a:pPr marL="90805">
              <a:spcBef>
                <a:spcPts val="1205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Доброжелательный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, умеющий слушать собеседника, аргументировать свою позицию, высказывать свое мнение</a:t>
            </a:r>
          </a:p>
          <a:p>
            <a:pPr marL="90805">
              <a:spcBef>
                <a:spcPts val="1205"/>
              </a:spcBef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Выполняющий правила </a:t>
            </a:r>
            <a:r>
              <a:rPr lang="ru-RU" sz="1800" dirty="0">
                <a:solidFill>
                  <a:srgbClr val="002060"/>
                </a:solidFill>
                <a:latin typeface="Times New Roman"/>
                <a:cs typeface="Times New Roman"/>
              </a:rPr>
              <a:t>здорового и безопасного образа жизни</a:t>
            </a:r>
          </a:p>
          <a:p>
            <a:pPr marL="90805">
              <a:spcBef>
                <a:spcPts val="1205"/>
              </a:spcBef>
            </a:pPr>
            <a:endParaRPr lang="ru-RU" sz="18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90805">
              <a:lnSpc>
                <a:spcPct val="100000"/>
              </a:lnSpc>
              <a:spcBef>
                <a:spcPts val="1205"/>
              </a:spcBef>
            </a:pPr>
            <a:endParaRPr sz="18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329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9C43C-473D-4B1C-B0DF-D01DB8624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4"/>
          <a:stretch/>
        </p:blipFill>
        <p:spPr>
          <a:xfrm>
            <a:off x="3074895" y="1229817"/>
            <a:ext cx="8606118" cy="528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243D8-01E8-4B43-BA0B-1963A4C6350F}"/>
              </a:ext>
            </a:extLst>
          </p:cNvPr>
          <p:cNvSpPr txBox="1"/>
          <p:nvPr/>
        </p:nvSpPr>
        <p:spPr>
          <a:xfrm>
            <a:off x="3142128" y="0"/>
            <a:ext cx="821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По моему мнению, у сегодняшних учеников должны быть сформированы следующие навыки:</a:t>
            </a:r>
          </a:p>
        </p:txBody>
      </p:sp>
    </p:spTree>
    <p:extLst>
      <p:ext uri="{BB962C8B-B14F-4D97-AF65-F5344CB8AC3E}">
        <p14:creationId xmlns:p14="http://schemas.microsoft.com/office/powerpoint/2010/main" val="412332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1C90330-ADD2-4F94-9782-E7E8681EAF63}"/>
              </a:ext>
            </a:extLst>
          </p:cNvPr>
          <p:cNvSpPr txBox="1">
            <a:spLocks/>
          </p:cNvSpPr>
          <p:nvPr/>
        </p:nvSpPr>
        <p:spPr>
          <a:xfrm>
            <a:off x="3406588" y="268688"/>
            <a:ext cx="8310283" cy="19128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Под </a:t>
            </a:r>
            <a:r>
              <a:rPr lang="ru-RU" sz="2000" b="1" i="1" u="sng" dirty="0">
                <a:solidFill>
                  <a:srgbClr val="002060"/>
                </a:solidFill>
                <a:latin typeface="Georgia" panose="02040502050405020303" pitchFamily="18" charset="0"/>
              </a:rPr>
              <a:t>математической функциональной грамотностью 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я подразумеваю способность личности использовать приобретенные математические знания для решения задач в различных сферах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C365C3-8BDA-4FDE-BADC-4632064CA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1" r="29117"/>
          <a:stretch/>
        </p:blipFill>
        <p:spPr>
          <a:xfrm rot="270957">
            <a:off x="8113058" y="2778071"/>
            <a:ext cx="2581836" cy="348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564475-2976-4F1B-AE25-B1F040B19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0187">
            <a:off x="3273712" y="3299004"/>
            <a:ext cx="3933641" cy="262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330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A4195BC6-40EF-4E03-A5B7-A3B4880371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455362"/>
              </p:ext>
            </p:extLst>
          </p:nvPr>
        </p:nvGraphicFramePr>
        <p:xfrm>
          <a:off x="1293811" y="1027906"/>
          <a:ext cx="10734638" cy="5068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DF9861-1BCB-4F7C-8D64-A334A2049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12" y="1331025"/>
            <a:ext cx="9494288" cy="534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52B5-B6C7-4E25-A4EB-7CC3994EEC8E}"/>
              </a:ext>
            </a:extLst>
          </p:cNvPr>
          <p:cNvSpPr txBox="1"/>
          <p:nvPr/>
        </p:nvSpPr>
        <p:spPr>
          <a:xfrm>
            <a:off x="2485466" y="229143"/>
            <a:ext cx="9287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Для своей педагогической деятельности я взяла за основу такую модель формирования функциональной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184687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B83185-03E3-42E0-9CB8-B5CE29411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224" y="1412170"/>
            <a:ext cx="7064188" cy="5213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73277-4459-417C-AFE7-4E3C5E1455B7}"/>
              </a:ext>
            </a:extLst>
          </p:cNvPr>
          <p:cNvSpPr txBox="1"/>
          <p:nvPr/>
        </p:nvSpPr>
        <p:spPr>
          <a:xfrm>
            <a:off x="2584075" y="0"/>
            <a:ext cx="94913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800" b="1" i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Я считаю, что </a:t>
            </a:r>
            <a:r>
              <a:rPr lang="ru-RU" sz="2800" b="1" i="1" u="sng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функциональная грамотность </a:t>
            </a:r>
            <a:r>
              <a:rPr lang="ru-RU" sz="2800" b="1" i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–</a:t>
            </a:r>
            <a:endParaRPr lang="en-US" sz="2800" b="1" i="1" dirty="0">
              <a:solidFill>
                <a:srgbClr val="00206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  <a:p>
            <a:pPr lvl="0" algn="ctr" defTabSz="91440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ru-RU" sz="2800" b="1" i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основа жизненной и профессиональной успешности выпускников</a:t>
            </a:r>
            <a:r>
              <a:rPr lang="en-US" sz="2800" b="1" i="1" dirty="0">
                <a:solidFill>
                  <a:srgbClr val="00206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!</a:t>
            </a:r>
            <a:endParaRPr lang="ru-RU" sz="2800" i="1" dirty="0">
              <a:solidFill>
                <a:srgbClr val="00206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5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5596-20C8-4078-86F1-B4ED333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1860-350B-44C3-B887-8EDA133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470662-308E-43B3-A540-118159CF0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234A8AC-CDEF-4DA5-A600-8CC9DA71BBCF}"/>
              </a:ext>
            </a:extLst>
          </p:cNvPr>
          <p:cNvGrpSpPr/>
          <p:nvPr/>
        </p:nvGrpSpPr>
        <p:grpSpPr>
          <a:xfrm>
            <a:off x="4106359" y="1909481"/>
            <a:ext cx="7144348" cy="4267481"/>
            <a:chOff x="4106359" y="1909481"/>
            <a:chExt cx="7144348" cy="426748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1C6A54E-C91B-4766-BE9D-D17D5C55F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449"/>
            <a:stretch/>
          </p:blipFill>
          <p:spPr>
            <a:xfrm>
              <a:off x="4106359" y="1909481"/>
              <a:ext cx="7144348" cy="426748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9A4894A-5D2F-4E54-9261-8959A4E81022}"/>
                </a:ext>
              </a:extLst>
            </p:cNvPr>
            <p:cNvSpPr/>
            <p:nvPr/>
          </p:nvSpPr>
          <p:spPr>
            <a:xfrm>
              <a:off x="4392309" y="5291399"/>
              <a:ext cx="2492188" cy="307778"/>
            </a:xfrm>
            <a:prstGeom prst="roundRect">
              <a:avLst/>
            </a:prstGeom>
            <a:solidFill>
              <a:srgbClr val="3864B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5E0D1C-12D4-45EB-856D-BBAFC4769FF8}"/>
              </a:ext>
            </a:extLst>
          </p:cNvPr>
          <p:cNvSpPr/>
          <p:nvPr/>
        </p:nvSpPr>
        <p:spPr>
          <a:xfrm>
            <a:off x="4205927" y="5291400"/>
            <a:ext cx="286495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«Функциональная грамотность»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EBF3B-0F3B-42D2-A1E7-08393C77346B}"/>
              </a:ext>
            </a:extLst>
          </p:cNvPr>
          <p:cNvSpPr txBox="1"/>
          <p:nvPr/>
        </p:nvSpPr>
        <p:spPr>
          <a:xfrm>
            <a:off x="2841812" y="262930"/>
            <a:ext cx="87450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В своей работе стараюсь применять каждый компонент при формировании математической грамотности своих учеников</a:t>
            </a:r>
          </a:p>
        </p:txBody>
      </p:sp>
    </p:spTree>
    <p:extLst>
      <p:ext uri="{BB962C8B-B14F-4D97-AF65-F5344CB8AC3E}">
        <p14:creationId xmlns:p14="http://schemas.microsoft.com/office/powerpoint/2010/main" val="2559406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1556</Words>
  <Application>Microsoft Office PowerPoint</Application>
  <PresentationFormat>Широкоэкранный</PresentationFormat>
  <Paragraphs>218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Century Schoolbook</vt:lpstr>
      <vt:lpstr>Constantia</vt:lpstr>
      <vt:lpstr>Georgia</vt:lpstr>
      <vt:lpstr>Times New Roman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Карпова</dc:creator>
  <cp:lastModifiedBy>Анна Карпова</cp:lastModifiedBy>
  <cp:revision>22</cp:revision>
  <dcterms:created xsi:type="dcterms:W3CDTF">2025-09-14T11:43:09Z</dcterms:created>
  <dcterms:modified xsi:type="dcterms:W3CDTF">2025-09-14T16:47:54Z</dcterms:modified>
</cp:coreProperties>
</file>