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9" r:id="rId2"/>
    <p:sldId id="277" r:id="rId3"/>
    <p:sldId id="278" r:id="rId4"/>
    <p:sldId id="284" r:id="rId5"/>
    <p:sldId id="289" r:id="rId6"/>
    <p:sldId id="283" r:id="rId7"/>
    <p:sldId id="287" r:id="rId8"/>
    <p:sldId id="282" r:id="rId9"/>
    <p:sldId id="286" r:id="rId10"/>
    <p:sldId id="285" r:id="rId11"/>
    <p:sldId id="280" r:id="rId12"/>
    <p:sldId id="279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216"/>
    <a:srgbClr val="4B731F"/>
    <a:srgbClr val="3D5D19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E9227-AE92-41F8-BD18-5CDC435C85EF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22104-0FA0-43E1-81F7-085CC52E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104-0FA0-43E1-81F7-085CC52EAEB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C7D5-7F7D-4205-B5C4-8F9A237154C8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607C-3050-4803-A983-97D72A72CAA9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D20-1138-4919-B262-6F9BCB5A76F9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C2-68F3-4F2D-82C0-2D91752C5736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DB1-AD15-4EA6-8AE0-982BE75B086A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46DB-35E9-421B-9730-EC7BD581154B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E237-FE21-44EE-A83E-B2CEDB36149C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C58E-E625-45C0-8F8D-1B941ABF52E9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B581-B3CB-438C-953D-60303A6D5AE9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20C8-AF9B-4DD3-82B1-D345389D5AAD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FBB6-1929-40F6-974F-5103D19386F3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CE6D-03B4-439C-B366-C519D6CEEBE3}" type="datetime1">
              <a:rPr lang="ru-RU" smtClean="0"/>
              <a:pPr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Кафедра индустриально-педагогической подготовки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ch.lpr-reg.ru/?ysclid=mksgwp3ndo317442070" TargetMode="External"/><Relationship Id="rId5" Type="http://schemas.openxmlformats.org/officeDocument/2006/relationships/hyperlink" Target="https://arch.lpr-reg.ru/uploads/Polog_o_konk.pdf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928670"/>
            <a:ext cx="8001056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355216"/>
                </a:solidFill>
              </a:rPr>
              <a:t>«Ресурсы исторического краеведения в преподавании истории нашего края»</a:t>
            </a:r>
          </a:p>
          <a:p>
            <a:pPr algn="ctr"/>
            <a:endParaRPr lang="ru-RU" sz="2800" b="1" dirty="0">
              <a:solidFill>
                <a:srgbClr val="355216"/>
              </a:solidFill>
            </a:endParaRPr>
          </a:p>
          <a:p>
            <a:pPr algn="ctr"/>
            <a:endParaRPr lang="ru-RU" sz="2800" b="1" dirty="0">
              <a:solidFill>
                <a:srgbClr val="355216"/>
              </a:solidFill>
            </a:endParaRPr>
          </a:p>
          <a:p>
            <a:pPr algn="ctr"/>
            <a:endParaRPr lang="ru-RU" sz="2800" b="1" dirty="0">
              <a:solidFill>
                <a:srgbClr val="355216"/>
              </a:solidFill>
            </a:endParaRPr>
          </a:p>
          <a:p>
            <a:pPr algn="ctr"/>
            <a:r>
              <a:rPr lang="ru-RU" sz="2800" b="1" dirty="0">
                <a:solidFill>
                  <a:srgbClr val="355216"/>
                </a:solidFill>
              </a:rPr>
              <a:t>Лектор: кандидат исторических наук, доцент Анпилогова Татьяна Юрьевна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solidFill>
                <a:srgbClr val="4B731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4B731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solidFill>
                <a:srgbClr val="4B731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npilogova\Downloads\2026-01-17_13-31-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290"/>
            <a:ext cx="6858048" cy="54508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5857892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МРОО</a:t>
            </a:r>
            <a:r>
              <a:rPr lang="ru-RU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 «СОЮЗ КРАЕВЕДОВ» </a:t>
            </a:r>
          </a:p>
          <a:p>
            <a:r>
              <a:rPr lang="en-US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https://www.kraevedy.ru/?ysclid=mki5z5qqeg897415759</a:t>
            </a:r>
            <a:endParaRPr lang="ru-RU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npilogova\Downloads\2026-01-17_12-57-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0"/>
            <a:ext cx="9358346" cy="5500702"/>
          </a:xfrm>
          <a:prstGeom prst="rect">
            <a:avLst/>
          </a:prstGeom>
          <a:noFill/>
          <a:ln>
            <a:solidFill>
              <a:srgbClr val="355216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5572140"/>
            <a:ext cx="5534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55216"/>
                </a:solidFill>
                <a:latin typeface="Trebuchet MS" pitchFamily="34" charset="0"/>
              </a:rPr>
              <a:t>Фонд «История Отечества»</a:t>
            </a:r>
          </a:p>
          <a:p>
            <a:r>
              <a:rPr lang="en-US" sz="2000" b="1" dirty="0">
                <a:solidFill>
                  <a:srgbClr val="355216"/>
                </a:solidFill>
                <a:latin typeface="Trebuchet MS" pitchFamily="34" charset="0"/>
              </a:rPr>
              <a:t>https://fond.historyrussia.org/konkursy.html</a:t>
            </a:r>
            <a:endParaRPr lang="ru-RU" sz="2000" b="1" dirty="0">
              <a:solidFill>
                <a:srgbClr val="355216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Журнал «Идеология будущего»</a:t>
            </a:r>
          </a:p>
          <a:p>
            <a:r>
              <a:rPr lang="en-US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https://history.ru/read/articles/vse-vypuski-zhurnala-ideologiya-budushchego</a:t>
            </a:r>
            <a:endParaRPr lang="ru-RU" sz="24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npilogova\Downloads\2026-01-17_13-26-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7929618" cy="5133440"/>
          </a:xfrm>
          <a:prstGeom prst="rect">
            <a:avLst/>
          </a:prstGeom>
          <a:noFill/>
          <a:ln>
            <a:solidFill>
              <a:srgbClr val="35521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74" y="5214950"/>
            <a:ext cx="8786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Сайт «Память народа»</a:t>
            </a:r>
          </a:p>
          <a:p>
            <a:r>
              <a:rPr lang="en-US" sz="20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https://pamyat-naroda.ru/?hl=ru-KZ&amp;ysclid=mkodqwhdnj423346838</a:t>
            </a:r>
            <a:endParaRPr lang="ru-RU" sz="20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npilogova\Downloads\2026-01-21_21-52-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8887110" cy="47069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92D050"/>
              </a:solidFill>
            </a:endParaRPr>
          </a:p>
          <a:p>
            <a:pPr algn="just"/>
            <a:r>
              <a:rPr lang="ru-RU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ln>
                  <a:solidFill>
                    <a:srgbClr val="355216"/>
                  </a:solidFill>
                </a:ln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Историческое краеведение </a:t>
            </a:r>
            <a:r>
              <a:rPr lang="ru-RU" sz="2400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отрасль исторической науки, предметом которой является изучение истории конкретного региона, обобщенно называемого «родным краем», и методов накопления, анализа, систематизации, хранения, популяризации и передачи будущим поколениям информации о его историческом развитии.</a:t>
            </a:r>
          </a:p>
          <a:p>
            <a:pPr algn="just"/>
            <a:r>
              <a:rPr lang="ru-RU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        Историческое краеведение представляет собой одновременно совокупность знаний (одну из отраслей научного знания) и систему деятельности, направленную на изучение, сохранение, преумножение, ретрансляцию знаний о родном крае – его истории, природе, традициях.</a:t>
            </a:r>
            <a:endParaRPr lang="ru-RU" sz="2400" b="1" dirty="0">
              <a:solidFill>
                <a:srgbClr val="3D5D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npilogova\Desktop\Диссертация и автореферат\Предзащита\Документ Microsoft Office Publish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643050"/>
            <a:ext cx="7143800" cy="4286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121442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КРАЕВЕДЕНИЕ КАК СИСТЕМА ЗНАНИЯ И ДЕЯТЕЛЬНОСТИ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81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92D050"/>
              </a:solidFill>
            </a:endParaRPr>
          </a:p>
          <a:p>
            <a:pPr algn="just"/>
            <a:r>
              <a:rPr lang="ru-RU" sz="32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Историко-краеведческая деятельность обучающихся </a:t>
            </a:r>
            <a:r>
              <a:rPr lang="ru-RU" sz="3200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социально значимая деятельность, реализуемая обучающимися образовательных организаций и направленная на изучение истории и культуры родного края.</a:t>
            </a:r>
          </a:p>
          <a:p>
            <a:endParaRPr lang="ru-RU" b="1" dirty="0">
              <a:solidFill>
                <a:srgbClr val="3D5D1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14423"/>
            <a:ext cx="778674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92D050"/>
              </a:solidFill>
            </a:endParaRPr>
          </a:p>
          <a:p>
            <a:pPr algn="just"/>
            <a:r>
              <a:rPr lang="ru-RU" sz="2400" b="1" dirty="0">
                <a:ln>
                  <a:solidFill>
                    <a:srgbClr val="355216"/>
                  </a:solidFill>
                </a:ln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Историко-краеведческая деятельность </a:t>
            </a:r>
            <a:r>
              <a:rPr lang="ru-RU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– это целенаправленная структурно организованная или стихийно сложившаяся система деятельности по изучению исторического прошлого, историко-архитектурных памятников, современной повседневности населения конкретного региона («родного края»), неразрывно связанная с такими смежными отраслями исторической науки, как естественнонаучное, литературное краеведение, музейная педагогика, этнография, археология и др. </a:t>
            </a:r>
          </a:p>
          <a:p>
            <a:endParaRPr lang="ru-RU" b="1" dirty="0">
              <a:solidFill>
                <a:srgbClr val="3D5D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80724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solidFill>
                <a:srgbClr val="4B73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n>
                  <a:solidFill>
                    <a:srgbClr val="355216"/>
                  </a:solidFill>
                </a:ln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Метод организации историко-краеведческой деятельности </a:t>
            </a:r>
            <a:r>
              <a:rPr lang="ru-RU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– совокупность способов изучения истории родного края и формирования теоретических знаний и практических навыков методики его реализации обучающимися. </a:t>
            </a:r>
          </a:p>
          <a:p>
            <a:pPr algn="just"/>
            <a:endParaRPr lang="ru-RU" sz="24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n>
                  <a:solidFill>
                    <a:srgbClr val="355216"/>
                  </a:solidFill>
                </a:ln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Форма историко-краеведческой деятельности студенчества </a:t>
            </a:r>
            <a:r>
              <a:rPr lang="ru-RU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– способ организации элементов и выражения содержания историко-краеведческой деятельности обучающихся.</a:t>
            </a:r>
          </a:p>
          <a:p>
            <a:endParaRPr lang="ru-RU" b="1" dirty="0">
              <a:solidFill>
                <a:srgbClr val="3D5D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86256"/>
            <a:ext cx="8643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55216"/>
                </a:solidFill>
              </a:rPr>
              <a:t>Сборник архивных документов «</a:t>
            </a:r>
            <a:r>
              <a:rPr lang="ru-RU" sz="2400" b="1" dirty="0" err="1">
                <a:solidFill>
                  <a:srgbClr val="355216"/>
                </a:solidFill>
              </a:rPr>
              <a:t>Ворошиловградская</a:t>
            </a:r>
            <a:r>
              <a:rPr lang="ru-RU" sz="2400" b="1" dirty="0">
                <a:solidFill>
                  <a:srgbClr val="355216"/>
                </a:solidFill>
              </a:rPr>
              <a:t> область в годы Великой Отечественной войны 1941-1945 гг.»</a:t>
            </a:r>
          </a:p>
          <a:p>
            <a:endParaRPr lang="ru-RU" sz="2400" b="1" dirty="0">
              <a:solidFill>
                <a:srgbClr val="355216"/>
              </a:solidFill>
            </a:endParaRPr>
          </a:p>
          <a:p>
            <a:r>
              <a:rPr lang="en-US" sz="2000" b="1" dirty="0">
                <a:solidFill>
                  <a:srgbClr val="355216"/>
                </a:solidFill>
              </a:rPr>
              <a:t>https://historyrussia.org/images/Voroshilovgrad_region_in_war_years.pdf</a:t>
            </a:r>
            <a:endParaRPr lang="ru-RU" sz="2000" b="1" dirty="0">
              <a:solidFill>
                <a:srgbClr val="355216"/>
              </a:solidFill>
            </a:endParaRPr>
          </a:p>
        </p:txBody>
      </p:sp>
      <p:pic>
        <p:nvPicPr>
          <p:cNvPr id="2050" name="Picture 2" descr="C:\Users\Anpilogova\Desktop\ЛИРО\GuMsSd7dG8AwJLsnkK8wsKrsFOLsYIsi_5MChbUo2WqhnypQKFgL9GGlOYAGc3ybv_reTon1LyKIXCUFobiaFAX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42918"/>
            <a:ext cx="5000660" cy="33324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npilogova\Desktop\ЛИРО\W0YHFdctCUSqtaUTrLi_EsH_RIhGFjvj98t0lG_X5DYcV6e3CxWmENgggjeNHyAe7lLSHe6QR7CfyODBUIrCbZ6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8604"/>
            <a:ext cx="5572137" cy="41791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4714884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55216"/>
                </a:solidFill>
              </a:rPr>
              <a:t>Положение о конкурсе Архивной службы ЛНР </a:t>
            </a:r>
          </a:p>
          <a:p>
            <a:r>
              <a:rPr lang="ru-RU" sz="2400" b="1" dirty="0">
                <a:solidFill>
                  <a:srgbClr val="355216"/>
                </a:solidFill>
              </a:rPr>
              <a:t>«История победы. Архивы»</a:t>
            </a:r>
          </a:p>
          <a:p>
            <a:r>
              <a:rPr lang="en-US" sz="2400" b="1" dirty="0">
                <a:solidFill>
                  <a:srgbClr val="355216"/>
                </a:solidFill>
                <a:hlinkClick r:id="rId5"/>
              </a:rPr>
              <a:t>https://arch.lpr-reg.ru/uploads/Polog_o_konk.pdf</a:t>
            </a:r>
            <a:endParaRPr lang="ru-RU" sz="2400" b="1" dirty="0">
              <a:solidFill>
                <a:srgbClr val="355216"/>
              </a:solidFill>
            </a:endParaRPr>
          </a:p>
          <a:p>
            <a:r>
              <a:rPr lang="en-US" sz="2400" b="1" dirty="0">
                <a:solidFill>
                  <a:srgbClr val="355216"/>
                </a:solidFill>
                <a:hlinkClick r:id="rId6"/>
              </a:rPr>
              <a:t>https://arch.lpr-reg.ru/?ysclid=mksgwp3ndo317442070</a:t>
            </a:r>
            <a:endParaRPr lang="ru-RU" sz="2400" b="1" dirty="0">
              <a:solidFill>
                <a:srgbClr val="355216"/>
              </a:solidFill>
            </a:endParaRPr>
          </a:p>
          <a:p>
            <a:r>
              <a:rPr lang="ru-RU" sz="2400" b="1" dirty="0">
                <a:solidFill>
                  <a:srgbClr val="355216"/>
                </a:solidFill>
              </a:rPr>
              <a:t>Луганск, </a:t>
            </a:r>
            <a:r>
              <a:rPr lang="ru-RU" sz="2400" b="1">
                <a:solidFill>
                  <a:srgbClr val="355216"/>
                </a:solidFill>
              </a:rPr>
              <a:t>ул.Советская, д. 85</a:t>
            </a:r>
            <a:endParaRPr lang="ru-RU" sz="2400" b="1" dirty="0">
              <a:solidFill>
                <a:srgbClr val="355216"/>
              </a:solidFill>
            </a:endParaRPr>
          </a:p>
          <a:p>
            <a:endParaRPr lang="ru-RU" sz="2400" b="1" dirty="0">
              <a:solidFill>
                <a:srgbClr val="35521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pilogova\Desktop\Диссертация и автореферат\Предзащита\i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157161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57628"/>
            <a:ext cx="87154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                Исторический парк «Россия – моя история» </a:t>
            </a:r>
          </a:p>
          <a:p>
            <a:pPr algn="just"/>
            <a:endParaRPr lang="ru-RU" sz="800" b="1" dirty="0">
              <a:solidFill>
                <a:srgbClr val="3552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Адрес: Дом молодежи (2 этаж), Луганск, ул.Железнодорожная, 8 </a:t>
            </a:r>
          </a:p>
          <a:p>
            <a:pPr algn="just"/>
            <a:r>
              <a:rPr lang="ru-RU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(район ж/</a:t>
            </a:r>
            <a:r>
              <a:rPr lang="ru-RU" b="1" dirty="0" err="1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>
                <a:solidFill>
                  <a:srgbClr val="355216"/>
                </a:solidFill>
                <a:latin typeface="Times New Roman" pitchFamily="18" charset="0"/>
                <a:cs typeface="Times New Roman" pitchFamily="18" charset="0"/>
              </a:rPr>
              <a:t> вокзала).  Контактный номер телефона: +7(959)257-26-64</a:t>
            </a:r>
          </a:p>
          <a:p>
            <a:endParaRPr lang="ru-RU" dirty="0"/>
          </a:p>
        </p:txBody>
      </p:sp>
      <p:pic>
        <p:nvPicPr>
          <p:cNvPr id="4098" name="Picture 2" descr="E:\РМИ кьюар\ВК РМ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5143512"/>
            <a:ext cx="1436666" cy="1436666"/>
          </a:xfrm>
          <a:prstGeom prst="rect">
            <a:avLst/>
          </a:prstGeom>
          <a:noFill/>
        </p:spPr>
      </p:pic>
      <p:pic>
        <p:nvPicPr>
          <p:cNvPr id="4099" name="Picture 3" descr="E:\РМИ кьюар\Сайт РМ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357290" y="5143512"/>
            <a:ext cx="1428760" cy="1428760"/>
          </a:xfrm>
          <a:prstGeom prst="rect">
            <a:avLst/>
          </a:prstGeom>
          <a:noFill/>
        </p:spPr>
      </p:pic>
      <p:pic>
        <p:nvPicPr>
          <p:cNvPr id="4100" name="Picture 4" descr="E:\РМИ кьюар\ТГК РМ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143512"/>
            <a:ext cx="1428760" cy="1428760"/>
          </a:xfrm>
          <a:prstGeom prst="rect">
            <a:avLst/>
          </a:prstGeom>
          <a:noFill/>
        </p:spPr>
      </p:pic>
      <p:pic>
        <p:nvPicPr>
          <p:cNvPr id="4103" name="Picture 7" descr="C:\Users\Anpilogova\Desktop\Kbn7YKQzGRMM34pPG9-8gMG0oyLaslCJsLJuIqKYIhd2Bqlc9jwLj5HBSCZtIuCqi26ol8fN1lmglhFJ-acI83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7166"/>
            <a:ext cx="4429124" cy="3321843"/>
          </a:xfrm>
          <a:prstGeom prst="rect">
            <a:avLst/>
          </a:prstGeom>
          <a:noFill/>
        </p:spPr>
      </p:pic>
      <p:pic>
        <p:nvPicPr>
          <p:cNvPr id="4105" name="Picture 9" descr="https://sun9-27.userapi.com/s/v1/ig2/NqNOWrkb0wJEqvR5P0AgTwaP4uNaBzUdoZxyDpK0TMAEL5_dNCTAef4k2_b8xTe5eU76edSpHaofaGCgmzceCjFA.jpg?quality=95&amp;as=32x24,48x36,72x54,108x81,160x120,240x180,360x270,480x360,540x405,640x480,720x540,1080x810,1280x959,1440x1079,2560x1919&amp;from=bu&amp;u=I6mLKBlLsm-4br3KmXHvOOBnDCW_DfQFN-OG2DsgnCA&amp;cs=540x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57166"/>
            <a:ext cx="4429156" cy="3313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419</Words>
  <Application>Microsoft Office PowerPoint</Application>
  <PresentationFormat>Экран (4:3)</PresentationFormat>
  <Paragraphs>61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Anpilogova</dc:creator>
  <cp:lastModifiedBy>Пользователь</cp:lastModifiedBy>
  <cp:revision>201</cp:revision>
  <dcterms:created xsi:type="dcterms:W3CDTF">2025-03-12T17:41:45Z</dcterms:created>
  <dcterms:modified xsi:type="dcterms:W3CDTF">2026-01-26T07:45:00Z</dcterms:modified>
</cp:coreProperties>
</file>