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9ECA-4AE1-BD48-010566650E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9ECA-4AE1-BD48-010566650E0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EA9BA0F-6246-48C6-B34A-FB3419703949}" type="PERCENTAGE">
                      <a:rPr lang="ru-RU" baseline="0" smtClean="0"/>
                      <a:pPr/>
                      <a:t>[ПРОЦЕНТ]</a:t>
                    </a:fld>
                    <a:r>
                      <a:rPr lang="ru-RU" baseline="0" dirty="0"/>
                      <a:t> (52 чел)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ECA-4AE1-BD48-010566650E0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6FA634E-7FB3-4392-AEB6-07811C1F45A9}" type="PERCENTAGE">
                      <a:rPr lang="ru-RU" baseline="0" smtClean="0"/>
                      <a:pPr/>
                      <a:t>[ПРОЦЕНТ]</a:t>
                    </a:fld>
                    <a:r>
                      <a:rPr lang="ru-RU" baseline="0" dirty="0"/>
                      <a:t> (215 чел)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ECA-4AE1-BD48-010566650E08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Не прошли диагностику</c:v>
                </c:pt>
                <c:pt idx="1">
                  <c:v>Прошли диагностику</c:v>
                </c:pt>
              </c:strCache>
              <c:extLst/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19.5</c:v>
                </c:pt>
                <c:pt idx="1">
                  <c:v>80.5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9ECA-4AE1-BD48-010566650E0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02BB-45A2-95C3-ABA756069A2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02BB-45A2-95C3-ABA756069A2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Не прошли диагностику</c:v>
                </c:pt>
                <c:pt idx="1">
                  <c:v>Прошли диагностику</c:v>
                </c:pt>
              </c:strCache>
              <c:extLst/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9ECA-4AE1-BD48-010566650E08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83036337746331"/>
          <c:y val="0.39256781685914316"/>
          <c:w val="0.30872814228830603"/>
          <c:h val="0.1661148952100878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заявлено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AB-47AB-87EA-57BC87C6197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AB-47AB-87EA-57BC87C61978}"/>
              </c:ext>
            </c:extLst>
          </c:dPt>
          <c:cat>
            <c:strRef>
              <c:f>Лист1!$A$2:$A$28</c:f>
              <c:strCache>
                <c:ptCount val="27"/>
                <c:pt idx="0">
                  <c:v>г.о. Алчесвск</c:v>
                </c:pt>
                <c:pt idx="1">
                  <c:v>Перевальский м.о.</c:v>
                </c:pt>
                <c:pt idx="2">
                  <c:v>Славяносербский м.о.</c:v>
                </c:pt>
                <c:pt idx="3">
                  <c:v>г.о.Стаханов</c:v>
                </c:pt>
                <c:pt idx="4">
                  <c:v>г.о. Брянка</c:v>
                </c:pt>
                <c:pt idx="5">
                  <c:v>г.о.Кировск</c:v>
                </c:pt>
                <c:pt idx="6">
                  <c:v>г.о. Первомайск</c:v>
                </c:pt>
                <c:pt idx="7">
                  <c:v>Антрацитовский м.о.</c:v>
                </c:pt>
                <c:pt idx="8">
                  <c:v>г.о. Красный Луч</c:v>
                </c:pt>
                <c:pt idx="9">
                  <c:v>г.о. Луганск</c:v>
                </c:pt>
                <c:pt idx="10">
                  <c:v>Кременской м.о.</c:v>
                </c:pt>
                <c:pt idx="11">
                  <c:v>Сватовский м.о.</c:v>
                </c:pt>
                <c:pt idx="12">
                  <c:v>Троицкий м.о.</c:v>
                </c:pt>
                <c:pt idx="13">
                  <c:v>Свердловский м.о.</c:v>
                </c:pt>
                <c:pt idx="14">
                  <c:v>г.о. Ровеньки</c:v>
                </c:pt>
                <c:pt idx="15">
                  <c:v>г.о. Северодонецк</c:v>
                </c:pt>
                <c:pt idx="16">
                  <c:v>г.о. Лисичанск</c:v>
                </c:pt>
                <c:pt idx="17">
                  <c:v>г.о. Рубежное</c:v>
                </c:pt>
                <c:pt idx="18">
                  <c:v>Краснодонский м.о.</c:v>
                </c:pt>
                <c:pt idx="19">
                  <c:v>Лутугинский м.о.</c:v>
                </c:pt>
                <c:pt idx="20">
                  <c:v>Станично-Луганский м.о.</c:v>
                </c:pt>
                <c:pt idx="21">
                  <c:v>Меловский м.о.</c:v>
                </c:pt>
                <c:pt idx="22">
                  <c:v>Беловодский м.о.</c:v>
                </c:pt>
                <c:pt idx="23">
                  <c:v>Старобельский м.о.</c:v>
                </c:pt>
                <c:pt idx="24">
                  <c:v>Новоайдарский м.о.</c:v>
                </c:pt>
                <c:pt idx="25">
                  <c:v>Новопсковский м.о.</c:v>
                </c:pt>
                <c:pt idx="26">
                  <c:v>Белокуракинский м.о.</c:v>
                </c:pt>
              </c:strCache>
            </c:str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33</c:v>
                </c:pt>
                <c:pt idx="1">
                  <c:v>28</c:v>
                </c:pt>
                <c:pt idx="2">
                  <c:v>21</c:v>
                </c:pt>
                <c:pt idx="3">
                  <c:v>11</c:v>
                </c:pt>
                <c:pt idx="4">
                  <c:v>8</c:v>
                </c:pt>
                <c:pt idx="5">
                  <c:v>4</c:v>
                </c:pt>
                <c:pt idx="6">
                  <c:v>1</c:v>
                </c:pt>
                <c:pt idx="7">
                  <c:v>12</c:v>
                </c:pt>
                <c:pt idx="8">
                  <c:v>9</c:v>
                </c:pt>
                <c:pt idx="9">
                  <c:v>28</c:v>
                </c:pt>
                <c:pt idx="10">
                  <c:v>5</c:v>
                </c:pt>
                <c:pt idx="11">
                  <c:v>6</c:v>
                </c:pt>
                <c:pt idx="12">
                  <c:v>8</c:v>
                </c:pt>
                <c:pt idx="13">
                  <c:v>12</c:v>
                </c:pt>
                <c:pt idx="14">
                  <c:v>6</c:v>
                </c:pt>
                <c:pt idx="15">
                  <c:v>8</c:v>
                </c:pt>
                <c:pt idx="16">
                  <c:v>2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11</c:v>
                </c:pt>
                <c:pt idx="21">
                  <c:v>4</c:v>
                </c:pt>
                <c:pt idx="22">
                  <c:v>10</c:v>
                </c:pt>
                <c:pt idx="23">
                  <c:v>12</c:v>
                </c:pt>
                <c:pt idx="24">
                  <c:v>9</c:v>
                </c:pt>
                <c:pt idx="25">
                  <c:v>5</c:v>
                </c:pt>
                <c:pt idx="2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AB-47AB-87EA-57BC87C6197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прошли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cat>
            <c:strRef>
              <c:f>Лист1!$A$2:$A$28</c:f>
              <c:strCache>
                <c:ptCount val="27"/>
                <c:pt idx="0">
                  <c:v>г.о. Алчесвск</c:v>
                </c:pt>
                <c:pt idx="1">
                  <c:v>Перевальский м.о.</c:v>
                </c:pt>
                <c:pt idx="2">
                  <c:v>Славяносербский м.о.</c:v>
                </c:pt>
                <c:pt idx="3">
                  <c:v>г.о.Стаханов</c:v>
                </c:pt>
                <c:pt idx="4">
                  <c:v>г.о. Брянка</c:v>
                </c:pt>
                <c:pt idx="5">
                  <c:v>г.о.Кировск</c:v>
                </c:pt>
                <c:pt idx="6">
                  <c:v>г.о. Первомайск</c:v>
                </c:pt>
                <c:pt idx="7">
                  <c:v>Антрацитовский м.о.</c:v>
                </c:pt>
                <c:pt idx="8">
                  <c:v>г.о. Красный Луч</c:v>
                </c:pt>
                <c:pt idx="9">
                  <c:v>г.о. Луганск</c:v>
                </c:pt>
                <c:pt idx="10">
                  <c:v>Кременской м.о.</c:v>
                </c:pt>
                <c:pt idx="11">
                  <c:v>Сватовский м.о.</c:v>
                </c:pt>
                <c:pt idx="12">
                  <c:v>Троицкий м.о.</c:v>
                </c:pt>
                <c:pt idx="13">
                  <c:v>Свердловский м.о.</c:v>
                </c:pt>
                <c:pt idx="14">
                  <c:v>г.о. Ровеньки</c:v>
                </c:pt>
                <c:pt idx="15">
                  <c:v>г.о. Северодонецк</c:v>
                </c:pt>
                <c:pt idx="16">
                  <c:v>г.о. Лисичанск</c:v>
                </c:pt>
                <c:pt idx="17">
                  <c:v>г.о. Рубежное</c:v>
                </c:pt>
                <c:pt idx="18">
                  <c:v>Краснодонский м.о.</c:v>
                </c:pt>
                <c:pt idx="19">
                  <c:v>Лутугинский м.о.</c:v>
                </c:pt>
                <c:pt idx="20">
                  <c:v>Станично-Луганский м.о.</c:v>
                </c:pt>
                <c:pt idx="21">
                  <c:v>Меловский м.о.</c:v>
                </c:pt>
                <c:pt idx="22">
                  <c:v>Беловодский м.о.</c:v>
                </c:pt>
                <c:pt idx="23">
                  <c:v>Старобельский м.о.</c:v>
                </c:pt>
                <c:pt idx="24">
                  <c:v>Новоайдарский м.о.</c:v>
                </c:pt>
                <c:pt idx="25">
                  <c:v>Новопсковский м.о.</c:v>
                </c:pt>
                <c:pt idx="26">
                  <c:v>Белокуракинский м.о.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  <c:pt idx="0">
                  <c:v>26</c:v>
                </c:pt>
                <c:pt idx="1">
                  <c:v>27</c:v>
                </c:pt>
                <c:pt idx="2">
                  <c:v>16</c:v>
                </c:pt>
                <c:pt idx="3">
                  <c:v>9</c:v>
                </c:pt>
                <c:pt idx="4">
                  <c:v>8</c:v>
                </c:pt>
                <c:pt idx="5">
                  <c:v>3</c:v>
                </c:pt>
                <c:pt idx="6">
                  <c:v>1</c:v>
                </c:pt>
                <c:pt idx="7">
                  <c:v>6</c:v>
                </c:pt>
                <c:pt idx="8">
                  <c:v>8</c:v>
                </c:pt>
                <c:pt idx="9">
                  <c:v>16</c:v>
                </c:pt>
                <c:pt idx="10">
                  <c:v>5</c:v>
                </c:pt>
                <c:pt idx="11">
                  <c:v>4</c:v>
                </c:pt>
                <c:pt idx="12">
                  <c:v>3</c:v>
                </c:pt>
                <c:pt idx="13">
                  <c:v>10</c:v>
                </c:pt>
                <c:pt idx="14">
                  <c:v>6</c:v>
                </c:pt>
                <c:pt idx="15">
                  <c:v>8</c:v>
                </c:pt>
                <c:pt idx="16">
                  <c:v>2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9</c:v>
                </c:pt>
                <c:pt idx="21">
                  <c:v>2</c:v>
                </c:pt>
                <c:pt idx="22">
                  <c:v>3</c:v>
                </c:pt>
                <c:pt idx="23">
                  <c:v>7</c:v>
                </c:pt>
                <c:pt idx="24">
                  <c:v>9</c:v>
                </c:pt>
                <c:pt idx="25">
                  <c:v>0</c:v>
                </c:pt>
                <c:pt idx="2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AB-47AB-87EA-57BC87C619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22888015"/>
        <c:axId val="1622885135"/>
      </c:barChart>
      <c:catAx>
        <c:axId val="16228880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22885135"/>
        <c:crosses val="autoZero"/>
        <c:auto val="1"/>
        <c:lblAlgn val="ctr"/>
        <c:lblOffset val="100"/>
        <c:noMultiLvlLbl val="0"/>
      </c:catAx>
      <c:valAx>
        <c:axId val="1622885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22888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994312413332169"/>
          <c:y val="0.87358454910117367"/>
          <c:w val="0.16660409701257073"/>
          <c:h val="0.10830224335165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педагогических кадров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3128-4C70-BD31-0933191315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128-4C70-BD31-0933191315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128-4C70-BD31-09331913159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FC1-4FD1-B850-46DF6599E565}"/>
              </c:ext>
            </c:extLst>
          </c:dPt>
          <c:dLbls>
            <c:dLbl>
              <c:idx val="0"/>
              <c:layout>
                <c:manualLayout>
                  <c:x val="-0.10576268047376054"/>
                  <c:y val="-0.1536995988708958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68,4 %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128-4C70-BD31-09331913159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26,1 %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128-4C70-BD31-09331913159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4,7 %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128-4C70-BD31-09331913159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ОО</c:v>
                </c:pt>
                <c:pt idx="1">
                  <c:v>ДОУ</c:v>
                </c:pt>
                <c:pt idx="2">
                  <c:v>ДОП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68.400000000000006</c:v>
                </c:pt>
                <c:pt idx="1">
                  <c:v>26.1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8-4C70-BD31-09331913159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76028027252908725"/>
          <c:y val="0.3225860050512554"/>
          <c:w val="0.13587420300348649"/>
          <c:h val="0.3574092408260288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97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32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84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2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549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761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4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43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904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10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1EBB845-7FBF-480B-B7A8-08F2CDBA0FC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70DE5026-71CF-4099-A117-DCB7E773E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6912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30071C-BD2B-1615-C432-2D6B1D1127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990123C-7D47-C819-E1CE-34417FF66857}"/>
              </a:ext>
            </a:extLst>
          </p:cNvPr>
          <p:cNvSpPr/>
          <p:nvPr/>
        </p:nvSpPr>
        <p:spPr>
          <a:xfrm>
            <a:off x="575035" y="593889"/>
            <a:ext cx="10925666" cy="542983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76E8EC-87C6-35D8-D8B5-C629D8896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847" y="1871025"/>
            <a:ext cx="9801134" cy="1739347"/>
          </a:xfrm>
        </p:spPr>
        <p:txBody>
          <a:bodyPr>
            <a:noAutofit/>
          </a:bodyPr>
          <a:lstStyle/>
          <a:p>
            <a:r>
              <a:rPr lang="ru-RU" sz="4000" b="1" dirty="0"/>
              <a:t>Анализ Профессиональных затруднении и потребность педагогических кадров, </a:t>
            </a:r>
            <a:br>
              <a:rPr lang="ru-RU" sz="4000" b="1" dirty="0"/>
            </a:br>
            <a:r>
              <a:rPr lang="ru-RU" sz="4000" b="1" dirty="0"/>
              <a:t>состоящих в резерве </a:t>
            </a:r>
            <a:br>
              <a:rPr lang="ru-RU" sz="4000" b="1" dirty="0"/>
            </a:br>
            <a:r>
              <a:rPr lang="ru-RU" sz="4000" b="1" dirty="0"/>
              <a:t>руководителей</a:t>
            </a:r>
            <a:endParaRPr lang="ru-RU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715F6E-7965-30CE-6BC2-071733D04B05}"/>
              </a:ext>
            </a:extLst>
          </p:cNvPr>
          <p:cNvSpPr txBox="1"/>
          <p:nvPr/>
        </p:nvSpPr>
        <p:spPr>
          <a:xfrm>
            <a:off x="6663178" y="4802881"/>
            <a:ext cx="5253873" cy="933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None/>
            </a:pPr>
            <a:r>
              <a:rPr lang="ru-RU" sz="12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Дуенко</a:t>
            </a:r>
            <a:r>
              <a:rPr lang="ru-RU" sz="12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Виктория Вадимовна, </a:t>
            </a:r>
            <a:r>
              <a:rPr lang="ru-RU" sz="12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заместитель директора </a:t>
            </a:r>
            <a:endParaRPr lang="ru-RU" sz="12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Государственного бюджетного образовательного учреждения дополнительного профессионального образования Луганской Народной Республики «Луганский институт развития образования»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7B2E948-A73F-8BCF-113F-5DF33CC726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85" y="0"/>
            <a:ext cx="977316" cy="92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029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4B8B4D-F308-F07E-E4E8-F306D61B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Общие данные о статистике прохождения диагностики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0F3A6D8-A49D-DD0A-187C-C242D16AB6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463664"/>
              </p:ext>
            </p:extLst>
          </p:nvPr>
        </p:nvGraphicFramePr>
        <p:xfrm>
          <a:off x="3022293" y="1903207"/>
          <a:ext cx="6244255" cy="4742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0396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C2A46-8793-CE9B-2779-B2C665AD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Приняли участие в диагностике по муниципалитетам</a:t>
            </a:r>
          </a:p>
        </p:txBody>
      </p:sp>
      <p:graphicFrame>
        <p:nvGraphicFramePr>
          <p:cNvPr id="7" name="Объект 5">
            <a:extLst>
              <a:ext uri="{FF2B5EF4-FFF2-40B4-BE49-F238E27FC236}">
                <a16:creationId xmlns:a16="http://schemas.microsoft.com/office/drawing/2014/main" id="{C2A434CB-1443-E362-4395-D3F8CAF43C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507065"/>
              </p:ext>
            </p:extLst>
          </p:nvPr>
        </p:nvGraphicFramePr>
        <p:xfrm>
          <a:off x="511278" y="1850090"/>
          <a:ext cx="11169444" cy="472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668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89CC86-C6CD-E49C-5CFC-28966AE7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Доля педагогических кадров, вошедших в состав кадрового резерва Луганской народной республики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F8E3C859-0DB5-87C7-F242-CC0FA3A8CC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408906"/>
              </p:ext>
            </p:extLst>
          </p:nvPr>
        </p:nvGraphicFramePr>
        <p:xfrm>
          <a:off x="1203325" y="2011363"/>
          <a:ext cx="9783763" cy="4206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63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: скругленные углы 39">
            <a:extLst>
              <a:ext uri="{FF2B5EF4-FFF2-40B4-BE49-F238E27FC236}">
                <a16:creationId xmlns:a16="http://schemas.microsoft.com/office/drawing/2014/main" id="{8F2B5EF5-2743-4A2C-D0EE-BE7BD5BF2647}"/>
              </a:ext>
            </a:extLst>
          </p:cNvPr>
          <p:cNvSpPr/>
          <p:nvPr/>
        </p:nvSpPr>
        <p:spPr>
          <a:xfrm rot="5400000">
            <a:off x="7564081" y="1062179"/>
            <a:ext cx="1228474" cy="268883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id="{8F0290A4-17D7-8485-C082-F89BB22D59C7}"/>
              </a:ext>
            </a:extLst>
          </p:cNvPr>
          <p:cNvSpPr/>
          <p:nvPr/>
        </p:nvSpPr>
        <p:spPr>
          <a:xfrm rot="5400000">
            <a:off x="6219664" y="2663851"/>
            <a:ext cx="1228471" cy="268883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212C36C6-EF30-1F8A-4CFA-914349ED8A6A}"/>
              </a:ext>
            </a:extLst>
          </p:cNvPr>
          <p:cNvSpPr/>
          <p:nvPr/>
        </p:nvSpPr>
        <p:spPr>
          <a:xfrm rot="5400000">
            <a:off x="9325757" y="2676166"/>
            <a:ext cx="1228473" cy="268883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D8655B7A-4DDF-C05F-560A-C13B1BF98506}"/>
              </a:ext>
            </a:extLst>
          </p:cNvPr>
          <p:cNvSpPr/>
          <p:nvPr/>
        </p:nvSpPr>
        <p:spPr>
          <a:xfrm rot="5400000">
            <a:off x="1113751" y="3635939"/>
            <a:ext cx="2348379" cy="39474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EC1A089D-04CF-4529-954B-6DA95817174A}"/>
              </a:ext>
            </a:extLst>
          </p:cNvPr>
          <p:cNvSpPr/>
          <p:nvPr/>
        </p:nvSpPr>
        <p:spPr>
          <a:xfrm rot="5400000">
            <a:off x="1124807" y="1049386"/>
            <a:ext cx="2326267" cy="394743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id="{4F3FECB1-23B5-CB9A-746C-30E6913D7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814" y="487429"/>
            <a:ext cx="10784264" cy="919418"/>
          </a:xfrm>
        </p:spPr>
        <p:txBody>
          <a:bodyPr>
            <a:normAutofit fontScale="90000"/>
          </a:bodyPr>
          <a:lstStyle/>
          <a:p>
            <a:r>
              <a:rPr lang="ru-RU" dirty="0"/>
              <a:t>Анализ профессиональных компетенций</a:t>
            </a:r>
            <a:endParaRPr dirty="0"/>
          </a:p>
        </p:txBody>
      </p:sp>
      <p:pic>
        <p:nvPicPr>
          <p:cNvPr id="25" name="Picture Placeholder 8" descr="image.png">
            <a:extLst>
              <a:ext uri="{FF2B5EF4-FFF2-40B4-BE49-F238E27FC236}">
                <a16:creationId xmlns:a16="http://schemas.microsoft.com/office/drawing/2014/main" id="{A46F60DF-FA91-88B5-82E0-3C5EC41FDA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32" r="732"/>
          <a:stretch>
            <a:fillRect/>
          </a:stretch>
        </p:blipFill>
        <p:spPr>
          <a:xfrm>
            <a:off x="697510" y="4584837"/>
            <a:ext cx="821434" cy="833645"/>
          </a:xfrm>
          <a:prstGeom prst="ellipse">
            <a:avLst/>
          </a:prstGeom>
        </p:spPr>
      </p:pic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F79A9669-5941-D674-4DEC-6683D21FE6C8}"/>
              </a:ext>
            </a:extLst>
          </p:cNvPr>
          <p:cNvSpPr txBox="1">
            <a:spLocks/>
          </p:cNvSpPr>
          <p:nvPr/>
        </p:nvSpPr>
        <p:spPr>
          <a:xfrm>
            <a:off x="846656" y="5355587"/>
            <a:ext cx="3510270" cy="304832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Психолого-педагогическая компетенция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4F8FEB74-7F2A-9622-ECA8-F8678C60E3C4}"/>
              </a:ext>
            </a:extLst>
          </p:cNvPr>
          <p:cNvSpPr txBox="1">
            <a:spLocks/>
          </p:cNvSpPr>
          <p:nvPr/>
        </p:nvSpPr>
        <p:spPr>
          <a:xfrm>
            <a:off x="654891" y="2912260"/>
            <a:ext cx="3782999" cy="1228471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Государственная политика в сфере образования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8711D4-5604-F686-89A7-F6DD11040E3E}"/>
              </a:ext>
            </a:extLst>
          </p:cNvPr>
          <p:cNvSpPr txBox="1"/>
          <p:nvPr/>
        </p:nvSpPr>
        <p:spPr>
          <a:xfrm>
            <a:off x="5565600" y="3685103"/>
            <a:ext cx="302997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Нормативно-правовая (законодательная) база</a:t>
            </a:r>
          </a:p>
          <a:p>
            <a:endParaRPr lang="ru-R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943704C-9ECF-75AE-81CC-EC73DF4D2D06}"/>
              </a:ext>
            </a:extLst>
          </p:cNvPr>
          <p:cNvSpPr txBox="1"/>
          <p:nvPr/>
        </p:nvSpPr>
        <p:spPr>
          <a:xfrm>
            <a:off x="8595574" y="3614641"/>
            <a:ext cx="29673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accent6">
                    <a:lumMod val="75000"/>
                  </a:schemeClr>
                </a:solidFill>
              </a:rPr>
              <a:t>Охрана труда и безопасность жизнедеятельности в образовательном процессе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885B791-B5D9-4456-CDC7-91535DFF2F7D}"/>
              </a:ext>
            </a:extLst>
          </p:cNvPr>
          <p:cNvSpPr txBox="1"/>
          <p:nvPr/>
        </p:nvSpPr>
        <p:spPr>
          <a:xfrm>
            <a:off x="7264517" y="2029839"/>
            <a:ext cx="2736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Организационно-управленческая </a:t>
            </a:r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B44A94C4-C326-F4C2-1C22-DB18337F3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93" y="2003875"/>
            <a:ext cx="1085371" cy="7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 Placeholder 9">
            <a:extLst>
              <a:ext uri="{FF2B5EF4-FFF2-40B4-BE49-F238E27FC236}">
                <a16:creationId xmlns:a16="http://schemas.microsoft.com/office/drawing/2014/main" id="{4719A221-3AD7-351E-A7B2-D065959E5ED1}"/>
              </a:ext>
            </a:extLst>
          </p:cNvPr>
          <p:cNvSpPr txBox="1">
            <a:spLocks/>
          </p:cNvSpPr>
          <p:nvPr/>
        </p:nvSpPr>
        <p:spPr>
          <a:xfrm>
            <a:off x="6496126" y="5548460"/>
            <a:ext cx="3704922" cy="646331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000" b="1" dirty="0">
                <a:latin typeface="Bahnschrift SemiBold SemiConden" panose="020B0502040204020203" pitchFamily="34" charset="0"/>
              </a:rPr>
              <a:t>Средний балл – 67 %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28ED8659-E986-7E21-7B1B-867C07605AE7}"/>
              </a:ext>
            </a:extLst>
          </p:cNvPr>
          <p:cNvSpPr/>
          <p:nvPr/>
        </p:nvSpPr>
        <p:spPr>
          <a:xfrm>
            <a:off x="6096000" y="3039688"/>
            <a:ext cx="4744825" cy="316637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Вопросы, которые вызвали затруднения</a:t>
            </a:r>
          </a:p>
        </p:txBody>
      </p:sp>
    </p:spTree>
    <p:extLst>
      <p:ext uri="{BB962C8B-B14F-4D97-AF65-F5344CB8AC3E}">
        <p14:creationId xmlns:p14="http://schemas.microsoft.com/office/powerpoint/2010/main" val="1035334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77B63-535B-A950-86B3-3687CC145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0006" y="238557"/>
            <a:ext cx="5935300" cy="1508760"/>
          </a:xfrm>
        </p:spPr>
        <p:txBody>
          <a:bodyPr/>
          <a:lstStyle/>
          <a:p>
            <a:r>
              <a:rPr lang="ru-RU" dirty="0"/>
              <a:t>Полезные ССЫЛКИ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67341E1-33D2-4BA2-8886-7B5EC1202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273" y="3958958"/>
            <a:ext cx="2102273" cy="2008607"/>
          </a:xfrm>
          <a:prstGeom prst="rect">
            <a:avLst/>
          </a:prstGeom>
        </p:spPr>
      </p:pic>
      <p:sp>
        <p:nvSpPr>
          <p:cNvPr id="5" name="Надпись 4">
            <a:extLst>
              <a:ext uri="{FF2B5EF4-FFF2-40B4-BE49-F238E27FC236}">
                <a16:creationId xmlns:a16="http://schemas.microsoft.com/office/drawing/2014/main" id="{A2E1CE30-E2CA-7F40-A9AD-95B144397B00}"/>
              </a:ext>
            </a:extLst>
          </p:cNvPr>
          <p:cNvSpPr txBox="1"/>
          <p:nvPr/>
        </p:nvSpPr>
        <p:spPr>
          <a:xfrm>
            <a:off x="1809495" y="2021205"/>
            <a:ext cx="3602355" cy="103441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новости </a:t>
            </a:r>
          </a:p>
          <a:p>
            <a:pPr algn="ctr"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 резерва руководящих кадров</a:t>
            </a:r>
          </a:p>
          <a:p>
            <a:pPr algn="ctr"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сайте </a:t>
            </a:r>
            <a:r>
              <a:rPr lang="en-US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liro.su</a:t>
            </a:r>
            <a:endParaRPr lang="ru-RU" sz="20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BB33639-D652-5331-2A87-80C8B7FB83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406" y="4029811"/>
            <a:ext cx="1866900" cy="1866900"/>
          </a:xfrm>
          <a:prstGeom prst="rect">
            <a:avLst/>
          </a:prstGeom>
          <a:noFill/>
        </p:spPr>
      </p:pic>
      <p:sp>
        <p:nvSpPr>
          <p:cNvPr id="7" name="Надпись 4">
            <a:extLst>
              <a:ext uri="{FF2B5EF4-FFF2-40B4-BE49-F238E27FC236}">
                <a16:creationId xmlns:a16="http://schemas.microsoft.com/office/drawing/2014/main" id="{95245B2B-B65A-424E-6D8E-FEE8E22669FA}"/>
              </a:ext>
            </a:extLst>
          </p:cNvPr>
          <p:cNvSpPr txBox="1"/>
          <p:nvPr/>
        </p:nvSpPr>
        <p:spPr>
          <a:xfrm>
            <a:off x="6580678" y="2164542"/>
            <a:ext cx="3602355" cy="159138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Чат в </a:t>
            </a:r>
            <a:r>
              <a:rPr lang="en-US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endParaRPr lang="ru-RU" sz="20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 резерва руководящих кадров</a:t>
            </a:r>
            <a:endParaRPr lang="en-US" sz="20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Актуальная информация</a:t>
            </a:r>
          </a:p>
        </p:txBody>
      </p:sp>
    </p:spTree>
    <p:extLst>
      <p:ext uri="{BB962C8B-B14F-4D97-AF65-F5344CB8AC3E}">
        <p14:creationId xmlns:p14="http://schemas.microsoft.com/office/powerpoint/2010/main" val="35722730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Окаймление</Template>
  <TotalTime>183</TotalTime>
  <Words>134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Bahnschrift SemiBold SemiConden</vt:lpstr>
      <vt:lpstr>Corbel</vt:lpstr>
      <vt:lpstr>Times New Roman</vt:lpstr>
      <vt:lpstr>Wingdings</vt:lpstr>
      <vt:lpstr>Окаймление</vt:lpstr>
      <vt:lpstr>Анализ Профессиональных затруднении и потребность педагогических кадров,  состоящих в резерве  руководителей</vt:lpstr>
      <vt:lpstr>Общие данные о статистике прохождения диагностики</vt:lpstr>
      <vt:lpstr>Приняли участие в диагностике по муниципалитетам</vt:lpstr>
      <vt:lpstr>Доля педагогических кадров, вошедших в состав кадрового резерва Луганской народной республики</vt:lpstr>
      <vt:lpstr>Анализ профессиональных компетенций</vt:lpstr>
      <vt:lpstr>Полезные ССЫЛКИ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6</cp:revision>
  <dcterms:created xsi:type="dcterms:W3CDTF">2026-02-03T13:16:19Z</dcterms:created>
  <dcterms:modified xsi:type="dcterms:W3CDTF">2026-02-05T12:19:13Z</dcterms:modified>
</cp:coreProperties>
</file>