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80" r:id="rId6"/>
    <p:sldId id="267" r:id="rId7"/>
    <p:sldId id="279" r:id="rId8"/>
    <p:sldId id="266" r:id="rId9"/>
    <p:sldId id="264" r:id="rId10"/>
    <p:sldId id="258" r:id="rId11"/>
    <p:sldId id="259" r:id="rId12"/>
    <p:sldId id="278" r:id="rId13"/>
    <p:sldId id="277" r:id="rId14"/>
    <p:sldId id="276" r:id="rId15"/>
    <p:sldId id="275" r:id="rId16"/>
    <p:sldId id="282" r:id="rId17"/>
    <p:sldId id="281" r:id="rId18"/>
    <p:sldId id="269" r:id="rId19"/>
    <p:sldId id="270" r:id="rId20"/>
    <p:sldId id="274" r:id="rId21"/>
    <p:sldId id="284" r:id="rId22"/>
    <p:sldId id="285" r:id="rId23"/>
    <p:sldId id="286" r:id="rId24"/>
    <p:sldId id="272" r:id="rId25"/>
    <p:sldId id="271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002BF0-84DE-17C5-D8C7-9B50681EC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1C753B-489F-1D7B-47A0-B0D6463DB2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0593E1-1121-1F64-1DC1-E9408E211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DF7A27-EC49-7794-5631-E1D730AE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3F79BA-F2E5-A950-82F2-3193C158D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1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325868-C69B-1FB2-7FE4-6430B8300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EBAC48-67E1-9D9B-C355-C48B25ADD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17857C-2826-180D-AAEC-331F7EB68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F5CF42-570F-0F8E-303E-5671D859C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97EA3F-F5F8-F85D-CCD8-F97776C77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40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AF59B5A-91C6-4D8A-D7CF-CE5B2090A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B369AD4-95C2-F7DE-FD4F-06D3B92AE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120A84-75BD-D4D4-0025-DAB621BAF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CCC9C9-AA6E-1DB7-B1CE-35ACAB89A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A2BE8A-D8A9-5682-7DB9-3ED0A12B2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039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29DE09-52F9-5DE3-60C5-3CDD160CF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496366-EE69-6B05-F693-4BD52D8D3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828FE7-57CE-41E8-82BA-00AFD070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982A98-7F85-102B-4BE8-F147EE761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EDD789-FB44-9528-168D-80BDE205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66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5C7893-80DE-8DB3-CDD4-9F2D3DDAA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29CF5D5-EC64-84CF-7B71-D3173DAED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FE276F-2382-B609-71A4-582C68D4A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50F5C1-34A9-1915-B806-2E903ECD4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80235F-0A9A-FA56-78E5-45193D948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71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84913A-53DC-5D64-D002-881C8AF78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F31CB7-3BAA-F60C-6A0D-8E9ADBB153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C44D4D-A319-10EB-C8B1-1208D5F3C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4D36A5-37DF-F644-5EE9-362D2DE80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A2743A-4677-0553-EE7E-562DB7A8B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8D7A8EC-700B-679D-2C21-1262A5337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7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7ACCF-6E4B-A228-5013-0D2230B28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F82296-C9EE-6B82-3129-8483B1D58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8AED1A4-28D5-AB38-8F1D-791C81242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F8C7AFA-B82B-D441-B9EF-5AA7EF6B9E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A51D93D-EF1A-E330-53E6-D54800448C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2477E93-2792-C828-8C6A-D3233CC9E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F279FE-2C36-52B5-E721-939A13F6E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5827171-FB5B-2850-ABF1-A6E9EEE4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693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7C4A8B-B5EA-BF0A-F0F9-57139697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6F359F1-B5E6-FB84-8AA4-125854C5A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114BE67-6697-777E-1E24-9336B2898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1FBBFF0-6782-6C6C-C82C-1BB749E18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54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0E2CBF3-E67C-C746-70ED-DFCE2B967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561A9B9-FFA5-A674-B6BF-E16FAEC13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4F6B4F4-35E3-4E78-9ACD-081E47F95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04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3AA36-FFC2-660C-5C84-00F490134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FB6CB9-3CB8-FAF0-E229-398FEFE3F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A250F1B-6BB7-E0F3-EBDB-A43C89134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4D07BA-AC4A-39CC-62BB-CA5A0ABF0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D98859-AC1E-3789-A840-904D65AC0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AA8247-BFFA-30E9-5F81-FEDAC6D1A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52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10B884-32A8-AC7A-7DE9-6BCB1A6D3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120B991-4AC0-EAED-7460-9287857F64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816641-B022-C83E-687C-7A6A287394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02570A-CCDC-533A-EFE2-F7CCDB2BE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A84AAFB-EE68-A6CB-23CB-5FCE3CBA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75D43F-766F-5A4D-C602-6F5FE5547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411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710DC-5261-B081-5D87-9341744D1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7E1F12-1D73-B2E2-C37D-F3EFE42AE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F3442B-8A90-F989-1322-72454C567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4DBA21-0478-463B-9204-160918F9481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A840B9-FC0E-5DEC-9AD9-77B32013E8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13741D-F0A0-3384-B70D-3F98FE64D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BD6AED-F949-49F2-BFA1-9562E1FA3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84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671726-819B-C66E-92E0-C3EF78A5AB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B1D2A3-ED26-A949-099E-AB44A6253E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43CBFB1-3292-BEEF-8EE8-B215B9F11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1FC47D-A461-D5C0-6643-CCC73ABC679A}"/>
              </a:ext>
            </a:extLst>
          </p:cNvPr>
          <p:cNvSpPr txBox="1"/>
          <p:nvPr/>
        </p:nvSpPr>
        <p:spPr>
          <a:xfrm>
            <a:off x="2133599" y="1487418"/>
            <a:ext cx="81509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ОГЭ</a:t>
            </a:r>
          </a:p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Синтаксический анализ.</a:t>
            </a:r>
          </a:p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подчинительной связи в словосочетании (задание 9)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E979EF-DEE4-D921-41B6-01757319CC7B}"/>
              </a:ext>
            </a:extLst>
          </p:cNvPr>
          <p:cNvSpPr txBox="1"/>
          <p:nvPr/>
        </p:nvSpPr>
        <p:spPr>
          <a:xfrm>
            <a:off x="6361471" y="5109260"/>
            <a:ext cx="5466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 и литературы ГБОУ ЛНР «АУВК №1»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Шелехова Инна Игоревна</a:t>
            </a:r>
          </a:p>
        </p:txBody>
      </p:sp>
    </p:spTree>
    <p:extLst>
      <p:ext uri="{BB962C8B-B14F-4D97-AF65-F5344CB8AC3E}">
        <p14:creationId xmlns:p14="http://schemas.microsoft.com/office/powerpoint/2010/main" val="648593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FB420E1-7AE9-30E3-21AC-FC5A81C0A76B}"/>
              </a:ext>
            </a:extLst>
          </p:cNvPr>
          <p:cNvSpPr txBox="1"/>
          <p:nvPr/>
        </p:nvSpPr>
        <p:spPr>
          <a:xfrm>
            <a:off x="2389239" y="2081804"/>
            <a:ext cx="7511845" cy="24723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в деревенском музее – согласование </a:t>
            </a:r>
            <a:endParaRPr lang="ru-RU" sz="32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свидетельства деяний – управление </a:t>
            </a:r>
            <a:endParaRPr lang="ru-RU" sz="32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всех деяний – согласование </a:t>
            </a:r>
            <a:endParaRPr lang="ru-RU" sz="32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деяний Ломоносова – управление</a:t>
            </a:r>
            <a:endParaRPr lang="ru-RU" sz="1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2C65FB-EB5C-5B20-498C-16142ED146A2}"/>
              </a:ext>
            </a:extLst>
          </p:cNvPr>
          <p:cNvSpPr txBox="1"/>
          <p:nvPr/>
        </p:nvSpPr>
        <p:spPr>
          <a:xfrm>
            <a:off x="4178709" y="1150375"/>
            <a:ext cx="38345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11534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8F3FD1-E525-71BE-91A1-1EEF32651581}"/>
              </a:ext>
            </a:extLst>
          </p:cNvPr>
          <p:cNvSpPr txBox="1"/>
          <p:nvPr/>
        </p:nvSpPr>
        <p:spPr>
          <a:xfrm>
            <a:off x="924232" y="515270"/>
            <a:ext cx="9792929" cy="11202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Составьте из данных слов словосочетания и определите тип связи. 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349D0D-989C-2D8A-9B9F-ADDABE64FFFB}"/>
              </a:ext>
            </a:extLst>
          </p:cNvPr>
          <p:cNvSpPr txBox="1"/>
          <p:nvPr/>
        </p:nvSpPr>
        <p:spPr>
          <a:xfrm>
            <a:off x="2261419" y="2133601"/>
            <a:ext cx="7708491" cy="3027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Весенний/цветы, украшения/золото, дорога/налево, ключ/автомобиль, сок/апельсин, таблетка/кашель, подарок/память, говорить/громко, купить/книга.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402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C18419C-A3CD-1156-9382-A33E5083021D}"/>
              </a:ext>
            </a:extLst>
          </p:cNvPr>
          <p:cNvSpPr txBox="1"/>
          <p:nvPr/>
        </p:nvSpPr>
        <p:spPr>
          <a:xfrm>
            <a:off x="973394" y="760832"/>
            <a:ext cx="10215716" cy="5987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20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Алгоритм выполнения задания 9 ОГЭ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задании </a:t>
            </a:r>
            <a:r>
              <a:rPr lang="ru-RU" sz="20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требуется заменить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словосочетание с какой-либо связью </a:t>
            </a:r>
            <a:r>
              <a:rPr lang="ru-RU" sz="20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синонимичным словосочетанием с другой связью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Вид связи в словосочетании определяется вопросом и принадлежностью зависимого слова к определенной части речи: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Определить главное слово в словосочетании. От него задается вопрос к зависимому. Главное слово оставляем неизменным, зависимое слово трансформируем в соответствии с тем, в какой вид связи необходимо преобразовать словосочетание.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нужно преобразовать словосочетание из 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согласования в управление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найдите главное слово и оставьте его неизменным, а зависимое измените на однокоренное существительное. При необходимости используйте предлог. (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деревянный стол – стол из дерева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040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2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0A10899-1A2B-9A5E-FFE8-389B711E445A}"/>
              </a:ext>
            </a:extLst>
          </p:cNvPr>
          <p:cNvSpPr txBox="1"/>
          <p:nvPr/>
        </p:nvSpPr>
        <p:spPr>
          <a:xfrm>
            <a:off x="2841522" y="306821"/>
            <a:ext cx="6174658" cy="498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20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Алгоритм выполнения задания 9 ОГЭ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95052C-24F2-562E-1DE3-6C36BF099B41}"/>
              </a:ext>
            </a:extLst>
          </p:cNvPr>
          <p:cNvSpPr txBox="1"/>
          <p:nvPr/>
        </p:nvSpPr>
        <p:spPr>
          <a:xfrm>
            <a:off x="1106129" y="1071450"/>
            <a:ext cx="9999406" cy="53264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3. Если нужно преобразовать словосочетание из 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управление в согласование,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то зависимое существительное нужно будет заменить однокоренным  прилагательным, поставив его в тот же род, число и падеж, что и главное слово. (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волнение без причины – беспричинное волнение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4</a:t>
            </a:r>
            <a:r>
              <a:rPr lang="ru-R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нужно преобразовать словосочетание из 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управления в примыкание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тогда зависимое слово (существительное с предлогом или без) нужно заменить на однокоренное наречие. (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сказать с вызовом – вызывающе сказать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5. Если нужно преобразовать словосочетание из 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примыкания в управление,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то зависимое слово (как правило, наречие) необходимо заменить на однокоренное существительное с предлогом. Существительное нужно поставить в тот падеж, которого требует главное слово. (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грустно посмотрел – посмотрел с грустью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776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6BBA2D1-7969-EE03-CCA5-1454DF5E791B}"/>
              </a:ext>
            </a:extLst>
          </p:cNvPr>
          <p:cNvSpPr txBox="1"/>
          <p:nvPr/>
        </p:nvSpPr>
        <p:spPr>
          <a:xfrm>
            <a:off x="2703871" y="234062"/>
            <a:ext cx="617465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ru-RU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Практика ОГЭ для синтаксического анализа словосочетания</a:t>
            </a:r>
            <a:endParaRPr lang="ru-RU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695004-2D19-217E-DFC7-4227C6AE3118}"/>
              </a:ext>
            </a:extLst>
          </p:cNvPr>
          <p:cNvSpPr txBox="1"/>
          <p:nvPr/>
        </p:nvSpPr>
        <p:spPr>
          <a:xfrm>
            <a:off x="1258529" y="1543664"/>
            <a:ext cx="9822425" cy="33448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Замените словосочетания, построенное на основе </a:t>
            </a:r>
            <a:r>
              <a:rPr 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согласования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синонимичным словосочетанием со связью </a:t>
            </a:r>
            <a:r>
              <a:rPr 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Птичье пение – </a:t>
            </a:r>
            <a:r>
              <a:rPr lang="ru-RU" sz="24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Книжный шкаф – </a:t>
            </a:r>
            <a:r>
              <a:rPr lang="ru-RU" sz="24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Еловая ветка – </a:t>
            </a:r>
            <a:r>
              <a:rPr lang="ru-RU" sz="24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Всеобщее мнение - </a:t>
            </a:r>
            <a:r>
              <a:rPr lang="ru-RU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Животный мир - 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</a:t>
            </a:r>
            <a:endParaRPr lang="ru-RU" sz="24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084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5180D89-0174-3B1B-3259-D3B674DF8FFE}"/>
              </a:ext>
            </a:extLst>
          </p:cNvPr>
          <p:cNvSpPr txBox="1"/>
          <p:nvPr/>
        </p:nvSpPr>
        <p:spPr>
          <a:xfrm>
            <a:off x="3008671" y="707923"/>
            <a:ext cx="5427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CC7392-5F5B-910C-0D7C-7F3CB76D0130}"/>
              </a:ext>
            </a:extLst>
          </p:cNvPr>
          <p:cNvSpPr txBox="1"/>
          <p:nvPr/>
        </p:nvSpPr>
        <p:spPr>
          <a:xfrm>
            <a:off x="3008671" y="1690174"/>
            <a:ext cx="6174658" cy="3101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Птичье пение – </a:t>
            </a:r>
            <a:r>
              <a:rPr lang="ru-RU" sz="3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пение птиц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Книжный шкаф – </a:t>
            </a:r>
            <a:r>
              <a:rPr lang="ru-RU" sz="3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шкаф для книг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Еловая ветка – </a:t>
            </a:r>
            <a:r>
              <a:rPr lang="ru-RU" sz="3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ветка ели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Всеобщее мнение – </a:t>
            </a:r>
            <a:r>
              <a:rPr lang="ru-RU" sz="32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мнение всех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Животный мир </a:t>
            </a:r>
            <a:r>
              <a:rPr lang="ru-RU" sz="3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мир животных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090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8549832-EB75-9E11-8C66-E02C9580ECA9}"/>
              </a:ext>
            </a:extLst>
          </p:cNvPr>
          <p:cNvSpPr txBox="1"/>
          <p:nvPr/>
        </p:nvSpPr>
        <p:spPr>
          <a:xfrm>
            <a:off x="1877962" y="2276011"/>
            <a:ext cx="8799870" cy="3058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Замените словосочетания, построенное на основе 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управления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синонимичным словосочетанием со связью 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согласование.</a:t>
            </a:r>
            <a:endParaRPr lang="ru-RU" sz="2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Пиджак в клетку – </a:t>
            </a:r>
            <a:r>
              <a:rPr lang="ru-RU" sz="20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 для чтения – </a:t>
            </a:r>
            <a:r>
              <a:rPr lang="ru-RU" sz="20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Рассказы охотника – </a:t>
            </a:r>
            <a:r>
              <a:rPr lang="ru-RU" sz="20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Воротник из меха -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Портфель из кожи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- ______________________________________________</a:t>
            </a:r>
            <a:endParaRPr lang="ru-RU" sz="2000" b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8EC683-8C47-EDBD-1FD8-A48D54CA8DBC}"/>
              </a:ext>
            </a:extLst>
          </p:cNvPr>
          <p:cNvSpPr txBox="1"/>
          <p:nvPr/>
        </p:nvSpPr>
        <p:spPr>
          <a:xfrm>
            <a:off x="2910348" y="814840"/>
            <a:ext cx="617465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ru-RU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Практика ОГЭ для синтаксического анализа словосочетания</a:t>
            </a:r>
            <a:endParaRPr lang="ru-RU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9965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5180D89-0174-3B1B-3259-D3B674DF8FFE}"/>
              </a:ext>
            </a:extLst>
          </p:cNvPr>
          <p:cNvSpPr txBox="1"/>
          <p:nvPr/>
        </p:nvSpPr>
        <p:spPr>
          <a:xfrm>
            <a:off x="3539613" y="727587"/>
            <a:ext cx="5427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2FA1F8-B910-F3ED-A152-00B4FB8399BC}"/>
              </a:ext>
            </a:extLst>
          </p:cNvPr>
          <p:cNvSpPr txBox="1"/>
          <p:nvPr/>
        </p:nvSpPr>
        <p:spPr>
          <a:xfrm>
            <a:off x="2571135" y="1961291"/>
            <a:ext cx="7364361" cy="3111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Пиджак в клетку – </a:t>
            </a:r>
            <a:r>
              <a:rPr lang="ru-RU" sz="3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клетчатый пиджак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 для чтения – </a:t>
            </a:r>
            <a:r>
              <a:rPr lang="ru-RU" sz="3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читальный зал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Рассказы охотника – </a:t>
            </a:r>
            <a:r>
              <a:rPr lang="ru-RU" sz="3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охотничьи рассказы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Воротник из меха –</a:t>
            </a:r>
            <a:r>
              <a:rPr lang="ru-RU" sz="32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меховой воротник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Портфель из кожи – </a:t>
            </a:r>
            <a:r>
              <a:rPr lang="ru-RU" sz="3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</a:t>
            </a:r>
            <a:r>
              <a:rPr lang="ru-RU" sz="32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жаный портфель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365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8AA227A-593B-E40D-C461-13152C3CE912}"/>
              </a:ext>
            </a:extLst>
          </p:cNvPr>
          <p:cNvSpPr txBox="1"/>
          <p:nvPr/>
        </p:nvSpPr>
        <p:spPr>
          <a:xfrm>
            <a:off x="1794387" y="2278047"/>
            <a:ext cx="8603226" cy="3322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Замените словосочетания, построенное на основе примыкания синонимичным словосочетанием со связью 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управление.</a:t>
            </a:r>
            <a:endParaRPr lang="ru-RU" sz="2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 беспокоиться – </a:t>
            </a:r>
            <a:r>
              <a:rPr lang="ru-RU" sz="20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Нежно гладит – </a:t>
            </a:r>
            <a:r>
              <a:rPr lang="ru-RU" sz="20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Забежал пообедать – </a:t>
            </a:r>
            <a:r>
              <a:rPr lang="ru-RU" sz="20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Потребность говорить - </a:t>
            </a:r>
            <a:r>
              <a:rPr lang="ru-RU" sz="20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Приняли неохотно </a:t>
            </a:r>
            <a:r>
              <a:rPr lang="ru-RU" sz="2000" u="sng" dirty="0">
                <a:latin typeface="Times New Roman" panose="02020603050405020304" pitchFamily="18" charset="0"/>
                <a:ea typeface="Calibri" panose="020F0502020204030204" pitchFamily="34" charset="0"/>
              </a:rPr>
              <a:t>- ________________________________________________</a:t>
            </a:r>
            <a:endParaRPr lang="ru-RU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B46E09-01AF-8F84-C9D6-E4904806BBAA}"/>
              </a:ext>
            </a:extLst>
          </p:cNvPr>
          <p:cNvSpPr txBox="1"/>
          <p:nvPr/>
        </p:nvSpPr>
        <p:spPr>
          <a:xfrm>
            <a:off x="2861188" y="514956"/>
            <a:ext cx="6174658" cy="1233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2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Практика </a:t>
            </a:r>
            <a:r>
              <a:rPr lang="ru-RU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ОГЭ</a:t>
            </a:r>
            <a:r>
              <a:rPr lang="ru-RU" sz="2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синтаксического анализа словосочетания</a:t>
            </a:r>
            <a:endParaRPr lang="ru-RU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812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60BC4C4-BC4C-5D4C-770B-A83B9D74D7B2}"/>
              </a:ext>
            </a:extLst>
          </p:cNvPr>
          <p:cNvSpPr txBox="1"/>
          <p:nvPr/>
        </p:nvSpPr>
        <p:spPr>
          <a:xfrm>
            <a:off x="2153264" y="1799305"/>
            <a:ext cx="7885472" cy="3248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 беспокоиться – </a:t>
            </a:r>
            <a:r>
              <a:rPr lang="ru-RU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 для беспокойства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Нежно гладит – </a:t>
            </a:r>
            <a:r>
              <a:rPr lang="ru-RU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гладит с нежностью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Забежал пообедать – </a:t>
            </a:r>
            <a:r>
              <a:rPr lang="ru-RU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забежал на обед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Потребность говорить – </a:t>
            </a:r>
            <a:r>
              <a:rPr lang="ru-RU" sz="2800" u="sng" dirty="0">
                <a:latin typeface="Times New Roman" panose="02020603050405020304" pitchFamily="18" charset="0"/>
                <a:ea typeface="Calibri" panose="020F0502020204030204" pitchFamily="34" charset="0"/>
              </a:rPr>
              <a:t>потребность в говорении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Приняли неохотно – </a:t>
            </a:r>
            <a:r>
              <a:rPr lang="ru-RU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приняли без охоты</a:t>
            </a:r>
            <a:endParaRPr lang="ru-RU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8B84B1-A4B1-50DA-0160-75EAD6C1C7A2}"/>
              </a:ext>
            </a:extLst>
          </p:cNvPr>
          <p:cNvSpPr txBox="1"/>
          <p:nvPr/>
        </p:nvSpPr>
        <p:spPr>
          <a:xfrm>
            <a:off x="3687096" y="963561"/>
            <a:ext cx="4031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Проверьте:</a:t>
            </a:r>
          </a:p>
        </p:txBody>
      </p:sp>
    </p:spTree>
    <p:extLst>
      <p:ext uri="{BB962C8B-B14F-4D97-AF65-F5344CB8AC3E}">
        <p14:creationId xmlns:p14="http://schemas.microsoft.com/office/powerpoint/2010/main" val="3925992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83501E9-1550-8B44-8708-6209CEFA13F4}"/>
              </a:ext>
            </a:extLst>
          </p:cNvPr>
          <p:cNvSpPr txBox="1"/>
          <p:nvPr/>
        </p:nvSpPr>
        <p:spPr>
          <a:xfrm>
            <a:off x="2517057" y="1936956"/>
            <a:ext cx="892769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слышу – я забываю.</a:t>
            </a:r>
          </a:p>
          <a:p>
            <a:pPr algn="l"/>
            <a:r>
              <a:rPr lang="ru-RU" sz="4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вижу – я запоминаю.</a:t>
            </a:r>
          </a:p>
          <a:p>
            <a:pPr algn="l"/>
            <a:r>
              <a:rPr lang="ru-RU" sz="4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делаю – я понимаю.</a:t>
            </a:r>
          </a:p>
          <a:p>
            <a:pPr algn="ctr"/>
            <a:r>
              <a:rPr lang="ru-RU" sz="3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</a:p>
          <a:p>
            <a:pPr algn="r"/>
            <a:r>
              <a:rPr lang="ru-RU" sz="32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(Китайская пословица)</a:t>
            </a:r>
          </a:p>
        </p:txBody>
      </p:sp>
    </p:spTree>
    <p:extLst>
      <p:ext uri="{BB962C8B-B14F-4D97-AF65-F5344CB8AC3E}">
        <p14:creationId xmlns:p14="http://schemas.microsoft.com/office/powerpoint/2010/main" val="11530974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6B6A90B-10F0-E202-D324-5DC6226D3B9D}"/>
              </a:ext>
            </a:extLst>
          </p:cNvPr>
          <p:cNvSpPr txBox="1"/>
          <p:nvPr/>
        </p:nvSpPr>
        <p:spPr>
          <a:xfrm>
            <a:off x="1745225" y="1927123"/>
            <a:ext cx="832300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Замените словосочетание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«камчатские вулканы»,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построенное на основе согласования, синонимичным словосочетанием со связью управление</a:t>
            </a:r>
            <a:endParaRPr lang="ru-RU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945EC4-AB53-9F74-9797-353BFC26494D}"/>
              </a:ext>
            </a:extLst>
          </p:cNvPr>
          <p:cNvSpPr txBox="1"/>
          <p:nvPr/>
        </p:nvSpPr>
        <p:spPr>
          <a:xfrm>
            <a:off x="6872749" y="5238947"/>
            <a:ext cx="4100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вулканы Камчатки</a:t>
            </a:r>
          </a:p>
        </p:txBody>
      </p:sp>
    </p:spTree>
    <p:extLst>
      <p:ext uri="{BB962C8B-B14F-4D97-AF65-F5344CB8AC3E}">
        <p14:creationId xmlns:p14="http://schemas.microsoft.com/office/powerpoint/2010/main" val="39784094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6B6A90B-10F0-E202-D324-5DC6226D3B9D}"/>
              </a:ext>
            </a:extLst>
          </p:cNvPr>
          <p:cNvSpPr txBox="1"/>
          <p:nvPr/>
        </p:nvSpPr>
        <p:spPr>
          <a:xfrm>
            <a:off x="1745225" y="1927123"/>
            <a:ext cx="832300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Замените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словосочетание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«язык народа»,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построенное на основе управления, синонимичным словосочетанием со связью согласование</a:t>
            </a:r>
            <a:endParaRPr lang="ru-RU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945EC4-AB53-9F74-9797-353BFC26494D}"/>
              </a:ext>
            </a:extLst>
          </p:cNvPr>
          <p:cNvSpPr txBox="1"/>
          <p:nvPr/>
        </p:nvSpPr>
        <p:spPr>
          <a:xfrm>
            <a:off x="6872749" y="5238947"/>
            <a:ext cx="4100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народный язык</a:t>
            </a:r>
          </a:p>
        </p:txBody>
      </p:sp>
    </p:spTree>
    <p:extLst>
      <p:ext uri="{BB962C8B-B14F-4D97-AF65-F5344CB8AC3E}">
        <p14:creationId xmlns:p14="http://schemas.microsoft.com/office/powerpoint/2010/main" val="42325764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6B6A90B-10F0-E202-D324-5DC6226D3B9D}"/>
              </a:ext>
            </a:extLst>
          </p:cNvPr>
          <p:cNvSpPr txBox="1"/>
          <p:nvPr/>
        </p:nvSpPr>
        <p:spPr>
          <a:xfrm>
            <a:off x="1745225" y="1927123"/>
            <a:ext cx="832300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Замените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словосочетание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«работали радостно»,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построенное на основе примыкания, синонимичным словосочетанием со связью управление</a:t>
            </a:r>
            <a:endParaRPr lang="ru-RU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945EC4-AB53-9F74-9797-353BFC26494D}"/>
              </a:ext>
            </a:extLst>
          </p:cNvPr>
          <p:cNvSpPr txBox="1"/>
          <p:nvPr/>
        </p:nvSpPr>
        <p:spPr>
          <a:xfrm>
            <a:off x="6872749" y="5238947"/>
            <a:ext cx="4100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работали с радостью</a:t>
            </a:r>
          </a:p>
        </p:txBody>
      </p:sp>
    </p:spTree>
    <p:extLst>
      <p:ext uri="{BB962C8B-B14F-4D97-AF65-F5344CB8AC3E}">
        <p14:creationId xmlns:p14="http://schemas.microsoft.com/office/powerpoint/2010/main" val="2216346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6B6A90B-10F0-E202-D324-5DC6226D3B9D}"/>
              </a:ext>
            </a:extLst>
          </p:cNvPr>
          <p:cNvSpPr txBox="1"/>
          <p:nvPr/>
        </p:nvSpPr>
        <p:spPr>
          <a:xfrm>
            <a:off x="1745225" y="1927123"/>
            <a:ext cx="832300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Замените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словосочетание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«выполнить с успехом»,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построенное на основе управления, синонимичным словосочетанием со связью примыкание</a:t>
            </a:r>
            <a:endParaRPr lang="ru-RU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945EC4-AB53-9F74-9797-353BFC26494D}"/>
              </a:ext>
            </a:extLst>
          </p:cNvPr>
          <p:cNvSpPr txBox="1"/>
          <p:nvPr/>
        </p:nvSpPr>
        <p:spPr>
          <a:xfrm>
            <a:off x="6872749" y="5238947"/>
            <a:ext cx="4100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выполнить успешно</a:t>
            </a:r>
          </a:p>
        </p:txBody>
      </p:sp>
    </p:spTree>
    <p:extLst>
      <p:ext uri="{BB962C8B-B14F-4D97-AF65-F5344CB8AC3E}">
        <p14:creationId xmlns:p14="http://schemas.microsoft.com/office/powerpoint/2010/main" val="32541608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86E309E-D6D1-6967-06DA-2A53A0C5F803}"/>
              </a:ext>
            </a:extLst>
          </p:cNvPr>
          <p:cNvSpPr txBox="1"/>
          <p:nvPr/>
        </p:nvSpPr>
        <p:spPr>
          <a:xfrm>
            <a:off x="2045109" y="1588321"/>
            <a:ext cx="8406581" cy="3008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Рефлексия. Подведение итогов.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Вам понравился наш урок? 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Что вам понравилось больше всего?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Какие трудности встречались во время урока?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9528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C7F36B6-5AEA-E43B-1936-7AAEFB83FCCC}"/>
              </a:ext>
            </a:extLst>
          </p:cNvPr>
          <p:cNvSpPr txBox="1"/>
          <p:nvPr/>
        </p:nvSpPr>
        <p:spPr>
          <a:xfrm>
            <a:off x="2502310" y="728260"/>
            <a:ext cx="718738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540950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D3F1F3-08F3-CE2A-A163-2366B52A2AFC}"/>
              </a:ext>
            </a:extLst>
          </p:cNvPr>
          <p:cNvSpPr txBox="1"/>
          <p:nvPr/>
        </p:nvSpPr>
        <p:spPr>
          <a:xfrm>
            <a:off x="1548580" y="872402"/>
            <a:ext cx="9094839" cy="5113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Цели урока</a:t>
            </a:r>
          </a:p>
          <a:p>
            <a:pPr marL="571500" indent="-5715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повторим и обобщим знания о словосочетании, видах словосочетаний; </a:t>
            </a:r>
          </a:p>
          <a:p>
            <a:pPr marL="571500" indent="-5715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отработаем умения определять способы связи слов в словосочетаниях, будем применять это при выполнении практических заданий; 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будем готовиться к выполнению задания 9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426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D76F762-DF27-8DC7-E04A-C589C262B564}"/>
              </a:ext>
            </a:extLst>
          </p:cNvPr>
          <p:cNvSpPr txBox="1"/>
          <p:nvPr/>
        </p:nvSpPr>
        <p:spPr>
          <a:xfrm>
            <a:off x="3111910" y="274775"/>
            <a:ext cx="5968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повторим!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44ADB6-477A-3E65-3D83-F4B1BA83A053}"/>
              </a:ext>
            </a:extLst>
          </p:cNvPr>
          <p:cNvSpPr txBox="1"/>
          <p:nvPr/>
        </p:nvSpPr>
        <p:spPr>
          <a:xfrm>
            <a:off x="1140542" y="1175648"/>
            <a:ext cx="96257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Словосочетание</a:t>
            </a:r>
            <a:r>
              <a:rPr lang="ru-RU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сочетание двух и более слов, связанных подчинительной связью.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976D2D-3C7B-DBBE-F566-13EF918D07C9}"/>
              </a:ext>
            </a:extLst>
          </p:cNvPr>
          <p:cNvSpPr txBox="1"/>
          <p:nvPr/>
        </p:nvSpPr>
        <p:spPr>
          <a:xfrm>
            <a:off x="1140542" y="2472883"/>
            <a:ext cx="991091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alt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Сочинительные словосочетания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такие словосочетания, в которых объединяются равноправные слова: в них невозможно задать вопрос от одного слова к другому, например, 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небо и земля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меленький, но уютный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завтра или сегодня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реки, озера, моря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B381C2-2CAE-E89B-70C8-0B7D174981F7}"/>
              </a:ext>
            </a:extLst>
          </p:cNvPr>
          <p:cNvSpPr txBox="1"/>
          <p:nvPr/>
        </p:nvSpPr>
        <p:spPr>
          <a:xfrm>
            <a:off x="1297858" y="4570337"/>
            <a:ext cx="99109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Подчинительные словосочетания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 словосочетания, в которых объединяются главное (от которого задаётся вопрос) и зависимое ( к которому задаётся) слово, например, 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морской берег, грибы на опушке, быстро бежать, хотеть увидеть.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40705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31B19D-FB8D-011A-0D60-051CDA00F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E275DA-2340-D5B5-8D1A-5248E9B18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374E2733-5EF3-BDC4-74BD-1477BCBD0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AA38E2F-2C72-17C3-D7B6-BC53B0844F4B}"/>
              </a:ext>
            </a:extLst>
          </p:cNvPr>
          <p:cNvSpPr txBox="1"/>
          <p:nvPr/>
        </p:nvSpPr>
        <p:spPr>
          <a:xfrm>
            <a:off x="1809135" y="3761016"/>
            <a:ext cx="88195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alt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alt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9DF59A-CF2F-F66F-33AE-A2A0D482F8C3}"/>
              </a:ext>
            </a:extLst>
          </p:cNvPr>
          <p:cNvSpPr txBox="1"/>
          <p:nvPr/>
        </p:nvSpPr>
        <p:spPr>
          <a:xfrm>
            <a:off x="1907458" y="511750"/>
            <a:ext cx="8141110" cy="5981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RU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являются словосочетаниями</a:t>
            </a:r>
            <a:r>
              <a:rPr lang="ru-RU" sz="28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грамматическая основа (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 читает.);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однородные члены предложения (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Яблоки и груши);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фразеологизмы (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Бить баклуши);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составная сравнительная и превосходная степень прилагательных и наречий (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Более красивый. Самый умный);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повелительной наклонение глагола (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Пусть поет);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сложная форма будущего времени (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Буду петь);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существительные с предлогами (В течение недели).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698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770CC2-51DF-E133-BE67-2D3B8F784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FE5B4F-A0C4-4A5A-03FB-E7E2D3320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Picture 2" descr="Picture background">
            <a:extLst>
              <a:ext uri="{FF2B5EF4-FFF2-40B4-BE49-F238E27FC236}">
                <a16:creationId xmlns:a16="http://schemas.microsoft.com/office/drawing/2014/main" id="{8A19B6E1-0998-AF62-C165-BFA2BD28C2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171D3D-7233-1E3C-5910-B1CF5EF2F85B}"/>
              </a:ext>
            </a:extLst>
          </p:cNvPr>
          <p:cNvSpPr txBox="1"/>
          <p:nvPr/>
        </p:nvSpPr>
        <p:spPr>
          <a:xfrm>
            <a:off x="2851355" y="230188"/>
            <a:ext cx="6164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диктант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CF0808-C564-B352-F5E6-B6C563C9801F}"/>
              </a:ext>
            </a:extLst>
          </p:cNvPr>
          <p:cNvSpPr txBox="1"/>
          <p:nvPr/>
        </p:nvSpPr>
        <p:spPr>
          <a:xfrm>
            <a:off x="629265" y="1027906"/>
            <a:ext cx="11021961" cy="863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 цифровой ряд записать только те цифры, под номерами которых стоят словосочетания.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461CD5-D33E-845C-FC77-0A4BACCC2242}"/>
              </a:ext>
            </a:extLst>
          </p:cNvPr>
          <p:cNvSpPr txBox="1"/>
          <p:nvPr/>
        </p:nvSpPr>
        <p:spPr>
          <a:xfrm>
            <a:off x="2674374" y="2212288"/>
            <a:ext cx="6174658" cy="3964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6042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Помощь детям	11. Степи и горы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36042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Купить книгу	12. Процветает страна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36042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В течение дня	13. Празднуется в марте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36042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Красивый кот	14. Народные традиции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36042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Купила торт	15. Кабинет литературы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36042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Купила сестра	16. Возле сада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36042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Пришел и увидел	17. Стоять у забора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36042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За широкой спиной	18. Рисовать цветок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36042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Говорил громко	19. Цветок растет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36042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Восемь страниц	20. Красивый цветок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567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770CC2-51DF-E133-BE67-2D3B8F784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FE5B4F-A0C4-4A5A-03FB-E7E2D3320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Picture 2" descr="Picture background">
            <a:extLst>
              <a:ext uri="{FF2B5EF4-FFF2-40B4-BE49-F238E27FC236}">
                <a16:creationId xmlns:a16="http://schemas.microsoft.com/office/drawing/2014/main" id="{8A19B6E1-0998-AF62-C165-BFA2BD28C2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171D3D-7233-1E3C-5910-B1CF5EF2F85B}"/>
              </a:ext>
            </a:extLst>
          </p:cNvPr>
          <p:cNvSpPr txBox="1"/>
          <p:nvPr/>
        </p:nvSpPr>
        <p:spPr>
          <a:xfrm>
            <a:off x="2939846" y="673963"/>
            <a:ext cx="6164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диктант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04E39C-6CEC-D873-95F1-0908884E7C80}"/>
              </a:ext>
            </a:extLst>
          </p:cNvPr>
          <p:cNvSpPr txBox="1"/>
          <p:nvPr/>
        </p:nvSpPr>
        <p:spPr>
          <a:xfrm>
            <a:off x="1907457" y="1553497"/>
            <a:ext cx="89866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Проверьте:</a:t>
            </a:r>
          </a:p>
          <a:p>
            <a:pPr algn="ctr"/>
            <a:r>
              <a:rPr lang="ru-RU" sz="6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1, 2, 4, 5, 8, 9, 10, 13, 14, 15, 17, 18, 20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250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background">
            <a:extLst>
              <a:ext uri="{FF2B5EF4-FFF2-40B4-BE49-F238E27FC236}">
                <a16:creationId xmlns:a16="http://schemas.microsoft.com/office/drawing/2014/main" id="{F564AA30-DE9A-A266-6A25-026794925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icture background">
            <a:extLst>
              <a:ext uri="{FF2B5EF4-FFF2-40B4-BE49-F238E27FC236}">
                <a16:creationId xmlns:a16="http://schemas.microsoft.com/office/drawing/2014/main" id="{8DA5D08A-5050-036E-0141-B3524463A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871" y="511278"/>
            <a:ext cx="9645445" cy="6002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172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28B973FD-6BFE-C1B0-FEE6-44F14D043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92751D7-2688-9956-024F-A4C90A40668D}"/>
              </a:ext>
            </a:extLst>
          </p:cNvPr>
          <p:cNvSpPr txBox="1"/>
          <p:nvPr/>
        </p:nvSpPr>
        <p:spPr>
          <a:xfrm>
            <a:off x="2202426" y="1376516"/>
            <a:ext cx="8042787" cy="4114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Выпишите все словосочетания и определите тип подчинительной связи.</a:t>
            </a:r>
            <a:endParaRPr lang="ru-RU" sz="32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деревенском музее собраны свидетельства всех деяний Ломоносова.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310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1052</Words>
  <Application>Microsoft Office PowerPoint</Application>
  <PresentationFormat>Широкоэкранный</PresentationFormat>
  <Paragraphs>111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Aptos</vt:lpstr>
      <vt:lpstr>Aptos Display</vt:lpstr>
      <vt:lpstr>Arial</vt:lpstr>
      <vt:lpstr>Calibri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13</cp:revision>
  <dcterms:created xsi:type="dcterms:W3CDTF">2025-10-30T15:47:19Z</dcterms:created>
  <dcterms:modified xsi:type="dcterms:W3CDTF">2026-02-24T06:05:14Z</dcterms:modified>
</cp:coreProperties>
</file>