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sldIdLst>
    <p:sldId id="256" r:id="rId2"/>
    <p:sldId id="259" r:id="rId3"/>
    <p:sldId id="258" r:id="rId4"/>
    <p:sldId id="262" r:id="rId5"/>
    <p:sldId id="261" r:id="rId6"/>
    <p:sldId id="260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66" r:id="rId15"/>
    <p:sldId id="272" r:id="rId16"/>
    <p:sldId id="271" r:id="rId17"/>
    <p:sldId id="274" r:id="rId18"/>
    <p:sldId id="273" r:id="rId19"/>
    <p:sldId id="277" r:id="rId20"/>
    <p:sldId id="278" r:id="rId21"/>
    <p:sldId id="276" r:id="rId22"/>
    <p:sldId id="275" r:id="rId23"/>
    <p:sldId id="279" r:id="rId24"/>
    <p:sldId id="282" r:id="rId25"/>
    <p:sldId id="283" r:id="rId26"/>
    <p:sldId id="281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80" r:id="rId3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2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999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36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550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1122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4030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189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460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2196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506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905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150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32E596F1-B7BC-4C3E-B1B9-438CB82AE8E2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16E22F5-F395-4FA7-92AE-57AEEAA2D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23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1199720" cy="2439264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Алгоритмизация и программирование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54525" y="3656370"/>
            <a:ext cx="3419296" cy="1645920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chemeClr val="tx1"/>
                </a:solidFill>
              </a:rPr>
              <a:t>лекция</a:t>
            </a:r>
            <a:endParaRPr lang="ru-RU" sz="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23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3503" y="177282"/>
            <a:ext cx="11199720" cy="1082350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1. Место линии «Алгоритмизация и программирование» в школьной информатике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6570" y="1511559"/>
            <a:ext cx="11476653" cy="5187821"/>
          </a:xfrm>
        </p:spPr>
        <p:txBody>
          <a:bodyPr>
            <a:normAutofit fontScale="92500" lnSpcReduction="20000"/>
          </a:bodyPr>
          <a:lstStyle/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4000" dirty="0">
                <a:solidFill>
                  <a:schemeClr val="tx1"/>
                </a:solidFill>
              </a:rPr>
              <a:t>развитие логического, алгоритмического и вычислительного мышления;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4000" dirty="0">
                <a:solidFill>
                  <a:schemeClr val="tx1"/>
                </a:solidFill>
              </a:rPr>
              <a:t>формирование навыков формализации и структурирования задач;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4000" dirty="0">
                <a:solidFill>
                  <a:schemeClr val="tx1"/>
                </a:solidFill>
              </a:rPr>
              <a:t>подготовка к дальнейшему изучению информатики, инженерии, анализа данных;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4000" dirty="0">
                <a:solidFill>
                  <a:schemeClr val="tx1"/>
                </a:solidFill>
              </a:rPr>
              <a:t>реализация </a:t>
            </a:r>
            <a:r>
              <a:rPr lang="ru-RU" sz="4000" dirty="0" err="1">
                <a:solidFill>
                  <a:schemeClr val="tx1"/>
                </a:solidFill>
              </a:rPr>
              <a:t>межпредметных</a:t>
            </a:r>
            <a:r>
              <a:rPr lang="ru-RU" sz="4000" dirty="0">
                <a:solidFill>
                  <a:schemeClr val="tx1"/>
                </a:solidFill>
              </a:rPr>
              <a:t> связей (математика, технология, физика).</a:t>
            </a:r>
          </a:p>
          <a:p>
            <a:pPr algn="just"/>
            <a:r>
              <a:rPr lang="ru-RU" sz="4000" b="1" dirty="0">
                <a:solidFill>
                  <a:schemeClr val="tx1"/>
                </a:solidFill>
              </a:rPr>
              <a:t>Методическая задача:</a:t>
            </a:r>
            <a:r>
              <a:rPr lang="ru-RU" sz="4000" dirty="0">
                <a:solidFill>
                  <a:schemeClr val="tx1"/>
                </a:solidFill>
              </a:rPr>
              <a:t> не сводить линию только к заучиванию синтаксиса языка, а делать акцент на понимании и конструировании </a:t>
            </a:r>
            <a:r>
              <a:rPr lang="ru-RU" sz="4000" dirty="0" smtClean="0">
                <a:solidFill>
                  <a:schemeClr val="tx1"/>
                </a:solidFill>
              </a:rPr>
              <a:t>алгоритмов.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27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80002"/>
            <a:ext cx="11199720" cy="1188962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2. Базовые понятия: алгоритм, свойства, формы представления</a:t>
            </a:r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86" y="1268964"/>
            <a:ext cx="11535622" cy="5589036"/>
          </a:xfrm>
        </p:spPr>
        <p:txBody>
          <a:bodyPr>
            <a:noAutofit/>
          </a:bodyPr>
          <a:lstStyle/>
          <a:p>
            <a:pPr algn="just"/>
            <a:r>
              <a:rPr lang="ru-RU" sz="2500" dirty="0" smtClean="0">
                <a:solidFill>
                  <a:schemeClr val="tx1"/>
                </a:solidFill>
              </a:rPr>
              <a:t>Алгоритм – это точная пошаговая инструкция для решения задачи или достижения цели, набор инструкций, описывающих порядок действий исполнителя.</a:t>
            </a:r>
          </a:p>
          <a:p>
            <a:r>
              <a:rPr lang="ru-RU" sz="2500" b="1" dirty="0" smtClean="0">
                <a:solidFill>
                  <a:schemeClr val="tx1"/>
                </a:solidFill>
              </a:rPr>
              <a:t>Свойства хорошего алгоритма: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2500" dirty="0" smtClean="0">
                <a:solidFill>
                  <a:schemeClr val="tx1"/>
                </a:solidFill>
              </a:rPr>
              <a:t>Понятность – каждая команда должна быть ясной и недвусмысленной;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2500" dirty="0" err="1" smtClean="0">
                <a:solidFill>
                  <a:schemeClr val="tx1"/>
                </a:solidFill>
              </a:rPr>
              <a:t>Пошаговость</a:t>
            </a:r>
            <a:r>
              <a:rPr lang="ru-RU" sz="2500" dirty="0" smtClean="0">
                <a:solidFill>
                  <a:schemeClr val="tx1"/>
                </a:solidFill>
              </a:rPr>
              <a:t> (дискретность) – алгоритм состоит из отдельных шагов;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2500" dirty="0" smtClean="0">
                <a:solidFill>
                  <a:schemeClr val="tx1"/>
                </a:solidFill>
              </a:rPr>
              <a:t>Определенность (детерминированность) – при одинаковых условиях алгоритм всегда дает одинаковый результат;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2500" dirty="0" smtClean="0">
                <a:solidFill>
                  <a:schemeClr val="tx1"/>
                </a:solidFill>
              </a:rPr>
              <a:t>Результативность – алгоритм всегда приводит к результату;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500" dirty="0" smtClean="0">
                <a:solidFill>
                  <a:schemeClr val="tx1"/>
                </a:solidFill>
              </a:rPr>
              <a:t>Массовость – алгоритм решает не одну конкретную задачу, а класс задач.</a:t>
            </a:r>
          </a:p>
          <a:p>
            <a:r>
              <a:rPr lang="ru-RU" sz="2500" b="1" dirty="0" smtClean="0">
                <a:solidFill>
                  <a:schemeClr val="tx1"/>
                </a:solidFill>
              </a:rPr>
              <a:t>Формы представления:</a:t>
            </a:r>
            <a:r>
              <a:rPr lang="ru-RU" sz="2500" dirty="0" smtClean="0">
                <a:solidFill>
                  <a:schemeClr val="tx1"/>
                </a:solidFill>
              </a:rPr>
              <a:t> словесная (естественный язык), формульно-словесная, графическая (блок-схема), программный код.</a:t>
            </a:r>
          </a:p>
          <a:p>
            <a:r>
              <a:rPr lang="ru-RU" sz="2500" dirty="0">
                <a:solidFill>
                  <a:schemeClr val="tx1"/>
                </a:solidFill>
              </a:rPr>
              <a:t>Важно научить учащихся отличать алгоритмическое описание от произвольного текста.</a:t>
            </a:r>
          </a:p>
        </p:txBody>
      </p:sp>
    </p:spTree>
    <p:extLst>
      <p:ext uri="{BB962C8B-B14F-4D97-AF65-F5344CB8AC3E}">
        <p14:creationId xmlns:p14="http://schemas.microsoft.com/office/powerpoint/2010/main" val="425680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38455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3. Исполнители и системы команд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858417"/>
            <a:ext cx="11535622" cy="5728996"/>
          </a:xfrm>
        </p:spPr>
        <p:txBody>
          <a:bodyPr>
            <a:normAutofit fontScale="92500" lnSpcReduction="20000"/>
          </a:bodyPr>
          <a:lstStyle/>
          <a:p>
            <a:r>
              <a:rPr lang="ru-RU" sz="3600" dirty="0">
                <a:solidFill>
                  <a:schemeClr val="tx1"/>
                </a:solidFill>
              </a:rPr>
              <a:t>Ключевая идея: любой алгоритм строится для конкретного исполнителя. Исполнитель умеет выполнять только ограниченный набор команд</a:t>
            </a:r>
          </a:p>
          <a:p>
            <a:r>
              <a:rPr lang="ru-RU" sz="3600" dirty="0">
                <a:solidFill>
                  <a:schemeClr val="tx1"/>
                </a:solidFill>
              </a:rPr>
              <a:t>В школе используются:</a:t>
            </a:r>
          </a:p>
          <a:p>
            <a:pPr lvl="0"/>
            <a:r>
              <a:rPr lang="ru-RU" sz="3600" b="1" dirty="0">
                <a:solidFill>
                  <a:schemeClr val="tx1"/>
                </a:solidFill>
              </a:rPr>
              <a:t>Учебные исполнители: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Scratch</a:t>
            </a:r>
            <a:r>
              <a:rPr lang="ru-RU" sz="3600" dirty="0">
                <a:solidFill>
                  <a:schemeClr val="tx1"/>
                </a:solidFill>
              </a:rPr>
              <a:t>-персонажи.</a:t>
            </a:r>
          </a:p>
          <a:p>
            <a:pPr lvl="0"/>
            <a:r>
              <a:rPr lang="ru-RU" sz="3600" b="1" dirty="0">
                <a:solidFill>
                  <a:schemeClr val="tx1"/>
                </a:solidFill>
              </a:rPr>
              <a:t>Реальные исполнители:</a:t>
            </a:r>
            <a:r>
              <a:rPr lang="ru-RU" sz="3600" dirty="0">
                <a:solidFill>
                  <a:schemeClr val="tx1"/>
                </a:solidFill>
              </a:rPr>
              <a:t> человек, робот, компьютер.</a:t>
            </a:r>
          </a:p>
          <a:p>
            <a:r>
              <a:rPr lang="ru-RU" sz="3600" b="1" dirty="0">
                <a:solidFill>
                  <a:schemeClr val="tx1"/>
                </a:solidFill>
              </a:rPr>
              <a:t>Особенности исполнителя:</a:t>
            </a:r>
            <a:endParaRPr lang="ru-RU" sz="3600" dirty="0">
              <a:solidFill>
                <a:schemeClr val="tx1"/>
              </a:solidFill>
            </a:endParaRPr>
          </a:p>
          <a:p>
            <a:pPr marL="742950" lvl="0" indent="-74295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Имеет ограниченный набор команд (система команд исполнителя</a:t>
            </a:r>
            <a:r>
              <a:rPr lang="ru-RU" sz="3600" dirty="0" smtClean="0">
                <a:solidFill>
                  <a:schemeClr val="tx1"/>
                </a:solidFill>
              </a:rPr>
              <a:t>);</a:t>
            </a:r>
            <a:endParaRPr lang="ru-RU" sz="3600" dirty="0">
              <a:solidFill>
                <a:schemeClr val="tx1"/>
              </a:solidFill>
            </a:endParaRPr>
          </a:p>
          <a:p>
            <a:pPr marL="742950" lvl="0" indent="-74295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Выполняет команды точно и без </a:t>
            </a:r>
            <a:r>
              <a:rPr lang="ru-RU" sz="3600" dirty="0" smtClean="0">
                <a:solidFill>
                  <a:schemeClr val="tx1"/>
                </a:solidFill>
              </a:rPr>
              <a:t>изменений;</a:t>
            </a:r>
            <a:endParaRPr lang="ru-RU" sz="3600" dirty="0">
              <a:solidFill>
                <a:schemeClr val="tx1"/>
              </a:solidFill>
            </a:endParaRPr>
          </a:p>
          <a:p>
            <a:pPr marL="742950" lvl="0" indent="-74295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Не понимает команд, которых нет в его </a:t>
            </a:r>
            <a:r>
              <a:rPr lang="ru-RU" sz="3600" dirty="0" smtClean="0">
                <a:solidFill>
                  <a:schemeClr val="tx1"/>
                </a:solidFill>
              </a:rPr>
              <a:t>системе;</a:t>
            </a:r>
            <a:endParaRPr lang="ru-RU" sz="3600" dirty="0">
              <a:solidFill>
                <a:schemeClr val="tx1"/>
              </a:solidFill>
            </a:endParaRPr>
          </a:p>
          <a:p>
            <a:pPr marL="742950" indent="-74295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Не может додумывать или исправлять ошибки </a:t>
            </a:r>
            <a:r>
              <a:rPr lang="ru-RU" sz="3600" dirty="0" smtClean="0">
                <a:solidFill>
                  <a:schemeClr val="tx1"/>
                </a:solidFill>
              </a:rPr>
              <a:t>программиста.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42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pPr algn="ctr"/>
            <a:r>
              <a:rPr lang="ru-RU" sz="4400" dirty="0">
                <a:solidFill>
                  <a:schemeClr val="tx1"/>
                </a:solidFill>
              </a:rPr>
              <a:t>4. Блок-схемы и структурное программирование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1063691"/>
            <a:ext cx="11535622" cy="552372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tx1"/>
                </a:solidFill>
              </a:rPr>
              <a:t>Блок-схема – графический язык описания алгоритмов. В школе применяется для визуализации логики и перехода к коду.</a:t>
            </a:r>
          </a:p>
          <a:p>
            <a:r>
              <a:rPr lang="ru-RU" sz="3600" b="1" dirty="0">
                <a:solidFill>
                  <a:schemeClr val="tx1"/>
                </a:solidFill>
              </a:rPr>
              <a:t>Основные блоки:</a:t>
            </a:r>
            <a:endParaRPr lang="ru-RU" sz="3600" dirty="0">
              <a:solidFill>
                <a:schemeClr val="tx1"/>
              </a:solidFill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терминальный (начало/конец);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процесс (действие);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условие (ромб);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ввод/вывод (параллелограмм);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предопределённый процесс (вызов подпрограммы).</a:t>
            </a:r>
          </a:p>
        </p:txBody>
      </p:sp>
    </p:spTree>
    <p:extLst>
      <p:ext uri="{BB962C8B-B14F-4D97-AF65-F5344CB8AC3E}">
        <p14:creationId xmlns:p14="http://schemas.microsoft.com/office/powerpoint/2010/main" val="324358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5233" y="335901"/>
            <a:ext cx="11056776" cy="5943601"/>
          </a:xfrm>
        </p:spPr>
        <p:txBody>
          <a:bodyPr>
            <a:normAutofit/>
          </a:bodyPr>
          <a:lstStyle/>
          <a:p>
            <a:pPr algn="ctr"/>
            <a:endParaRPr lang="ru-RU" sz="6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721" y="415218"/>
            <a:ext cx="10470231" cy="562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5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5. Основные алгоритмические конструкции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1063691"/>
            <a:ext cx="11535622" cy="5523722"/>
          </a:xfrm>
        </p:spPr>
        <p:txBody>
          <a:bodyPr>
            <a:normAutofit fontScale="85000" lnSpcReduction="10000"/>
          </a:bodyPr>
          <a:lstStyle/>
          <a:p>
            <a:r>
              <a:rPr lang="ru-RU" sz="3600" dirty="0">
                <a:solidFill>
                  <a:schemeClr val="tx1"/>
                </a:solidFill>
              </a:rPr>
              <a:t>Последовательно изучаются в школе: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1"/>
                </a:solidFill>
              </a:rPr>
              <a:t>Следование (линейный алгоритм)</a:t>
            </a:r>
            <a:r>
              <a:rPr lang="ru-RU" sz="3600" dirty="0">
                <a:solidFill>
                  <a:schemeClr val="tx1"/>
                </a:solidFill>
              </a:rPr>
              <a:t> – простейший. Пример: вычислить выражение, обменять значения двух переменных.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1"/>
                </a:solidFill>
              </a:rPr>
              <a:t>Ветвление</a:t>
            </a:r>
            <a:r>
              <a:rPr lang="ru-RU" sz="3600" dirty="0">
                <a:solidFill>
                  <a:schemeClr val="tx1"/>
                </a:solidFill>
              </a:rPr>
              <a:t> (полное и неполное). Условия простые и составные (логические операции AND, OR, NOT). Пример: определить, </a:t>
            </a:r>
            <a:r>
              <a:rPr lang="ru-RU" sz="3600" dirty="0" smtClean="0">
                <a:solidFill>
                  <a:schemeClr val="tx1"/>
                </a:solidFill>
              </a:rPr>
              <a:t>максимум из </a:t>
            </a:r>
            <a:r>
              <a:rPr lang="ru-RU" sz="3600" smtClean="0">
                <a:solidFill>
                  <a:schemeClr val="tx1"/>
                </a:solidFill>
              </a:rPr>
              <a:t>двух чисел.</a:t>
            </a:r>
            <a:endParaRPr lang="ru-RU" sz="3600" dirty="0">
              <a:solidFill>
                <a:schemeClr val="tx1"/>
              </a:solidFill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1"/>
                </a:solidFill>
              </a:rPr>
              <a:t>Цикл со счётчиком (</a:t>
            </a:r>
            <a:r>
              <a:rPr lang="ru-RU" sz="3600" b="1" dirty="0" err="1">
                <a:solidFill>
                  <a:schemeClr val="tx1"/>
                </a:solidFill>
              </a:rPr>
              <a:t>for</a:t>
            </a:r>
            <a:r>
              <a:rPr lang="ru-RU" sz="3600" b="1" dirty="0">
                <a:solidFill>
                  <a:schemeClr val="tx1"/>
                </a:solidFill>
              </a:rPr>
              <a:t>)</a:t>
            </a:r>
            <a:r>
              <a:rPr lang="ru-RU" sz="3600" dirty="0">
                <a:solidFill>
                  <a:schemeClr val="tx1"/>
                </a:solidFill>
              </a:rPr>
              <a:t> – когда число повторений известно.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1"/>
                </a:solidFill>
              </a:rPr>
              <a:t>Цикл с предусловием (</a:t>
            </a:r>
            <a:r>
              <a:rPr lang="ru-RU" sz="3600" b="1" dirty="0" err="1">
                <a:solidFill>
                  <a:schemeClr val="tx1"/>
                </a:solidFill>
              </a:rPr>
              <a:t>while</a:t>
            </a:r>
            <a:r>
              <a:rPr lang="ru-RU" sz="3600" b="1" dirty="0">
                <a:solidFill>
                  <a:schemeClr val="tx1"/>
                </a:solidFill>
              </a:rPr>
              <a:t>)</a:t>
            </a:r>
            <a:r>
              <a:rPr lang="ru-RU" sz="3600" dirty="0">
                <a:solidFill>
                  <a:schemeClr val="tx1"/>
                </a:solidFill>
              </a:rPr>
              <a:t> – повторение, пока верно условие.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1"/>
                </a:solidFill>
              </a:rPr>
              <a:t>Цикл с постусловием (</a:t>
            </a:r>
            <a:r>
              <a:rPr lang="ru-RU" sz="3600" b="1" dirty="0" err="1">
                <a:solidFill>
                  <a:schemeClr val="tx1"/>
                </a:solidFill>
              </a:rPr>
              <a:t>repeat</a:t>
            </a:r>
            <a:r>
              <a:rPr lang="ru-RU" sz="3600" b="1" dirty="0">
                <a:solidFill>
                  <a:schemeClr val="tx1"/>
                </a:solidFill>
              </a:rPr>
              <a:t>…</a:t>
            </a:r>
            <a:r>
              <a:rPr lang="ru-RU" sz="3600" b="1" dirty="0" err="1">
                <a:solidFill>
                  <a:schemeClr val="tx1"/>
                </a:solidFill>
              </a:rPr>
              <a:t>until</a:t>
            </a:r>
            <a:r>
              <a:rPr lang="ru-RU" sz="3600" b="1" dirty="0">
                <a:solidFill>
                  <a:schemeClr val="tx1"/>
                </a:solidFill>
              </a:rPr>
              <a:t>)</a:t>
            </a:r>
            <a:r>
              <a:rPr lang="ru-RU" sz="3600" dirty="0">
                <a:solidFill>
                  <a:schemeClr val="tx1"/>
                </a:solidFill>
              </a:rPr>
              <a:t> – выполняется хотя бы раз.</a:t>
            </a:r>
          </a:p>
          <a:p>
            <a:r>
              <a:rPr lang="ru-RU" sz="3600" dirty="0">
                <a:solidFill>
                  <a:schemeClr val="tx1"/>
                </a:solidFill>
              </a:rPr>
              <a:t>Кроме того, важно познакомить с </a:t>
            </a:r>
            <a:r>
              <a:rPr lang="ru-RU" sz="3600" b="1" dirty="0">
                <a:solidFill>
                  <a:schemeClr val="tx1"/>
                </a:solidFill>
              </a:rPr>
              <a:t>вложенными конструкциями</a:t>
            </a:r>
            <a:r>
              <a:rPr lang="ru-RU" sz="3600" dirty="0">
                <a:solidFill>
                  <a:schemeClr val="tx1"/>
                </a:solidFill>
              </a:rPr>
              <a:t> (цикл в цикле, ветвление в цикле).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97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Л</a:t>
            </a:r>
            <a:r>
              <a:rPr lang="ru-RU" sz="4400" b="1" dirty="0" smtClean="0">
                <a:solidFill>
                  <a:schemeClr val="tx1"/>
                </a:solidFill>
              </a:rPr>
              <a:t>инейный </a:t>
            </a:r>
            <a:r>
              <a:rPr lang="ru-RU" sz="4400" b="1" dirty="0">
                <a:solidFill>
                  <a:schemeClr val="tx1"/>
                </a:solidFill>
              </a:rPr>
              <a:t>алгоритм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1063691"/>
            <a:ext cx="11535622" cy="5523722"/>
          </a:xfrm>
        </p:spPr>
        <p:txBody>
          <a:bodyPr>
            <a:normAutofit/>
          </a:bodyPr>
          <a:lstStyle/>
          <a:p>
            <a:pPr algn="just"/>
            <a:r>
              <a:rPr lang="ru-RU" sz="3600" b="1" i="1" dirty="0">
                <a:solidFill>
                  <a:schemeClr val="tx1"/>
                </a:solidFill>
              </a:rPr>
              <a:t>Линейным </a:t>
            </a:r>
            <a:r>
              <a:rPr lang="ru-RU" sz="3600" dirty="0">
                <a:solidFill>
                  <a:schemeClr val="tx1"/>
                </a:solidFill>
              </a:rPr>
              <a:t>принято</a:t>
            </a:r>
            <a:r>
              <a:rPr lang="ru-RU" sz="3600" i="1" dirty="0">
                <a:solidFill>
                  <a:schemeClr val="tx1"/>
                </a:solidFill>
              </a:rPr>
              <a:t> </a:t>
            </a:r>
            <a:r>
              <a:rPr lang="ru-RU" sz="3600" dirty="0">
                <a:solidFill>
                  <a:schemeClr val="tx1"/>
                </a:solidFill>
              </a:rPr>
              <a:t>называть алгоритм, в котором операции выполняются последовательно, в порядке их записи. </a:t>
            </a:r>
            <a:endParaRPr lang="ru-RU" sz="3600" dirty="0" smtClean="0">
              <a:solidFill>
                <a:schemeClr val="tx1"/>
              </a:solidFill>
            </a:endParaRPr>
          </a:p>
          <a:p>
            <a:pPr algn="just"/>
            <a:r>
              <a:rPr lang="ru-RU" sz="3600" dirty="0" smtClean="0">
                <a:solidFill>
                  <a:schemeClr val="tx1"/>
                </a:solidFill>
              </a:rPr>
              <a:t>Каждая </a:t>
            </a:r>
            <a:r>
              <a:rPr lang="ru-RU" sz="3600" dirty="0">
                <a:solidFill>
                  <a:schemeClr val="tx1"/>
                </a:solidFill>
              </a:rPr>
              <a:t>операция является самостоятельной, независимой от каких-либо условий. </a:t>
            </a:r>
            <a:endParaRPr lang="ru-RU" sz="3600" dirty="0" smtClean="0">
              <a:solidFill>
                <a:schemeClr val="tx1"/>
              </a:solidFill>
            </a:endParaRPr>
          </a:p>
          <a:p>
            <a:pPr algn="just"/>
            <a:r>
              <a:rPr lang="ru-RU" sz="3600" dirty="0" smtClean="0">
                <a:solidFill>
                  <a:schemeClr val="tx1"/>
                </a:solidFill>
              </a:rPr>
              <a:t>На </a:t>
            </a:r>
            <a:r>
              <a:rPr lang="ru-RU" sz="3600" dirty="0">
                <a:solidFill>
                  <a:schemeClr val="tx1"/>
                </a:solidFill>
              </a:rPr>
              <a:t>схеме блоки, отображающие эти операции, располагаются в линейной последовательности.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316452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223935"/>
            <a:ext cx="11535622" cy="6363478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tx1"/>
                </a:solidFill>
              </a:rPr>
              <a:t>Пример</a:t>
            </a:r>
          </a:p>
          <a:p>
            <a:pPr algn="just"/>
            <a:r>
              <a:rPr lang="ru-RU" sz="3600" dirty="0">
                <a:solidFill>
                  <a:schemeClr val="tx1"/>
                </a:solidFill>
              </a:rPr>
              <a:t> Даны катеты прямоугольного треугольника. Написать программу нахождения площади и гипотенузы, построить блок-схему программы и описать словесный алгоритм</a:t>
            </a:r>
            <a:r>
              <a:rPr lang="ru-RU" sz="3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3600" dirty="0">
                <a:solidFill>
                  <a:schemeClr val="tx1"/>
                </a:solidFill>
              </a:rPr>
              <a:t>Алгоритм</a:t>
            </a:r>
            <a:r>
              <a:rPr lang="ru-RU" sz="3600" dirty="0" smtClean="0">
                <a:solidFill>
                  <a:schemeClr val="tx1"/>
                </a:solidFill>
              </a:rPr>
              <a:t>: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>
                <a:solidFill>
                  <a:schemeClr val="tx1"/>
                </a:solidFill>
              </a:rPr>
              <a:t>Запросить катеты треугольника  </a:t>
            </a:r>
            <a:r>
              <a:rPr lang="en-US" sz="3600" dirty="0">
                <a:solidFill>
                  <a:schemeClr val="tx1"/>
                </a:solidFill>
              </a:rPr>
              <a:t>a</a:t>
            </a:r>
            <a:r>
              <a:rPr lang="ru-RU" sz="3600" dirty="0">
                <a:solidFill>
                  <a:schemeClr val="tx1"/>
                </a:solidFill>
              </a:rPr>
              <a:t>, </a:t>
            </a:r>
            <a:r>
              <a:rPr lang="en-US" sz="3600" dirty="0">
                <a:solidFill>
                  <a:schemeClr val="tx1"/>
                </a:solidFill>
              </a:rPr>
              <a:t>b</a:t>
            </a:r>
            <a:r>
              <a:rPr lang="ru-RU" sz="3600" dirty="0">
                <a:solidFill>
                  <a:schemeClr val="tx1"/>
                </a:solidFill>
              </a:rPr>
              <a:t>.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>
                <a:solidFill>
                  <a:schemeClr val="tx1"/>
                </a:solidFill>
              </a:rPr>
              <a:t>Ввести </a:t>
            </a:r>
            <a:r>
              <a:rPr lang="en-US" sz="3600" dirty="0">
                <a:solidFill>
                  <a:schemeClr val="tx1"/>
                </a:solidFill>
              </a:rPr>
              <a:t>a</a:t>
            </a:r>
            <a:r>
              <a:rPr lang="ru-RU" sz="3600" dirty="0">
                <a:solidFill>
                  <a:schemeClr val="tx1"/>
                </a:solidFill>
              </a:rPr>
              <a:t>, </a:t>
            </a:r>
            <a:r>
              <a:rPr lang="en-US" sz="3600" dirty="0">
                <a:solidFill>
                  <a:schemeClr val="tx1"/>
                </a:solidFill>
              </a:rPr>
              <a:t>b</a:t>
            </a:r>
            <a:r>
              <a:rPr lang="ru-RU" sz="3600" dirty="0" smtClean="0">
                <a:solidFill>
                  <a:schemeClr val="tx1"/>
                </a:solidFill>
              </a:rPr>
              <a:t>.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>
                <a:solidFill>
                  <a:schemeClr val="tx1"/>
                </a:solidFill>
              </a:rPr>
              <a:t>Вычислить площадь по формуле: </a:t>
            </a:r>
            <a:r>
              <a:rPr lang="ru-RU" sz="3600" dirty="0" smtClean="0">
                <a:solidFill>
                  <a:schemeClr val="tx1"/>
                </a:solidFill>
              </a:rPr>
              <a:t>           .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>
                <a:solidFill>
                  <a:schemeClr val="tx1"/>
                </a:solidFill>
              </a:rPr>
              <a:t>Вычислить гипотенузу по формуле: </a:t>
            </a:r>
            <a:r>
              <a:rPr lang="ru-RU" sz="3600" dirty="0" smtClean="0">
                <a:solidFill>
                  <a:schemeClr val="tx1"/>
                </a:solidFill>
              </a:rPr>
              <a:t>              .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>
                <a:solidFill>
                  <a:schemeClr val="tx1"/>
                </a:solidFill>
              </a:rPr>
              <a:t>Вывести результаты на экран.</a:t>
            </a:r>
            <a:endParaRPr lang="ru-RU" sz="3600" dirty="0" smtClean="0">
              <a:solidFill>
                <a:schemeClr val="tx1"/>
              </a:solidFill>
            </a:endParaRPr>
          </a:p>
          <a:p>
            <a:pPr marL="742950" lvl="0" indent="-742950">
              <a:buFont typeface="+mj-lt"/>
              <a:buAutoNum type="arabicPeriod"/>
            </a:pPr>
            <a:endParaRPr lang="ru-RU" sz="3600" dirty="0"/>
          </a:p>
          <a:p>
            <a:pPr algn="just"/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5704" y="4115159"/>
            <a:ext cx="1057708" cy="705138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7129" y="4820297"/>
            <a:ext cx="1392565" cy="71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0198" y="821095"/>
            <a:ext cx="11199720" cy="606490"/>
          </a:xfrm>
        </p:spPr>
        <p:txBody>
          <a:bodyPr numCol="1"/>
          <a:lstStyle/>
          <a:p>
            <a:r>
              <a:rPr lang="ru-RU" sz="4400" dirty="0">
                <a:solidFill>
                  <a:schemeClr val="tx1"/>
                </a:solidFill>
              </a:rPr>
              <a:t>Блок-схема</a:t>
            </a:r>
            <a:r>
              <a:rPr lang="ru-RU" sz="4400" dirty="0" smtClean="0">
                <a:solidFill>
                  <a:schemeClr val="tx1"/>
                </a:solidFill>
              </a:rPr>
              <a:t>: 			Программа</a:t>
            </a:r>
            <a:r>
              <a:rPr lang="en-US" sz="4400" dirty="0">
                <a:solidFill>
                  <a:schemeClr val="tx1"/>
                </a:solidFill>
              </a:rPr>
              <a:t>:</a:t>
            </a:r>
            <a:r>
              <a:rPr lang="ru-RU" sz="4400" dirty="0"/>
              <a:t/>
            </a:r>
            <a:br>
              <a:rPr lang="ru-RU" sz="4400" dirty="0"/>
            </a:b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70" y="821095"/>
            <a:ext cx="2275888" cy="5831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6692" y="919066"/>
            <a:ext cx="7681598" cy="47539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80115" y="5770983"/>
            <a:ext cx="77481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Задание с/м</a:t>
            </a:r>
            <a:endParaRPr lang="ru-RU" dirty="0"/>
          </a:p>
          <a:p>
            <a:r>
              <a:rPr lang="ru-RU" dirty="0"/>
              <a:t>Составить программу вычисления объема комнаты и площади пола по заданным параметрам.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964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Ветвление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4255" y="886410"/>
            <a:ext cx="11610267" cy="315374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3600" dirty="0">
                <a:solidFill>
                  <a:schemeClr val="tx1"/>
                </a:solidFill>
              </a:rPr>
              <a:t>Алгоритм называется </a:t>
            </a:r>
            <a:r>
              <a:rPr lang="ru-RU" sz="3600" b="1" i="1" dirty="0">
                <a:solidFill>
                  <a:schemeClr val="tx1"/>
                </a:solidFill>
              </a:rPr>
              <a:t>ветвящимся, </a:t>
            </a:r>
            <a:r>
              <a:rPr lang="ru-RU" sz="3600" dirty="0">
                <a:solidFill>
                  <a:schemeClr val="tx1"/>
                </a:solidFill>
              </a:rPr>
              <a:t>если для его реализации предусмотрено несколько направлений (ветвей). Каждое отдельное направление процесса обработки данных является отдельной ветвью вычислений. </a:t>
            </a:r>
            <a:endParaRPr lang="ru-RU" sz="3600" dirty="0" smtClean="0">
              <a:solidFill>
                <a:schemeClr val="tx1"/>
              </a:solidFill>
            </a:endParaRPr>
          </a:p>
          <a:p>
            <a:pPr algn="just"/>
            <a:r>
              <a:rPr lang="ru-RU" sz="3600" dirty="0" smtClean="0">
                <a:solidFill>
                  <a:schemeClr val="tx1"/>
                </a:solidFill>
              </a:rPr>
              <a:t>Ветвление </a:t>
            </a:r>
            <a:r>
              <a:rPr lang="ru-RU" sz="3600" dirty="0">
                <a:solidFill>
                  <a:schemeClr val="tx1"/>
                </a:solidFill>
              </a:rPr>
              <a:t>в программе – это выбор одной из нескольких последовательностей команд при выполнении программы. </a:t>
            </a:r>
            <a:endParaRPr lang="ru-RU" sz="3600" dirty="0" smtClean="0">
              <a:solidFill>
                <a:schemeClr val="tx1"/>
              </a:solidFill>
            </a:endParaRPr>
          </a:p>
          <a:p>
            <a:pPr algn="just"/>
            <a:r>
              <a:rPr lang="ru-RU" sz="3600" dirty="0" smtClean="0">
                <a:solidFill>
                  <a:schemeClr val="tx1"/>
                </a:solidFill>
              </a:rPr>
              <a:t>Выбор </a:t>
            </a:r>
            <a:r>
              <a:rPr lang="ru-RU" sz="3600" dirty="0">
                <a:solidFill>
                  <a:schemeClr val="tx1"/>
                </a:solidFill>
              </a:rPr>
              <a:t>направления зависит от заранее определенного признака, который может относиться к исходным данным, к промежуточным или конечным результатам.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4258" y="3778899"/>
            <a:ext cx="4715533" cy="287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97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Логические операторы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1063691"/>
            <a:ext cx="11535622" cy="5523722"/>
          </a:xfrm>
        </p:spPr>
        <p:txBody>
          <a:bodyPr>
            <a:normAutofit/>
          </a:bodyPr>
          <a:lstStyle/>
          <a:p>
            <a:pPr algn="just"/>
            <a:r>
              <a:rPr lang="ru-RU" sz="3600" b="1" i="1" dirty="0">
                <a:solidFill>
                  <a:schemeClr val="tx1"/>
                </a:solidFill>
              </a:rPr>
              <a:t>Логический оператор </a:t>
            </a:r>
            <a:r>
              <a:rPr lang="en-US" sz="3600" b="1" i="1" dirty="0">
                <a:solidFill>
                  <a:schemeClr val="tx1"/>
                </a:solidFill>
              </a:rPr>
              <a:t>AND</a:t>
            </a:r>
            <a:r>
              <a:rPr lang="ru-RU" sz="3600" dirty="0">
                <a:solidFill>
                  <a:schemeClr val="tx1"/>
                </a:solidFill>
              </a:rPr>
              <a:t> «&amp;&amp;» </a:t>
            </a:r>
            <a:r>
              <a:rPr lang="ru-RU" sz="3600" dirty="0" smtClean="0">
                <a:solidFill>
                  <a:schemeClr val="tx1"/>
                </a:solidFill>
              </a:rPr>
              <a:t>(</a:t>
            </a:r>
            <a:r>
              <a:rPr lang="ru-RU" sz="3600" dirty="0">
                <a:solidFill>
                  <a:schemeClr val="tx1"/>
                </a:solidFill>
              </a:rPr>
              <a:t>И) оценивает два операнда, и если оба они истинны (</a:t>
            </a:r>
            <a:r>
              <a:rPr lang="en-US" sz="3600" dirty="0">
                <a:solidFill>
                  <a:schemeClr val="tx1"/>
                </a:solidFill>
              </a:rPr>
              <a:t>true</a:t>
            </a:r>
            <a:r>
              <a:rPr lang="ru-RU" sz="3600" dirty="0">
                <a:solidFill>
                  <a:schemeClr val="tx1"/>
                </a:solidFill>
              </a:rPr>
              <a:t>), то результатом оператора </a:t>
            </a:r>
            <a:r>
              <a:rPr lang="en-US" sz="3600" dirty="0">
                <a:solidFill>
                  <a:schemeClr val="tx1"/>
                </a:solidFill>
              </a:rPr>
              <a:t>AND</a:t>
            </a:r>
            <a:r>
              <a:rPr lang="ru-RU" sz="3600" dirty="0">
                <a:solidFill>
                  <a:schemeClr val="tx1"/>
                </a:solidFill>
              </a:rPr>
              <a:t> также будет </a:t>
            </a:r>
            <a:r>
              <a:rPr lang="en-US" sz="3600" dirty="0">
                <a:solidFill>
                  <a:schemeClr val="tx1"/>
                </a:solidFill>
              </a:rPr>
              <a:t>true</a:t>
            </a:r>
            <a:r>
              <a:rPr lang="ru-RU" sz="3600" dirty="0">
                <a:solidFill>
                  <a:schemeClr val="tx1"/>
                </a:solidFill>
              </a:rPr>
              <a:t>. </a:t>
            </a:r>
            <a:endParaRPr lang="ru-RU" sz="3600" dirty="0" smtClean="0">
              <a:solidFill>
                <a:schemeClr val="tx1"/>
              </a:solidFill>
            </a:endParaRPr>
          </a:p>
          <a:p>
            <a:pPr algn="just"/>
            <a:r>
              <a:rPr lang="ru-RU" sz="3600" b="1" i="1" dirty="0">
                <a:solidFill>
                  <a:schemeClr val="tx1"/>
                </a:solidFill>
              </a:rPr>
              <a:t>Логический оператор </a:t>
            </a:r>
            <a:r>
              <a:rPr lang="en-US" sz="3600" b="1" i="1" dirty="0">
                <a:solidFill>
                  <a:schemeClr val="tx1"/>
                </a:solidFill>
              </a:rPr>
              <a:t>OR</a:t>
            </a:r>
            <a:r>
              <a:rPr lang="ru-RU" sz="3600" dirty="0">
                <a:solidFill>
                  <a:schemeClr val="tx1"/>
                </a:solidFill>
              </a:rPr>
              <a:t> «||» </a:t>
            </a:r>
            <a:r>
              <a:rPr lang="ru-RU" sz="3600" dirty="0" smtClean="0">
                <a:solidFill>
                  <a:schemeClr val="tx1"/>
                </a:solidFill>
              </a:rPr>
              <a:t>(</a:t>
            </a:r>
            <a:r>
              <a:rPr lang="ru-RU" sz="3600" dirty="0">
                <a:solidFill>
                  <a:schemeClr val="tx1"/>
                </a:solidFill>
              </a:rPr>
              <a:t>ИЛИ) также оценивает два операнда. Если хотя бы один из них имеет значение </a:t>
            </a:r>
            <a:r>
              <a:rPr lang="en-US" sz="3600" dirty="0">
                <a:solidFill>
                  <a:schemeClr val="tx1"/>
                </a:solidFill>
              </a:rPr>
              <a:t>true</a:t>
            </a:r>
            <a:r>
              <a:rPr lang="ru-RU" sz="3600" dirty="0">
                <a:solidFill>
                  <a:schemeClr val="tx1"/>
                </a:solidFill>
              </a:rPr>
              <a:t>, то результатом этого оператора также будет </a:t>
            </a:r>
            <a:r>
              <a:rPr lang="en-US" sz="3600" dirty="0">
                <a:solidFill>
                  <a:schemeClr val="tx1"/>
                </a:solidFill>
              </a:rPr>
              <a:t>true</a:t>
            </a:r>
            <a:r>
              <a:rPr lang="ru-RU" sz="3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3600" b="1" i="1" dirty="0">
                <a:solidFill>
                  <a:schemeClr val="tx1"/>
                </a:solidFill>
              </a:rPr>
              <a:t>Логический оператор </a:t>
            </a:r>
            <a:r>
              <a:rPr lang="en-US" sz="3600" b="1" i="1" dirty="0" smtClean="0">
                <a:solidFill>
                  <a:schemeClr val="tx1"/>
                </a:solidFill>
              </a:rPr>
              <a:t>NOT</a:t>
            </a:r>
            <a:r>
              <a:rPr lang="ru-RU" sz="3600" b="1" i="1" dirty="0" smtClean="0">
                <a:solidFill>
                  <a:schemeClr val="tx1"/>
                </a:solidFill>
              </a:rPr>
              <a:t> </a:t>
            </a:r>
            <a:r>
              <a:rPr lang="ru-RU" sz="3600" dirty="0">
                <a:solidFill>
                  <a:schemeClr val="tx1"/>
                </a:solidFill>
              </a:rPr>
              <a:t>«!»</a:t>
            </a:r>
            <a:r>
              <a:rPr lang="ru-RU" sz="3600" dirty="0" smtClean="0">
                <a:solidFill>
                  <a:schemeClr val="tx1"/>
                </a:solidFill>
              </a:rPr>
              <a:t> </a:t>
            </a:r>
            <a:r>
              <a:rPr lang="ru-RU" sz="3600" dirty="0">
                <a:solidFill>
                  <a:schemeClr val="tx1"/>
                </a:solidFill>
              </a:rPr>
              <a:t>(НЕ) оценивает только один операнд. Результат оператора </a:t>
            </a:r>
            <a:r>
              <a:rPr lang="en-US" sz="3600" dirty="0">
                <a:solidFill>
                  <a:schemeClr val="tx1"/>
                </a:solidFill>
              </a:rPr>
              <a:t>NOT</a:t>
            </a:r>
            <a:r>
              <a:rPr lang="ru-RU" sz="3600" dirty="0">
                <a:solidFill>
                  <a:schemeClr val="tx1"/>
                </a:solidFill>
              </a:rPr>
              <a:t> противоположен значение операнда.</a:t>
            </a:r>
          </a:p>
        </p:txBody>
      </p:sp>
    </p:spTree>
    <p:extLst>
      <p:ext uri="{BB962C8B-B14F-4D97-AF65-F5344CB8AC3E}">
        <p14:creationId xmlns:p14="http://schemas.microsoft.com/office/powerpoint/2010/main" val="112189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Операторы отношения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1063691"/>
            <a:ext cx="11535622" cy="5523722"/>
          </a:xfrm>
        </p:spPr>
        <p:txBody>
          <a:bodyPr>
            <a:normAutofit/>
          </a:bodyPr>
          <a:lstStyle/>
          <a:p>
            <a:pPr algn="just"/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44" y="1063691"/>
            <a:ext cx="11571939" cy="495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81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2"/>
            <a:ext cx="11199720" cy="582472"/>
          </a:xfrm>
        </p:spPr>
        <p:txBody>
          <a:bodyPr/>
          <a:lstStyle/>
          <a:p>
            <a:r>
              <a:rPr lang="ru-RU" sz="4400" b="1" dirty="0">
                <a:solidFill>
                  <a:schemeClr val="tx1"/>
                </a:solidFill>
              </a:rPr>
              <a:t>Пример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802434"/>
            <a:ext cx="11535622" cy="5784979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tx1"/>
                </a:solidFill>
              </a:rPr>
              <a:t>Написать </a:t>
            </a:r>
            <a:r>
              <a:rPr lang="ru-RU" sz="3600" dirty="0" smtClean="0">
                <a:solidFill>
                  <a:schemeClr val="tx1"/>
                </a:solidFill>
              </a:rPr>
              <a:t>программу, построить </a:t>
            </a:r>
            <a:r>
              <a:rPr lang="ru-RU" sz="3600" dirty="0">
                <a:solidFill>
                  <a:schemeClr val="tx1"/>
                </a:solidFill>
              </a:rPr>
              <a:t>блок-схему и описать словесный алгоритм </a:t>
            </a:r>
            <a:r>
              <a:rPr lang="ru-RU" sz="3600" dirty="0" smtClean="0">
                <a:solidFill>
                  <a:schemeClr val="tx1"/>
                </a:solidFill>
              </a:rPr>
              <a:t>для </a:t>
            </a:r>
            <a:r>
              <a:rPr lang="ru-RU" sz="3600" dirty="0">
                <a:solidFill>
                  <a:schemeClr val="tx1"/>
                </a:solidFill>
              </a:rPr>
              <a:t>расчета. Дано два действительных числа x, </a:t>
            </a:r>
            <a:r>
              <a:rPr lang="ru-RU" sz="3600" dirty="0" smtClean="0">
                <a:solidFill>
                  <a:schemeClr val="tx1"/>
                </a:solidFill>
              </a:rPr>
              <a:t>у.</a:t>
            </a:r>
          </a:p>
          <a:p>
            <a:r>
              <a:rPr lang="ru-RU" sz="3600" dirty="0" smtClean="0"/>
              <a:t> </a:t>
            </a:r>
          </a:p>
          <a:p>
            <a:pPr algn="just"/>
            <a:r>
              <a:rPr lang="ru-RU" sz="3600" dirty="0">
                <a:solidFill>
                  <a:schemeClr val="tx1"/>
                </a:solidFill>
              </a:rPr>
              <a:t>Алгоритм: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Ввести числа x</a:t>
            </a:r>
            <a:r>
              <a:rPr lang="ru-RU" sz="3600" dirty="0">
                <a:solidFill>
                  <a:schemeClr val="tx1"/>
                </a:solidFill>
              </a:rPr>
              <a:t>, у</a:t>
            </a:r>
            <a:r>
              <a:rPr lang="ru-RU" sz="3600" dirty="0" smtClean="0">
                <a:solidFill>
                  <a:schemeClr val="tx1"/>
                </a:solidFill>
              </a:rPr>
              <a:t>.</a:t>
            </a:r>
            <a:endParaRPr lang="ru-RU" sz="3600" dirty="0">
              <a:solidFill>
                <a:schemeClr val="tx1"/>
              </a:solidFill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Если х</a:t>
            </a:r>
            <a:r>
              <a:rPr lang="en-US" sz="3600" dirty="0" smtClean="0">
                <a:solidFill>
                  <a:schemeClr val="tx1"/>
                </a:solidFill>
              </a:rPr>
              <a:t>&gt;0  </a:t>
            </a:r>
            <a:r>
              <a:rPr lang="ru-RU" sz="3600" dirty="0" smtClean="0">
                <a:solidFill>
                  <a:schemeClr val="tx1"/>
                </a:solidFill>
              </a:rPr>
              <a:t>и </a:t>
            </a:r>
            <a:r>
              <a:rPr lang="en-US" sz="3600" dirty="0" smtClean="0">
                <a:solidFill>
                  <a:schemeClr val="tx1"/>
                </a:solidFill>
              </a:rPr>
              <a:t>x&gt;y</a:t>
            </a:r>
            <a:r>
              <a:rPr lang="ru-RU" sz="3600" dirty="0" smtClean="0">
                <a:solidFill>
                  <a:schemeClr val="tx1"/>
                </a:solidFill>
              </a:rPr>
              <a:t>, то </a:t>
            </a:r>
            <a:r>
              <a:rPr lang="en-US" sz="3600" dirty="0" smtClean="0">
                <a:solidFill>
                  <a:schemeClr val="tx1"/>
                </a:solidFill>
              </a:rPr>
              <a:t>z=</a:t>
            </a:r>
            <a:r>
              <a:rPr lang="en-US" sz="3600" dirty="0" err="1" smtClean="0">
                <a:solidFill>
                  <a:schemeClr val="tx1"/>
                </a:solidFill>
              </a:rPr>
              <a:t>x+y</a:t>
            </a:r>
            <a:r>
              <a:rPr lang="en-US" sz="3600" dirty="0" smtClean="0">
                <a:solidFill>
                  <a:schemeClr val="tx1"/>
                </a:solidFill>
              </a:rPr>
              <a:t>, </a:t>
            </a:r>
            <a:r>
              <a:rPr lang="ru-RU" sz="3600" dirty="0" smtClean="0">
                <a:solidFill>
                  <a:schemeClr val="tx1"/>
                </a:solidFill>
              </a:rPr>
              <a:t>иначе </a:t>
            </a:r>
            <a:r>
              <a:rPr lang="en-US" sz="3600" dirty="0" smtClean="0">
                <a:solidFill>
                  <a:schemeClr val="tx1"/>
                </a:solidFill>
              </a:rPr>
              <a:t>z=x</a:t>
            </a:r>
            <a:r>
              <a:rPr lang="ru-RU" sz="3600" dirty="0" smtClean="0">
                <a:solidFill>
                  <a:schemeClr val="tx1"/>
                </a:solidFill>
              </a:rPr>
              <a:t>.</a:t>
            </a:r>
            <a:endParaRPr lang="ru-RU" sz="3600" dirty="0">
              <a:solidFill>
                <a:schemeClr val="tx1"/>
              </a:solidFill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Вывести результат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</a:rPr>
              <a:t>z</a:t>
            </a:r>
            <a:r>
              <a:rPr lang="ru-RU" sz="3600" dirty="0" smtClean="0">
                <a:solidFill>
                  <a:schemeClr val="tx1"/>
                </a:solidFill>
              </a:rPr>
              <a:t> </a:t>
            </a:r>
            <a:r>
              <a:rPr lang="ru-RU" sz="3600" dirty="0">
                <a:solidFill>
                  <a:schemeClr val="tx1"/>
                </a:solidFill>
              </a:rPr>
              <a:t>на экран.</a:t>
            </a:r>
          </a:p>
          <a:p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889" y="2246298"/>
            <a:ext cx="2600688" cy="6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5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>
                <a:solidFill>
                  <a:schemeClr val="tx1"/>
                </a:solidFill>
              </a:rPr>
              <a:t>Блок-схема: 			</a:t>
            </a:r>
            <a:r>
              <a:rPr lang="ru-RU" sz="4400" dirty="0" smtClean="0">
                <a:solidFill>
                  <a:schemeClr val="tx1"/>
                </a:solidFill>
              </a:rPr>
              <a:t>Программа</a:t>
            </a:r>
            <a:r>
              <a:rPr lang="en-US" sz="4400" dirty="0">
                <a:solidFill>
                  <a:schemeClr val="tx1"/>
                </a:solidFill>
              </a:rPr>
              <a:t>: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18" y="877078"/>
            <a:ext cx="4687284" cy="51504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877077"/>
            <a:ext cx="4237542" cy="404948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13175" y="5057192"/>
            <a:ext cx="6913983" cy="1530221"/>
          </a:xfrm>
        </p:spPr>
        <p:txBody>
          <a:bodyPr>
            <a:normAutofit fontScale="70000" lnSpcReduction="20000"/>
          </a:bodyPr>
          <a:lstStyle/>
          <a:p>
            <a:r>
              <a:rPr lang="ru-RU" sz="3600" b="1" dirty="0">
                <a:solidFill>
                  <a:schemeClr val="tx1"/>
                </a:solidFill>
              </a:rPr>
              <a:t>Задание с/м</a:t>
            </a:r>
            <a:endParaRPr lang="ru-RU" sz="3600" dirty="0">
              <a:solidFill>
                <a:schemeClr val="tx1"/>
              </a:solidFill>
            </a:endParaRPr>
          </a:p>
          <a:p>
            <a:r>
              <a:rPr lang="ru-RU" sz="3600" dirty="0">
                <a:solidFill>
                  <a:schemeClr val="tx1"/>
                </a:solidFill>
              </a:rPr>
              <a:t>Написать программу, блок-схему к программе. Даны три действительных числа x, y, z. </a:t>
            </a:r>
            <a:endParaRPr lang="ru-RU" sz="3600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Составить </a:t>
            </a:r>
            <a:r>
              <a:rPr lang="ru-RU" dirty="0">
                <a:solidFill>
                  <a:schemeClr val="tx1"/>
                </a:solidFill>
              </a:rPr>
              <a:t>программу, вычисляющую </a:t>
            </a:r>
            <a:r>
              <a:rPr lang="ru-RU" sz="2800" dirty="0" err="1">
                <a:solidFill>
                  <a:schemeClr val="tx1"/>
                </a:solidFill>
              </a:rPr>
              <a:t>max</a:t>
            </a:r>
            <a:r>
              <a:rPr lang="ru-RU" sz="2800" dirty="0">
                <a:solidFill>
                  <a:schemeClr val="tx1"/>
                </a:solidFill>
              </a:rPr>
              <a:t>(x*y, y, </a:t>
            </a:r>
            <a:r>
              <a:rPr lang="ru-RU" sz="2800" dirty="0" err="1">
                <a:solidFill>
                  <a:schemeClr val="tx1"/>
                </a:solidFill>
              </a:rPr>
              <a:t>x+y+z</a:t>
            </a:r>
            <a:r>
              <a:rPr lang="ru-RU" sz="2800" dirty="0">
                <a:solidFill>
                  <a:schemeClr val="tx1"/>
                </a:solidFill>
              </a:rPr>
              <a:t>).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90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Циклический алгоритм</a:t>
            </a:r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877078"/>
            <a:ext cx="11535622" cy="5710335"/>
          </a:xfrm>
        </p:spPr>
        <p:txBody>
          <a:bodyPr>
            <a:normAutofit/>
          </a:bodyPr>
          <a:lstStyle/>
          <a:p>
            <a:pPr algn="just"/>
            <a:r>
              <a:rPr lang="ru-RU" sz="3600" b="1" i="1" dirty="0">
                <a:solidFill>
                  <a:schemeClr val="tx1"/>
                </a:solidFill>
              </a:rPr>
              <a:t>Циклическими </a:t>
            </a:r>
            <a:r>
              <a:rPr lang="ru-RU" sz="3600" dirty="0">
                <a:solidFill>
                  <a:schemeClr val="tx1"/>
                </a:solidFill>
              </a:rPr>
              <a:t>называются алгоритмы, содержащие циклы. </a:t>
            </a:r>
          </a:p>
          <a:p>
            <a:pPr algn="just"/>
            <a:r>
              <a:rPr lang="ru-RU" sz="3600" dirty="0">
                <a:solidFill>
                  <a:schemeClr val="tx1"/>
                </a:solidFill>
              </a:rPr>
              <a:t>Цикл – это многократно повторяемый участок программы.</a:t>
            </a:r>
          </a:p>
          <a:p>
            <a:pPr algn="just"/>
            <a:r>
              <a:rPr lang="ru-RU" sz="3600" dirty="0">
                <a:solidFill>
                  <a:schemeClr val="tx1"/>
                </a:solidFill>
              </a:rPr>
              <a:t>В организации цикла можно выделить следующие </a:t>
            </a:r>
            <a:r>
              <a:rPr lang="ru-RU" sz="3600" b="1" i="1" dirty="0">
                <a:solidFill>
                  <a:schemeClr val="tx1"/>
                </a:solidFill>
              </a:rPr>
              <a:t>этапы</a:t>
            </a:r>
            <a:r>
              <a:rPr lang="ru-RU" sz="3600" i="1" dirty="0">
                <a:solidFill>
                  <a:schemeClr val="tx1"/>
                </a:solidFill>
              </a:rPr>
              <a:t>:</a:t>
            </a:r>
            <a:endParaRPr lang="ru-RU" sz="3600" dirty="0">
              <a:solidFill>
                <a:schemeClr val="tx1"/>
              </a:solidFill>
            </a:endParaRPr>
          </a:p>
          <a:p>
            <a:pPr marL="571500" lvl="0" indent="-571500" algn="just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подготовка (инициализация) цикла; </a:t>
            </a:r>
          </a:p>
          <a:p>
            <a:pPr marL="571500" lvl="0" indent="-571500" algn="just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выполнение вычислений цикла (тело цикла); </a:t>
            </a:r>
          </a:p>
          <a:p>
            <a:pPr marL="571500" lvl="0" indent="-571500" algn="just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модификация параметров; </a:t>
            </a:r>
          </a:p>
          <a:p>
            <a:pPr marL="571500" lvl="0" indent="-571500" algn="just"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tx1"/>
                </a:solidFill>
              </a:rPr>
              <a:t>проверка условия окончания цикла.</a:t>
            </a:r>
          </a:p>
        </p:txBody>
      </p:sp>
    </p:spTree>
    <p:extLst>
      <p:ext uri="{BB962C8B-B14F-4D97-AF65-F5344CB8AC3E}">
        <p14:creationId xmlns:p14="http://schemas.microsoft.com/office/powerpoint/2010/main" val="377019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605" y="177282"/>
            <a:ext cx="5187820" cy="2062065"/>
          </a:xfrm>
        </p:spPr>
        <p:txBody>
          <a:bodyPr/>
          <a:lstStyle/>
          <a:p>
            <a:pPr algn="just"/>
            <a:r>
              <a:rPr lang="ru-RU" sz="3200" b="1" dirty="0">
                <a:solidFill>
                  <a:schemeClr val="tx1"/>
                </a:solidFill>
              </a:rPr>
              <a:t>Цикл с предусловием – сначала проверка условия, потом выполнение тела цикла. </a:t>
            </a: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Невыполнение </a:t>
            </a:r>
            <a:r>
              <a:rPr lang="ru-RU" sz="3200" b="1" dirty="0">
                <a:solidFill>
                  <a:schemeClr val="tx1"/>
                </a:solidFill>
              </a:rPr>
              <a:t>условия – невыполнение тела цикла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90610" y="177282"/>
            <a:ext cx="5724582" cy="2062065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Цикл с постусловием – сначала делаем потом проверяем условие. </a:t>
            </a: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b="1" dirty="0" smtClean="0">
                <a:solidFill>
                  <a:schemeClr val="tx1"/>
                </a:solidFill>
              </a:rPr>
              <a:t>Один </a:t>
            </a:r>
            <a:r>
              <a:rPr lang="ru-RU" b="1" dirty="0">
                <a:solidFill>
                  <a:schemeClr val="tx1"/>
                </a:solidFill>
              </a:rPr>
              <a:t>раз тело цикла будет выполнено всегда.</a:t>
            </a:r>
            <a:endParaRPr lang="ru-RU" dirty="0">
              <a:solidFill>
                <a:schemeClr val="tx1"/>
              </a:solidFill>
            </a:endParaRPr>
          </a:p>
          <a:p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300" y="2389991"/>
            <a:ext cx="4623171" cy="3670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0488" y="2380003"/>
            <a:ext cx="4138377" cy="366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18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r>
              <a:rPr lang="ru-RU" sz="4400" b="1" dirty="0">
                <a:solidFill>
                  <a:schemeClr val="tx1"/>
                </a:solidFill>
              </a:rPr>
              <a:t>Цикл со счетчиком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86" y="877078"/>
            <a:ext cx="11535622" cy="1595533"/>
          </a:xfrm>
        </p:spPr>
        <p:txBody>
          <a:bodyPr>
            <a:normAutofit/>
          </a:bodyPr>
          <a:lstStyle/>
          <a:p>
            <a:pPr algn="just"/>
            <a:r>
              <a:rPr lang="ru-RU" sz="3600" dirty="0">
                <a:solidFill>
                  <a:schemeClr val="tx1"/>
                </a:solidFill>
              </a:rPr>
              <a:t>Цикл используется для организации повторения каких-либо однородных действий, если количество раз выполнения известно.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2440" y="2593817"/>
            <a:ext cx="4794645" cy="344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1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2"/>
            <a:ext cx="11199720" cy="582472"/>
          </a:xfrm>
        </p:spPr>
        <p:txBody>
          <a:bodyPr/>
          <a:lstStyle/>
          <a:p>
            <a:r>
              <a:rPr lang="ru-RU" sz="4400" b="1" dirty="0">
                <a:solidFill>
                  <a:schemeClr val="tx1"/>
                </a:solidFill>
              </a:rPr>
              <a:t>Пример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802434"/>
            <a:ext cx="11535622" cy="5784979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tx1"/>
                </a:solidFill>
              </a:rPr>
              <a:t>Написать </a:t>
            </a:r>
            <a:r>
              <a:rPr lang="ru-RU" sz="3600" dirty="0" smtClean="0">
                <a:solidFill>
                  <a:schemeClr val="tx1"/>
                </a:solidFill>
              </a:rPr>
              <a:t>программу, построить </a:t>
            </a:r>
            <a:r>
              <a:rPr lang="ru-RU" sz="3600" dirty="0">
                <a:solidFill>
                  <a:schemeClr val="tx1"/>
                </a:solidFill>
              </a:rPr>
              <a:t>блок-схему и описать словесный алгоритм </a:t>
            </a:r>
            <a:r>
              <a:rPr lang="ru-RU" sz="3600" dirty="0" smtClean="0">
                <a:solidFill>
                  <a:schemeClr val="tx1"/>
                </a:solidFill>
              </a:rPr>
              <a:t>для расчета  2</a:t>
            </a:r>
            <a:r>
              <a:rPr lang="en-US" sz="3600" baseline="60000" dirty="0" smtClean="0">
                <a:solidFill>
                  <a:schemeClr val="tx1"/>
                </a:solidFill>
              </a:rPr>
              <a:t>n</a:t>
            </a:r>
            <a:r>
              <a:rPr lang="ru-RU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</a:rPr>
              <a:t>.</a:t>
            </a:r>
            <a:r>
              <a:rPr lang="ru-RU" sz="3600" dirty="0" smtClean="0">
                <a:solidFill>
                  <a:schemeClr val="tx1"/>
                </a:solidFill>
              </a:rPr>
              <a:t> Натуральное n вводим с клавиатуры. </a:t>
            </a:r>
          </a:p>
          <a:p>
            <a:pPr algn="just"/>
            <a:r>
              <a:rPr lang="ru-RU" sz="3600" dirty="0">
                <a:solidFill>
                  <a:schemeClr val="tx1"/>
                </a:solidFill>
              </a:rPr>
              <a:t>Алгоритм: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Ввести </a:t>
            </a:r>
            <a:r>
              <a:rPr lang="en-US" sz="3600" dirty="0" smtClean="0">
                <a:solidFill>
                  <a:schemeClr val="tx1"/>
                </a:solidFill>
              </a:rPr>
              <a:t>n</a:t>
            </a:r>
            <a:r>
              <a:rPr lang="ru-RU" sz="3600" dirty="0" smtClean="0">
                <a:solidFill>
                  <a:schemeClr val="tx1"/>
                </a:solidFill>
              </a:rPr>
              <a:t>.</a:t>
            </a:r>
          </a:p>
          <a:p>
            <a:pPr marL="742950" lvl="0" indent="-742950">
              <a:buFont typeface="+mj-lt"/>
              <a:buAutoNum type="arabicPeriod"/>
            </a:pPr>
            <a:r>
              <a:rPr lang="en-US" sz="3600" dirty="0" err="1" smtClean="0">
                <a:solidFill>
                  <a:schemeClr val="tx1"/>
                </a:solidFill>
              </a:rPr>
              <a:t>rez</a:t>
            </a:r>
            <a:r>
              <a:rPr lang="en-US" sz="3600" dirty="0" smtClean="0">
                <a:solidFill>
                  <a:schemeClr val="tx1"/>
                </a:solidFill>
              </a:rPr>
              <a:t>=1, </a:t>
            </a:r>
            <a:r>
              <a:rPr lang="en-US" sz="3600" dirty="0" err="1" smtClean="0">
                <a:solidFill>
                  <a:schemeClr val="tx1"/>
                </a:solidFill>
              </a:rPr>
              <a:t>i</a:t>
            </a:r>
            <a:r>
              <a:rPr lang="en-US" sz="3600" dirty="0" smtClean="0">
                <a:solidFill>
                  <a:schemeClr val="tx1"/>
                </a:solidFill>
              </a:rPr>
              <a:t>=0.</a:t>
            </a:r>
            <a:endParaRPr lang="ru-RU" sz="3600" dirty="0">
              <a:solidFill>
                <a:schemeClr val="tx1"/>
              </a:solidFill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Пока </a:t>
            </a:r>
            <a:r>
              <a:rPr lang="en-US" sz="3600" dirty="0" err="1" smtClean="0">
                <a:solidFill>
                  <a:schemeClr val="tx1"/>
                </a:solidFill>
              </a:rPr>
              <a:t>i</a:t>
            </a:r>
            <a:r>
              <a:rPr lang="en-US" sz="3600" dirty="0" smtClean="0">
                <a:solidFill>
                  <a:schemeClr val="tx1"/>
                </a:solidFill>
              </a:rPr>
              <a:t>&lt;n </a:t>
            </a:r>
            <a:r>
              <a:rPr lang="en-US" sz="3600" dirty="0" err="1">
                <a:solidFill>
                  <a:schemeClr val="tx1"/>
                </a:solidFill>
              </a:rPr>
              <a:t>rez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</a:rPr>
              <a:t>=</a:t>
            </a:r>
            <a:r>
              <a:rPr lang="en-US" sz="3600" dirty="0" err="1" smtClean="0">
                <a:solidFill>
                  <a:schemeClr val="tx1"/>
                </a:solidFill>
              </a:rPr>
              <a:t>rez</a:t>
            </a:r>
            <a:r>
              <a:rPr lang="en-US" sz="3600" dirty="0" smtClean="0">
                <a:solidFill>
                  <a:schemeClr val="tx1"/>
                </a:solidFill>
              </a:rPr>
              <a:t>*2,  </a:t>
            </a:r>
            <a:r>
              <a:rPr lang="en-US" sz="3600" dirty="0" err="1" smtClean="0">
                <a:solidFill>
                  <a:schemeClr val="tx1"/>
                </a:solidFill>
              </a:rPr>
              <a:t>i</a:t>
            </a:r>
            <a:r>
              <a:rPr lang="en-US" sz="3600" dirty="0" smtClean="0">
                <a:solidFill>
                  <a:schemeClr val="tx1"/>
                </a:solidFill>
              </a:rPr>
              <a:t>=i+1 </a:t>
            </a:r>
            <a:r>
              <a:rPr lang="ru-RU" sz="3600" dirty="0" smtClean="0">
                <a:solidFill>
                  <a:schemeClr val="tx1"/>
                </a:solidFill>
              </a:rPr>
              <a:t>.</a:t>
            </a:r>
            <a:endParaRPr lang="ru-RU" sz="3600" dirty="0">
              <a:solidFill>
                <a:schemeClr val="tx1"/>
              </a:solidFill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Вывести результат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rez</a:t>
            </a:r>
            <a:r>
              <a:rPr lang="ru-RU" sz="3600" dirty="0" smtClean="0">
                <a:solidFill>
                  <a:schemeClr val="tx1"/>
                </a:solidFill>
              </a:rPr>
              <a:t> </a:t>
            </a:r>
            <a:r>
              <a:rPr lang="ru-RU" sz="3600" dirty="0">
                <a:solidFill>
                  <a:schemeClr val="tx1"/>
                </a:solidFill>
              </a:rPr>
              <a:t>на экран.</a:t>
            </a:r>
          </a:p>
          <a:p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3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57117"/>
          </a:xfrm>
        </p:spPr>
        <p:txBody>
          <a:bodyPr/>
          <a:lstStyle/>
          <a:p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>
                <a:solidFill>
                  <a:schemeClr val="tx1"/>
                </a:solidFill>
              </a:rPr>
              <a:t>Блок-схема: 			</a:t>
            </a:r>
            <a:r>
              <a:rPr lang="ru-RU" sz="4400" dirty="0" smtClean="0">
                <a:solidFill>
                  <a:schemeClr val="tx1"/>
                </a:solidFill>
              </a:rPr>
              <a:t>Программа</a:t>
            </a:r>
            <a:r>
              <a:rPr lang="en-US" sz="4400" dirty="0">
                <a:solidFill>
                  <a:schemeClr val="tx1"/>
                </a:solidFill>
              </a:rPr>
              <a:t>: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95715" y="4762364"/>
            <a:ext cx="6913983" cy="1707503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</a:rPr>
              <a:t>Задание с/м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>
                <a:solidFill>
                  <a:schemeClr val="tx1"/>
                </a:solidFill>
              </a:rPr>
              <a:t>Написать программу, блок-схему к программе. Пользователь задает натуральное n и действительное a. </a:t>
            </a:r>
            <a:r>
              <a:rPr lang="ru-RU" sz="2000" dirty="0" smtClean="0">
                <a:solidFill>
                  <a:schemeClr val="tx1"/>
                </a:solidFill>
              </a:rPr>
              <a:t>Составить </a:t>
            </a:r>
            <a:r>
              <a:rPr lang="ru-RU" sz="2000" dirty="0">
                <a:solidFill>
                  <a:schemeClr val="tx1"/>
                </a:solidFill>
              </a:rPr>
              <a:t>программу, вычисляющую результат выражения 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565" y="887663"/>
            <a:ext cx="4889150" cy="46640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8856" y="877078"/>
            <a:ext cx="3675691" cy="38995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7635" y="6016421"/>
            <a:ext cx="2065213" cy="5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5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1207623"/>
          </a:xfrm>
        </p:spPr>
        <p:txBody>
          <a:bodyPr/>
          <a:lstStyle/>
          <a:p>
            <a:r>
              <a:rPr lang="ru-RU" sz="4400" dirty="0">
                <a:solidFill>
                  <a:schemeClr val="tx1"/>
                </a:solidFill>
              </a:rPr>
              <a:t>6. Введение в языки программирования: выбор первого языка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1940767"/>
            <a:ext cx="11265034" cy="3601617"/>
          </a:xfrm>
        </p:spPr>
        <p:txBody>
          <a:bodyPr>
            <a:normAutofit/>
          </a:bodyPr>
          <a:lstStyle/>
          <a:p>
            <a:pPr algn="just"/>
            <a:r>
              <a:rPr lang="ru-RU" sz="3600" dirty="0">
                <a:solidFill>
                  <a:schemeClr val="tx1"/>
                </a:solidFill>
              </a:rPr>
              <a:t>В российской школе исторически использовались </a:t>
            </a:r>
            <a:r>
              <a:rPr lang="ru-RU" sz="3600" dirty="0" err="1">
                <a:solidFill>
                  <a:schemeClr val="tx1"/>
                </a:solidFill>
              </a:rPr>
              <a:t>Pascal</a:t>
            </a:r>
            <a:r>
              <a:rPr lang="ru-RU" sz="3600" dirty="0">
                <a:solidFill>
                  <a:schemeClr val="tx1"/>
                </a:solidFill>
              </a:rPr>
              <a:t>, сейчас распространены </a:t>
            </a:r>
            <a:r>
              <a:rPr lang="ru-RU" sz="3600" dirty="0" err="1">
                <a:solidFill>
                  <a:schemeClr val="tx1"/>
                </a:solidFill>
              </a:rPr>
              <a:t>Python</a:t>
            </a:r>
            <a:r>
              <a:rPr lang="ru-RU" sz="3600" dirty="0">
                <a:solidFill>
                  <a:schemeClr val="tx1"/>
                </a:solidFill>
              </a:rPr>
              <a:t>, </a:t>
            </a:r>
            <a:r>
              <a:rPr lang="ru-RU" sz="3600" dirty="0" smtClean="0">
                <a:solidFill>
                  <a:schemeClr val="tx1"/>
                </a:solidFill>
              </a:rPr>
              <a:t>C</a:t>
            </a:r>
            <a:r>
              <a:rPr lang="ru-RU" sz="3600" dirty="0">
                <a:solidFill>
                  <a:schemeClr val="tx1"/>
                </a:solidFill>
              </a:rPr>
              <a:t>++ (в углублённых классах</a:t>
            </a:r>
            <a:r>
              <a:rPr lang="ru-RU" sz="3600" dirty="0" smtClean="0">
                <a:solidFill>
                  <a:schemeClr val="tx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70279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117323"/>
            <a:ext cx="11199720" cy="1104987"/>
          </a:xfrm>
        </p:spPr>
        <p:txBody>
          <a:bodyPr/>
          <a:lstStyle/>
          <a:p>
            <a:r>
              <a:rPr lang="ru-RU" sz="4400" b="1" dirty="0" smtClean="0">
                <a:solidFill>
                  <a:schemeClr val="tx1"/>
                </a:solidFill>
              </a:rPr>
              <a:t>Переменные</a:t>
            </a:r>
            <a:r>
              <a:rPr lang="ru-RU" sz="4400" dirty="0">
                <a:solidFill>
                  <a:schemeClr val="tx1"/>
                </a:solidFill>
              </a:rPr>
              <a:t/>
            </a:r>
            <a:br>
              <a:rPr lang="ru-RU" sz="4400" dirty="0">
                <a:solidFill>
                  <a:schemeClr val="tx1"/>
                </a:solidFill>
              </a:rPr>
            </a:b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86" y="802434"/>
            <a:ext cx="11488969" cy="5784978"/>
          </a:xfrm>
        </p:spPr>
        <p:txBody>
          <a:bodyPr>
            <a:normAutofit fontScale="70000" lnSpcReduction="20000"/>
          </a:bodyPr>
          <a:lstStyle/>
          <a:p>
            <a:r>
              <a:rPr lang="ru-RU" sz="3600" dirty="0">
                <a:solidFill>
                  <a:schemeClr val="tx1"/>
                </a:solidFill>
              </a:rPr>
              <a:t>Переменная – это область в памяти компьютера, где может хранится некоторое значение для использования его в программе. </a:t>
            </a:r>
            <a:br>
              <a:rPr lang="ru-RU" sz="3600" dirty="0">
                <a:solidFill>
                  <a:schemeClr val="tx1"/>
                </a:solidFill>
              </a:rPr>
            </a:br>
            <a:r>
              <a:rPr lang="ru-RU" sz="3600" dirty="0">
                <a:solidFill>
                  <a:schemeClr val="tx1"/>
                </a:solidFill>
              </a:rPr>
              <a:t>Переменные необходимы при решении задач. Данные, которые используются программой, хранятся в оперативной памяти компьютера. Различаются переменные по именам. </a:t>
            </a:r>
            <a:endParaRPr lang="ru-RU" sz="3600" b="1" dirty="0" smtClean="0">
              <a:solidFill>
                <a:schemeClr val="tx1"/>
              </a:solidFill>
            </a:endParaRPr>
          </a:p>
          <a:p>
            <a:r>
              <a:rPr lang="ru-RU" sz="3600" b="1" dirty="0" smtClean="0">
                <a:solidFill>
                  <a:schemeClr val="tx1"/>
                </a:solidFill>
              </a:rPr>
              <a:t>Область </a:t>
            </a:r>
            <a:r>
              <a:rPr lang="ru-RU" sz="3600" b="1" dirty="0">
                <a:solidFill>
                  <a:schemeClr val="tx1"/>
                </a:solidFill>
              </a:rPr>
              <a:t>видимости</a:t>
            </a:r>
            <a:r>
              <a:rPr lang="ru-RU" sz="3600" dirty="0">
                <a:solidFill>
                  <a:schemeClr val="tx1"/>
                </a:solidFill>
              </a:rPr>
              <a:t> определяет, где можно использовать переменную. </a:t>
            </a:r>
            <a:r>
              <a:rPr lang="ru-RU" sz="3600" b="1" dirty="0">
                <a:solidFill>
                  <a:schemeClr val="tx1"/>
                </a:solidFill>
              </a:rPr>
              <a:t>Продолжительность жизни </a:t>
            </a:r>
            <a:r>
              <a:rPr lang="ru-RU" sz="3600" dirty="0">
                <a:solidFill>
                  <a:schemeClr val="tx1"/>
                </a:solidFill>
              </a:rPr>
              <a:t>(или </a:t>
            </a:r>
            <a:r>
              <a:rPr lang="ru-RU" sz="3600" b="1" i="1" dirty="0">
                <a:solidFill>
                  <a:schemeClr val="tx1"/>
                </a:solidFill>
              </a:rPr>
              <a:t>«время жизни»</a:t>
            </a:r>
            <a:r>
              <a:rPr lang="ru-RU" sz="3600" dirty="0">
                <a:solidFill>
                  <a:schemeClr val="tx1"/>
                </a:solidFill>
              </a:rPr>
              <a:t>) определяет, где переменная создается и где уничтожается. Эти две концепции связаны между собой.</a:t>
            </a:r>
          </a:p>
          <a:p>
            <a:r>
              <a:rPr lang="ru-RU" sz="3600" dirty="0">
                <a:solidFill>
                  <a:schemeClr val="tx1"/>
                </a:solidFill>
              </a:rPr>
              <a:t>Переменные, определенные внутри </a:t>
            </a:r>
            <a:r>
              <a:rPr lang="ru-RU" sz="3600" b="1" dirty="0">
                <a:solidFill>
                  <a:schemeClr val="tx1"/>
                </a:solidFill>
              </a:rPr>
              <a:t>блока</a:t>
            </a:r>
            <a:r>
              <a:rPr lang="ru-RU" sz="3600" dirty="0">
                <a:solidFill>
                  <a:schemeClr val="tx1"/>
                </a:solidFill>
              </a:rPr>
              <a:t>, называются </a:t>
            </a:r>
            <a:r>
              <a:rPr lang="ru-RU" sz="3600" b="1" dirty="0">
                <a:solidFill>
                  <a:schemeClr val="tx1"/>
                </a:solidFill>
              </a:rPr>
              <a:t>локальными переменными</a:t>
            </a:r>
            <a:r>
              <a:rPr lang="ru-RU" sz="3600" dirty="0">
                <a:solidFill>
                  <a:schemeClr val="tx1"/>
                </a:solidFill>
              </a:rPr>
              <a:t>. Локальные переменные имеют </a:t>
            </a:r>
            <a:r>
              <a:rPr lang="ru-RU" sz="3600" b="1" dirty="0">
                <a:solidFill>
                  <a:schemeClr val="tx1"/>
                </a:solidFill>
              </a:rPr>
              <a:t>автоматическую продолжительность жизни</a:t>
            </a:r>
            <a:r>
              <a:rPr lang="ru-RU" sz="3600" dirty="0">
                <a:solidFill>
                  <a:schemeClr val="tx1"/>
                </a:solidFill>
              </a:rPr>
              <a:t>: они создаются (и инициализируются, если необходимо) в точке определения и уничтожаются при выходе из блока. Локальные переменные имеют </a:t>
            </a:r>
            <a:r>
              <a:rPr lang="ru-RU" sz="3600" b="1" dirty="0">
                <a:solidFill>
                  <a:schemeClr val="tx1"/>
                </a:solidFill>
              </a:rPr>
              <a:t>локальную область видимости</a:t>
            </a:r>
            <a:r>
              <a:rPr lang="ru-RU" sz="3600" dirty="0">
                <a:solidFill>
                  <a:schemeClr val="tx1"/>
                </a:solidFill>
              </a:rPr>
              <a:t> (или </a:t>
            </a:r>
            <a:r>
              <a:rPr lang="ru-RU" sz="3600" b="1" i="1" dirty="0">
                <a:solidFill>
                  <a:schemeClr val="tx1"/>
                </a:solidFill>
              </a:rPr>
              <a:t>«блочную»</a:t>
            </a:r>
            <a:r>
              <a:rPr lang="ru-RU" sz="3600" dirty="0">
                <a:solidFill>
                  <a:schemeClr val="tx1"/>
                </a:solidFill>
              </a:rPr>
              <a:t>), т.е. они входят в область видимости с точки объявления и выходят в самом конце блока, в котором определены.</a:t>
            </a:r>
          </a:p>
          <a:p>
            <a:r>
              <a:rPr lang="ru-RU" sz="3600" b="1" dirty="0">
                <a:solidFill>
                  <a:schemeClr val="tx1"/>
                </a:solidFill>
              </a:rPr>
              <a:t>Глобальными </a:t>
            </a:r>
            <a:r>
              <a:rPr lang="ru-RU" sz="3600" dirty="0">
                <a:solidFill>
                  <a:schemeClr val="tx1"/>
                </a:solidFill>
              </a:rPr>
              <a:t>называются переменные, которые объявлены вне блока. Они имеют </a:t>
            </a:r>
            <a:r>
              <a:rPr lang="ru-RU" sz="3600" b="1" dirty="0">
                <a:solidFill>
                  <a:schemeClr val="tx1"/>
                </a:solidFill>
              </a:rPr>
              <a:t>статическую продолжительность жизни</a:t>
            </a:r>
            <a:r>
              <a:rPr lang="ru-RU" sz="3600" dirty="0">
                <a:solidFill>
                  <a:schemeClr val="tx1"/>
                </a:solidFill>
              </a:rPr>
              <a:t>, т.е. создаются при запуске программы и уничтожаются при её завершении. Глобальные переменные имеют </a:t>
            </a:r>
            <a:r>
              <a:rPr lang="ru-RU" sz="3600" b="1" dirty="0">
                <a:solidFill>
                  <a:schemeClr val="tx1"/>
                </a:solidFill>
              </a:rPr>
              <a:t>глобальную область видимости</a:t>
            </a:r>
            <a:r>
              <a:rPr lang="ru-RU" sz="3600" dirty="0">
                <a:solidFill>
                  <a:schemeClr val="tx1"/>
                </a:solidFill>
              </a:rPr>
              <a:t> (или </a:t>
            </a:r>
            <a:r>
              <a:rPr lang="ru-RU" sz="3600" b="1" i="1" dirty="0">
                <a:solidFill>
                  <a:schemeClr val="tx1"/>
                </a:solidFill>
              </a:rPr>
              <a:t>«файловую область видимости»</a:t>
            </a:r>
            <a:r>
              <a:rPr lang="ru-RU" sz="3600" dirty="0">
                <a:solidFill>
                  <a:schemeClr val="tx1"/>
                </a:solidFill>
              </a:rPr>
              <a:t>), т.е. их можно использовать в любом месте файла, после их объявления.</a:t>
            </a:r>
          </a:p>
        </p:txBody>
      </p:sp>
    </p:spTree>
    <p:extLst>
      <p:ext uri="{BB962C8B-B14F-4D97-AF65-F5344CB8AC3E}">
        <p14:creationId xmlns:p14="http://schemas.microsoft.com/office/powerpoint/2010/main" val="386440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6" y="98664"/>
            <a:ext cx="11237043" cy="853058"/>
          </a:xfrm>
        </p:spPr>
        <p:txBody>
          <a:bodyPr/>
          <a:lstStyle/>
          <a:p>
            <a:r>
              <a:rPr lang="ru-RU" sz="4400" b="1" dirty="0">
                <a:solidFill>
                  <a:schemeClr val="tx1"/>
                </a:solidFill>
              </a:rPr>
              <a:t>C++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6" y="951722"/>
            <a:ext cx="11321018" cy="3470986"/>
          </a:xfrm>
        </p:spPr>
        <p:txBody>
          <a:bodyPr>
            <a:normAutofit/>
          </a:bodyPr>
          <a:lstStyle/>
          <a:p>
            <a:pPr algn="just"/>
            <a:r>
              <a:rPr lang="ru-RU" sz="2800" dirty="0">
                <a:solidFill>
                  <a:schemeClr val="tx1"/>
                </a:solidFill>
              </a:rPr>
              <a:t>В C++ переменную необходимо </a:t>
            </a:r>
            <a:r>
              <a:rPr lang="ru-RU" sz="2800" b="1" dirty="0">
                <a:solidFill>
                  <a:schemeClr val="tx1"/>
                </a:solidFill>
              </a:rPr>
              <a:t>объявить до использования</a:t>
            </a:r>
            <a:r>
              <a:rPr lang="ru-RU" sz="2800" dirty="0">
                <a:solidFill>
                  <a:schemeClr val="tx1"/>
                </a:solidFill>
              </a:rPr>
              <a:t>, указав её тип. Значение можно присвоить сразу (инициализация) или позже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2800" dirty="0" err="1">
                <a:solidFill>
                  <a:schemeClr val="tx1"/>
                </a:solidFill>
              </a:rPr>
              <a:t>int</a:t>
            </a:r>
            <a:r>
              <a:rPr lang="ru-RU" sz="2800" dirty="0">
                <a:solidFill>
                  <a:schemeClr val="tx1"/>
                </a:solidFill>
              </a:rPr>
              <a:t> a;           // объявление без </a:t>
            </a:r>
            <a:r>
              <a:rPr lang="ru-RU" sz="2800" dirty="0" smtClean="0">
                <a:solidFill>
                  <a:schemeClr val="tx1"/>
                </a:solidFill>
              </a:rPr>
              <a:t>инициализации</a:t>
            </a:r>
          </a:p>
          <a:p>
            <a:pPr algn="just"/>
            <a:r>
              <a:rPr lang="ru-RU" sz="2800" dirty="0">
                <a:solidFill>
                  <a:schemeClr val="tx1"/>
                </a:solidFill>
              </a:rPr>
              <a:t>a </a:t>
            </a:r>
            <a:r>
              <a:rPr lang="ru-RU" sz="2800" dirty="0" smtClean="0">
                <a:solidFill>
                  <a:schemeClr val="tx1"/>
                </a:solidFill>
              </a:rPr>
              <a:t>= </a:t>
            </a:r>
            <a:r>
              <a:rPr lang="ru-RU" sz="2800" dirty="0">
                <a:solidFill>
                  <a:schemeClr val="tx1"/>
                </a:solidFill>
              </a:rPr>
              <a:t>10;          // </a:t>
            </a:r>
            <a:r>
              <a:rPr lang="ru-RU" sz="2800" dirty="0" smtClean="0">
                <a:solidFill>
                  <a:schemeClr val="tx1"/>
                </a:solidFill>
              </a:rPr>
              <a:t>присваивание</a:t>
            </a:r>
          </a:p>
          <a:p>
            <a:pPr algn="just"/>
            <a:r>
              <a:rPr lang="ru-RU" sz="2800" dirty="0" err="1">
                <a:solidFill>
                  <a:schemeClr val="tx1"/>
                </a:solidFill>
              </a:rPr>
              <a:t>int</a:t>
            </a:r>
            <a:r>
              <a:rPr lang="ru-RU" sz="2800" dirty="0">
                <a:solidFill>
                  <a:schemeClr val="tx1"/>
                </a:solidFill>
              </a:rPr>
              <a:t> b = 20;      // объявление с </a:t>
            </a:r>
            <a:r>
              <a:rPr lang="ru-RU" sz="2800" dirty="0" smtClean="0">
                <a:solidFill>
                  <a:schemeClr val="tx1"/>
                </a:solidFill>
              </a:rPr>
              <a:t>инициализацией</a:t>
            </a:r>
          </a:p>
          <a:p>
            <a:pPr algn="just"/>
            <a:r>
              <a:rPr lang="ru-RU" sz="2800" dirty="0" err="1">
                <a:solidFill>
                  <a:schemeClr val="tx1"/>
                </a:solidFill>
              </a:rPr>
              <a:t>int</a:t>
            </a:r>
            <a:r>
              <a:rPr lang="ru-RU" sz="2800" dirty="0">
                <a:solidFill>
                  <a:schemeClr val="tx1"/>
                </a:solidFill>
              </a:rPr>
              <a:t> c(30);       // другой синтаксис инициализации (конструктор</a:t>
            </a:r>
            <a:r>
              <a:rPr lang="ru-RU" sz="2800" dirty="0" smtClean="0">
                <a:solidFill>
                  <a:schemeClr val="tx1"/>
                </a:solidFill>
              </a:rPr>
              <a:t>)</a:t>
            </a:r>
          </a:p>
          <a:p>
            <a:pPr algn="just"/>
            <a:r>
              <a:rPr lang="ru-RU" sz="2800" dirty="0" err="1">
                <a:solidFill>
                  <a:schemeClr val="tx1"/>
                </a:solidFill>
              </a:rPr>
              <a:t>auto</a:t>
            </a:r>
            <a:r>
              <a:rPr lang="ru-RU" sz="2800" dirty="0">
                <a:solidFill>
                  <a:schemeClr val="tx1"/>
                </a:solidFill>
              </a:rPr>
              <a:t> d = 3.14;   // тип выводится автоматически (C++11)</a:t>
            </a:r>
            <a:endParaRPr lang="ru-RU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57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6" y="98664"/>
            <a:ext cx="11237043" cy="610464"/>
          </a:xfrm>
        </p:spPr>
        <p:txBody>
          <a:bodyPr/>
          <a:lstStyle/>
          <a:p>
            <a:r>
              <a:rPr lang="ru-RU" sz="4400" b="1" dirty="0" err="1">
                <a:solidFill>
                  <a:schemeClr val="tx1"/>
                </a:solidFill>
              </a:rPr>
              <a:t>Python</a:t>
            </a:r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91536" y="837769"/>
            <a:ext cx="11237043" cy="658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err="1">
                <a:solidFill>
                  <a:schemeClr val="tx1"/>
                </a:solidFill>
              </a:rPr>
              <a:t>Python</a:t>
            </a:r>
            <a:r>
              <a:rPr lang="ru-RU" sz="2400" dirty="0">
                <a:solidFill>
                  <a:schemeClr val="tx1"/>
                </a:solidFill>
              </a:rPr>
              <a:t> – язык с </a:t>
            </a:r>
            <a:r>
              <a:rPr lang="ru-RU" sz="2400" b="1" dirty="0">
                <a:solidFill>
                  <a:schemeClr val="tx1"/>
                </a:solidFill>
              </a:rPr>
              <a:t>динамической типизацией</a:t>
            </a:r>
            <a:r>
              <a:rPr lang="ru-RU" sz="2400" dirty="0">
                <a:solidFill>
                  <a:schemeClr val="tx1"/>
                </a:solidFill>
              </a:rPr>
              <a:t>. Переменная создаётся в момент первого присваивания. Тип указывать не нужно, он выводится автоматически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en-US" sz="2400" dirty="0" smtClean="0">
              <a:solidFill>
                <a:schemeClr val="tx1"/>
              </a:solidFill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a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= 10          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    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#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целое 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число</a:t>
            </a:r>
            <a:endParaRPr lang="en-US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b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= 3.14      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   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# 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вещественное</a:t>
            </a:r>
            <a:endParaRPr lang="en-US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c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= "Привет"    # 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строка</a:t>
            </a:r>
            <a:endParaRPr lang="en-US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d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= [1, 2, 3]   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  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#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список</a:t>
            </a:r>
            <a:r>
              <a:rPr lang="ru-RU" altLang="ru-RU" sz="2400" dirty="0">
                <a:solidFill>
                  <a:schemeClr val="tx1"/>
                </a:solidFill>
              </a:rPr>
              <a:t> </a:t>
            </a:r>
            <a:endParaRPr lang="en-US" altLang="ru-RU" sz="24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ru-RU" sz="2400" dirty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Однако </a:t>
            </a:r>
            <a:r>
              <a:rPr lang="ru-RU" alt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можно использовать аннотации типов (необязательные, для подсказок):</a:t>
            </a:r>
            <a:endParaRPr lang="ru-RU" altLang="ru-RU" sz="2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x</a:t>
            </a:r>
            <a:r>
              <a:rPr lang="en-US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: </a:t>
            </a:r>
            <a:r>
              <a:rPr lang="en-US" altLang="ru-RU" sz="2400" dirty="0" err="1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int</a:t>
            </a:r>
            <a:r>
              <a:rPr lang="en-US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= 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5</a:t>
            </a: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y</a:t>
            </a:r>
            <a:r>
              <a:rPr lang="en-US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: 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float</a:t>
            </a: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smtClean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en-US" altLang="ru-RU" sz="2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2.5</a:t>
            </a:r>
            <a:r>
              <a:rPr lang="ru-RU" altLang="ru-RU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smtClean="0"/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endParaRPr lang="ru-RU" altLang="ru-RU" sz="2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68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6" y="98664"/>
            <a:ext cx="11237043" cy="601132"/>
          </a:xfrm>
        </p:spPr>
        <p:txBody>
          <a:bodyPr/>
          <a:lstStyle/>
          <a:p>
            <a:r>
              <a:rPr lang="ru-RU" sz="4400" b="1" dirty="0" err="1">
                <a:solidFill>
                  <a:schemeClr val="tx1"/>
                </a:solidFill>
              </a:rPr>
              <a:t>Pascal</a:t>
            </a:r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370827" y="795050"/>
            <a:ext cx="11357752" cy="578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kumimoji="0" lang="ru-RU" alt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Pascal</a:t>
            </a:r>
            <a:r>
              <a:rPr kumimoji="0" lang="ru-RU" alt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переменные объявляются в специальном разделе </a:t>
            </a:r>
            <a:r>
              <a:rPr kumimoji="0" lang="ru-RU" alt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anose="020B0604020202020204" pitchFamily="34" charset="-128"/>
                <a:ea typeface="Calibri" panose="020F0502020204030204" pitchFamily="34" charset="0"/>
                <a:cs typeface="Courier New" panose="02070309020205020404" pitchFamily="49" charset="0"/>
              </a:rPr>
              <a:t>var</a:t>
            </a:r>
            <a:r>
              <a:rPr kumimoji="0" lang="ru-RU" alt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перед началом исполняемой части. Можно инициализировать в разделе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anose="020B0604020202020204" pitchFamily="34" charset="-128"/>
                <a:ea typeface="Calibri" panose="020F0502020204030204" pitchFamily="34" charset="0"/>
                <a:cs typeface="Courier New" panose="02070309020205020404" pitchFamily="49" charset="0"/>
              </a:rPr>
              <a:t>const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или в коде.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err="1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var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 </a:t>
            </a:r>
            <a:endParaRPr lang="en-US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: </a:t>
            </a:r>
            <a:r>
              <a:rPr lang="ru-RU" altLang="ru-RU" sz="2400" dirty="0" err="1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integer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; 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  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{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объявление  </a:t>
            </a:r>
            <a:r>
              <a:rPr lang="en-US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}</a:t>
            </a:r>
            <a:endParaRPr lang="ru-RU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: </a:t>
            </a:r>
            <a:r>
              <a:rPr lang="ru-RU" altLang="ru-RU" sz="2400" dirty="0" err="1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integer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;    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{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ещё одна </a:t>
            </a:r>
            <a:r>
              <a:rPr lang="ru-RU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переменная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}</a:t>
            </a:r>
            <a:endParaRPr lang="ru-RU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begin </a:t>
            </a:r>
            <a:endParaRPr lang="ru-RU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a := 10;       {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u-RU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присваивание</a:t>
            </a:r>
            <a:r>
              <a:rPr lang="en-US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 (:=) 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} </a:t>
            </a:r>
            <a:endParaRPr lang="ru-RU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b </a:t>
            </a:r>
            <a:r>
              <a:rPr lang="en-US" altLang="ru-RU" sz="2400" dirty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:= 20</a:t>
            </a:r>
            <a:r>
              <a:rPr lang="en-US" altLang="ru-RU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;</a:t>
            </a:r>
            <a:endParaRPr lang="ru-RU" altLang="ru-RU" sz="2400" dirty="0" smtClean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smtClean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end</a:t>
            </a:r>
            <a:r>
              <a:rPr lang="en-US" altLang="ru-RU" sz="24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altLang="ru-RU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endParaRPr lang="en-US" altLang="ru-RU" sz="24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ru-RU" sz="2400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</a:t>
            </a:r>
            <a:r>
              <a:rPr lang="ru-RU" alt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современных версиях </a:t>
            </a:r>
            <a:r>
              <a:rPr lang="ru-RU" altLang="ru-RU" sz="24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Pascal</a:t>
            </a:r>
            <a:r>
              <a:rPr lang="ru-RU" alt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ru-RU" altLang="ru-RU" sz="24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Free</a:t>
            </a:r>
            <a:r>
              <a:rPr lang="ru-RU" alt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Pascal</a:t>
            </a:r>
            <a:r>
              <a:rPr lang="ru-RU" alt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 допустима инициализация при объявлении:</a:t>
            </a:r>
            <a:endParaRPr lang="ru-RU" altLang="ru-RU" sz="1600" dirty="0">
              <a:solidFill>
                <a:schemeClr val="tx1"/>
              </a:solidFill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269875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dirty="0" err="1">
                <a:solidFill>
                  <a:schemeClr val="tx1"/>
                </a:solidFill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var</a:t>
            </a:r>
            <a:r>
              <a:rPr lang="ru-RU" altLang="ru-RU" sz="20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c: </a:t>
            </a:r>
            <a:r>
              <a:rPr lang="ru-RU" altLang="ru-RU" sz="2000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integer</a:t>
            </a: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30;   // инициализация (не во всех версиях)</a:t>
            </a:r>
            <a:r>
              <a:rPr lang="ru-RU" altLang="ru-RU" sz="1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endParaRPr lang="ru-RU" altLang="ru-RU" sz="36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ru-RU" altLang="ru-RU" sz="2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34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66447"/>
          </a:xfrm>
        </p:spPr>
        <p:txBody>
          <a:bodyPr/>
          <a:lstStyle/>
          <a:p>
            <a:r>
              <a:rPr lang="ru-RU" sz="4400" dirty="0">
                <a:solidFill>
                  <a:schemeClr val="tx1"/>
                </a:solidFill>
              </a:rPr>
              <a:t>Основные типы данных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979714"/>
            <a:ext cx="11535622" cy="5607699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tx1"/>
                </a:solidFill>
              </a:rPr>
              <a:t>C++</a:t>
            </a:r>
          </a:p>
          <a:p>
            <a:pPr algn="just"/>
            <a:r>
              <a:rPr lang="ru-RU" sz="3600" dirty="0">
                <a:solidFill>
                  <a:schemeClr val="tx1"/>
                </a:solidFill>
              </a:rPr>
              <a:t>C++ строго типизирован. Каждая переменная имеет фиксированный тип.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22" y="2699781"/>
            <a:ext cx="10399207" cy="330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0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2"/>
            <a:ext cx="11199720" cy="563810"/>
          </a:xfrm>
        </p:spPr>
        <p:txBody>
          <a:bodyPr/>
          <a:lstStyle/>
          <a:p>
            <a:r>
              <a:rPr lang="ru-RU" sz="3600" dirty="0" err="1">
                <a:solidFill>
                  <a:schemeClr val="tx1"/>
                </a:solidFill>
              </a:rPr>
              <a:t>Python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979714"/>
            <a:ext cx="11535622" cy="5607699"/>
          </a:xfrm>
        </p:spPr>
        <p:txBody>
          <a:bodyPr>
            <a:normAutofit/>
          </a:bodyPr>
          <a:lstStyle/>
          <a:p>
            <a:r>
              <a:rPr lang="ru-RU" sz="3600" dirty="0" err="1">
                <a:solidFill>
                  <a:schemeClr val="tx1"/>
                </a:solidFill>
              </a:rPr>
              <a:t>Python</a:t>
            </a:r>
            <a:r>
              <a:rPr lang="ru-RU" sz="3600" dirty="0">
                <a:solidFill>
                  <a:schemeClr val="tx1"/>
                </a:solidFill>
              </a:rPr>
              <a:t> – с динамической типизацией; типы привязаны к объектам, а не к переменным</a:t>
            </a:r>
            <a:r>
              <a:rPr lang="ru-RU" sz="3600" dirty="0" smtClean="0">
                <a:solidFill>
                  <a:schemeClr val="tx1"/>
                </a:solidFill>
              </a:rPr>
              <a:t>.</a:t>
            </a:r>
            <a:endParaRPr lang="en-US" sz="3600" dirty="0" smtClean="0">
              <a:solidFill>
                <a:schemeClr val="tx1"/>
              </a:solidFill>
            </a:endParaRPr>
          </a:p>
          <a:p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31" y="2182619"/>
            <a:ext cx="9239877" cy="440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86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666447"/>
          </a:xfrm>
        </p:spPr>
        <p:txBody>
          <a:bodyPr/>
          <a:lstStyle/>
          <a:p>
            <a:r>
              <a:rPr lang="ru-RU" sz="4400" dirty="0" err="1">
                <a:solidFill>
                  <a:schemeClr val="tx1"/>
                </a:solidFill>
              </a:rPr>
              <a:t>Pascal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979714"/>
            <a:ext cx="11535622" cy="5607699"/>
          </a:xfrm>
        </p:spPr>
        <p:txBody>
          <a:bodyPr>
            <a:normAutofit/>
          </a:bodyPr>
          <a:lstStyle/>
          <a:p>
            <a:r>
              <a:rPr lang="ru-RU" sz="3600" dirty="0" err="1">
                <a:solidFill>
                  <a:schemeClr val="tx1"/>
                </a:solidFill>
              </a:rPr>
              <a:t>Pascal</a:t>
            </a:r>
            <a:r>
              <a:rPr lang="ru-RU" sz="3600" dirty="0">
                <a:solidFill>
                  <a:schemeClr val="tx1"/>
                </a:solidFill>
              </a:rPr>
              <a:t> также статически типизирован, но синтаксис более </a:t>
            </a:r>
            <a:r>
              <a:rPr lang="ru-RU" sz="3600" dirty="0" smtClean="0">
                <a:solidFill>
                  <a:schemeClr val="tx1"/>
                </a:solidFill>
              </a:rPr>
              <a:t>многословный.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761" y="2255629"/>
            <a:ext cx="10902950" cy="292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1086325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chemeClr val="tx1"/>
                </a:solidFill>
              </a:rPr>
              <a:t>Практический пример – объявление переменных и вывод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37" y="1306286"/>
            <a:ext cx="4426793" cy="26312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093" y="1306286"/>
            <a:ext cx="2910671" cy="20358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2238" y="1248496"/>
            <a:ext cx="3359020" cy="3585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9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554" y="257284"/>
            <a:ext cx="11199720" cy="1496871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chemeClr val="tx1"/>
                </a:solidFill>
              </a:rPr>
              <a:t>Практический пример – л</a:t>
            </a:r>
            <a:r>
              <a:rPr lang="ru-RU" sz="4000" dirty="0" smtClean="0">
                <a:solidFill>
                  <a:schemeClr val="tx1"/>
                </a:solidFill>
              </a:rPr>
              <a:t>инейный алгоритм</a:t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Задача:</a:t>
            </a:r>
            <a:r>
              <a:rPr lang="ru-RU" sz="4000" dirty="0">
                <a:solidFill>
                  <a:schemeClr val="tx1"/>
                </a:solidFill>
              </a:rPr>
              <a:t> ввести два целых числа, вывести их сумму.</a:t>
            </a:r>
            <a:br>
              <a:rPr lang="ru-RU" sz="4000" dirty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54" y="1492084"/>
            <a:ext cx="3327721" cy="25667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943" y="1492084"/>
            <a:ext cx="3412044" cy="20250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1696" y="1754155"/>
            <a:ext cx="2887435" cy="1680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4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554" y="257284"/>
            <a:ext cx="11199720" cy="2010055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chemeClr val="tx1"/>
                </a:solidFill>
              </a:rPr>
              <a:t>Практический пример – </a:t>
            </a:r>
            <a:r>
              <a:rPr lang="ru-RU" sz="4000" dirty="0" smtClean="0">
                <a:solidFill>
                  <a:schemeClr val="tx1"/>
                </a:solidFill>
              </a:rPr>
              <a:t>Ветвящийся алгоритм</a:t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Задача:</a:t>
            </a:r>
            <a:r>
              <a:rPr lang="ru-RU" sz="4000" dirty="0">
                <a:solidFill>
                  <a:schemeClr val="tx1"/>
                </a:solidFill>
              </a:rPr>
              <a:t> определить большее из двух чисел и вывести его.</a:t>
            </a:r>
            <a:br>
              <a:rPr lang="ru-RU" sz="4000" dirty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96" y="1834186"/>
            <a:ext cx="3358620" cy="25605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8283" y="1834185"/>
            <a:ext cx="3280872" cy="24112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3721" y="2403222"/>
            <a:ext cx="2971592" cy="213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9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554" y="257285"/>
            <a:ext cx="11199720" cy="1170300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chemeClr val="tx1"/>
                </a:solidFill>
              </a:rPr>
              <a:t>Практический пример – Цикл с предусловием (</a:t>
            </a:r>
            <a:r>
              <a:rPr lang="ru-RU" sz="4000" dirty="0" err="1">
                <a:solidFill>
                  <a:schemeClr val="tx1"/>
                </a:solidFill>
              </a:rPr>
              <a:t>while</a:t>
            </a:r>
            <a:r>
              <a:rPr lang="ru-RU" sz="4000" dirty="0">
                <a:solidFill>
                  <a:schemeClr val="tx1"/>
                </a:solidFill>
              </a:rPr>
              <a:t>)</a:t>
            </a: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Задача:</a:t>
            </a:r>
            <a:r>
              <a:rPr lang="ru-RU" sz="4000" dirty="0">
                <a:solidFill>
                  <a:schemeClr val="tx1"/>
                </a:solidFill>
              </a:rPr>
              <a:t> вычислить факториал числа N (N! </a:t>
            </a:r>
            <a:r>
              <a:rPr lang="en-US" sz="4000" dirty="0">
                <a:solidFill>
                  <a:schemeClr val="tx1"/>
                </a:solidFill>
              </a:rPr>
              <a:t>= 1·2·…·N).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99" y="1555509"/>
            <a:ext cx="3212880" cy="28205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9385" y="2569803"/>
            <a:ext cx="2352435" cy="18995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9026" y="1555509"/>
            <a:ext cx="3130322" cy="301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73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554" y="257285"/>
            <a:ext cx="11199720" cy="1440886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chemeClr val="tx1"/>
                </a:solidFill>
              </a:rPr>
              <a:t>Практический пример – Цикл со счётчиком (</a:t>
            </a:r>
            <a:r>
              <a:rPr lang="ru-RU" sz="4000" dirty="0" err="1">
                <a:solidFill>
                  <a:schemeClr val="tx1"/>
                </a:solidFill>
              </a:rPr>
              <a:t>for</a:t>
            </a:r>
            <a:r>
              <a:rPr lang="ru-RU" sz="4000" dirty="0">
                <a:solidFill>
                  <a:schemeClr val="tx1"/>
                </a:solidFill>
              </a:rPr>
              <a:t>)</a:t>
            </a: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Задача:</a:t>
            </a:r>
            <a:r>
              <a:rPr lang="ru-RU" sz="4000" dirty="0">
                <a:solidFill>
                  <a:schemeClr val="tx1"/>
                </a:solidFill>
              </a:rPr>
              <a:t> вывести таблицу умножения на 5 от 1 до 10 (5×1=5, 5×2=10, …).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54" y="1841036"/>
            <a:ext cx="4944165" cy="15337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3044" y="3517640"/>
            <a:ext cx="4133087" cy="9608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8097" y="4753506"/>
            <a:ext cx="4621915" cy="154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3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959" y="102638"/>
            <a:ext cx="11868539" cy="1623526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Практический пример – </a:t>
            </a:r>
            <a:r>
              <a:rPr lang="ru-RU" sz="3200" b="1" dirty="0">
                <a:solidFill>
                  <a:schemeClr val="tx1"/>
                </a:solidFill>
              </a:rPr>
              <a:t>цикл с </a:t>
            </a:r>
            <a:r>
              <a:rPr lang="ru-RU" sz="3200" b="1" dirty="0" smtClean="0">
                <a:solidFill>
                  <a:schemeClr val="tx1"/>
                </a:solidFill>
              </a:rPr>
              <a:t>постусловием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(</a:t>
            </a:r>
            <a:r>
              <a:rPr lang="ru-RU" sz="3200" dirty="0" err="1">
                <a:solidFill>
                  <a:schemeClr val="tx1"/>
                </a:solidFill>
              </a:rPr>
              <a:t>do-while</a:t>
            </a:r>
            <a:r>
              <a:rPr lang="ru-RU" sz="3200" dirty="0">
                <a:solidFill>
                  <a:schemeClr val="tx1"/>
                </a:solidFill>
              </a:rPr>
              <a:t> / </a:t>
            </a:r>
            <a:r>
              <a:rPr lang="ru-RU" sz="3200" dirty="0" err="1">
                <a:solidFill>
                  <a:schemeClr val="tx1"/>
                </a:solidFill>
              </a:rPr>
              <a:t>repeat-until</a:t>
            </a:r>
            <a:r>
              <a:rPr lang="ru-RU" sz="3200" dirty="0" smtClean="0">
                <a:solidFill>
                  <a:schemeClr val="tx1"/>
                </a:solidFill>
              </a:rPr>
              <a:t>)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Задача</a:t>
            </a:r>
            <a:r>
              <a:rPr lang="ru-RU" sz="3200" b="1" dirty="0">
                <a:solidFill>
                  <a:schemeClr val="tx1"/>
                </a:solidFill>
              </a:rPr>
              <a:t>:</a:t>
            </a:r>
            <a:r>
              <a:rPr lang="ru-RU" sz="3200" dirty="0">
                <a:solidFill>
                  <a:schemeClr val="tx1"/>
                </a:solidFill>
              </a:rPr>
              <a:t> считывать целые числа, пока не будет введён 0, и накапливать их сумму (ноль в сумму не идёт). В конце вывести сумму</a:t>
            </a:r>
            <a:r>
              <a:rPr lang="en-US" sz="3200" dirty="0">
                <a:solidFill>
                  <a:schemeClr val="tx1"/>
                </a:solidFill>
              </a:rPr>
              <a:t>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80" y="1726165"/>
            <a:ext cx="5815957" cy="24008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81" y="4264089"/>
            <a:ext cx="6786340" cy="24259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0405" y="1726164"/>
            <a:ext cx="6928414" cy="218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57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298" y="102637"/>
            <a:ext cx="11868539" cy="2127379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Вывод: несущественные различия в синтаксисе (заголовки циклов, блоки, оператор присваивания, вывод) не меняют логики алгоритма. 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Это демонстрирует универсальность базовых алгоритмических конструкций независимо от языка программирования.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2792" y="2389724"/>
            <a:ext cx="98842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 smtClean="0">
                <a:solidFill>
                  <a:schemeClr val="tx1"/>
                </a:solidFill>
              </a:rPr>
              <a:t>Типичные трудности учащихся:</a:t>
            </a:r>
          </a:p>
          <a:p>
            <a:pPr marL="742950" lvl="0" indent="-742950" algn="just">
              <a:buFont typeface="+mj-lt"/>
              <a:buAutoNum type="arabicPeriod"/>
            </a:pPr>
            <a:endParaRPr lang="ru-RU" sz="2400" b="1" dirty="0"/>
          </a:p>
          <a:p>
            <a:pPr marL="742950" lvl="0" indent="-742950" algn="just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Непонимание детерминированности</a:t>
            </a:r>
            <a:r>
              <a:rPr lang="ru-RU" sz="2400" dirty="0" smtClean="0">
                <a:solidFill>
                  <a:schemeClr val="tx1"/>
                </a:solidFill>
              </a:rPr>
              <a:t> – ученик считает, что компьютер может "догадаться".</a:t>
            </a:r>
          </a:p>
          <a:p>
            <a:pPr marL="742950" lvl="0" indent="-742950" algn="just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Путаница между переменной, константой и её значением, изменением ее значения.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742950" lvl="0" indent="-742950" algn="just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Ошибки с индексацией массивов</a:t>
            </a:r>
            <a:r>
              <a:rPr lang="ru-RU" sz="2400" dirty="0" smtClean="0">
                <a:solidFill>
                  <a:schemeClr val="tx1"/>
                </a:solidFill>
              </a:rPr>
              <a:t> (выход за границы, начиная с 0/1).</a:t>
            </a:r>
          </a:p>
          <a:p>
            <a:pPr marL="742950" lvl="0" indent="-742950" algn="just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Трудности с отладкой</a:t>
            </a:r>
            <a:r>
              <a:rPr lang="ru-RU" sz="2400" dirty="0" smtClean="0">
                <a:solidFill>
                  <a:schemeClr val="tx1"/>
                </a:solidFill>
              </a:rPr>
              <a:t> – неумение искать ошибки в коде.</a:t>
            </a:r>
          </a:p>
          <a:p>
            <a:pPr marL="742950" lvl="0" indent="-742950" algn="just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Формализация бытовых задач</a:t>
            </a:r>
            <a:r>
              <a:rPr lang="ru-RU" sz="2400" dirty="0" smtClean="0">
                <a:solidFill>
                  <a:schemeClr val="tx1"/>
                </a:solidFill>
              </a:rPr>
              <a:t> – перевести условие на язык алгоритма.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4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537" y="219961"/>
            <a:ext cx="11199720" cy="545149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Заключение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37" y="914400"/>
            <a:ext cx="11386332" cy="5943600"/>
          </a:xfrm>
        </p:spPr>
        <p:txBody>
          <a:bodyPr>
            <a:normAutofit fontScale="92500"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В </a:t>
            </a:r>
            <a:r>
              <a:rPr lang="ru-RU" sz="3600" dirty="0">
                <a:solidFill>
                  <a:schemeClr val="tx1"/>
                </a:solidFill>
              </a:rPr>
              <a:t>результате освоения содержательной линии «Алгоритмизация и программирование» учащиеся должны: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chemeClr val="tx1"/>
                </a:solidFill>
              </a:rPr>
              <a:t>Понимать</a:t>
            </a:r>
            <a:r>
              <a:rPr lang="ru-RU" sz="3600" dirty="0">
                <a:solidFill>
                  <a:schemeClr val="tx1"/>
                </a:solidFill>
              </a:rPr>
              <a:t> сущность алгоритма, его свойства и значение для автоматизации деятельности.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chemeClr val="tx1"/>
                </a:solidFill>
              </a:rPr>
              <a:t>Уметь</a:t>
            </a:r>
            <a:r>
              <a:rPr lang="ru-RU" sz="3600" dirty="0">
                <a:solidFill>
                  <a:schemeClr val="tx1"/>
                </a:solidFill>
              </a:rPr>
              <a:t> разрабатывать алгоритмы для решения учебных задач, записывать их на алгоритмическом языке или языке программирования.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chemeClr val="tx1"/>
                </a:solidFill>
              </a:rPr>
              <a:t>Владеть</a:t>
            </a:r>
            <a:r>
              <a:rPr lang="ru-RU" sz="3600" dirty="0">
                <a:solidFill>
                  <a:schemeClr val="tx1"/>
                </a:solidFill>
              </a:rPr>
              <a:t> основными конструкциями структурного программирования, навыками отладки и тестирования.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chemeClr val="tx1"/>
                </a:solidFill>
              </a:rPr>
              <a:t>Иметь опыт</a:t>
            </a:r>
            <a:r>
              <a:rPr lang="ru-RU" sz="3600" dirty="0">
                <a:solidFill>
                  <a:schemeClr val="tx1"/>
                </a:solidFill>
              </a:rPr>
              <a:t> создания несложных программ и проектов, включая элементы работы с массивами, строками</a:t>
            </a:r>
          </a:p>
        </p:txBody>
      </p:sp>
    </p:spTree>
    <p:extLst>
      <p:ext uri="{BB962C8B-B14F-4D97-AF65-F5344CB8AC3E}">
        <p14:creationId xmlns:p14="http://schemas.microsoft.com/office/powerpoint/2010/main" val="95372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</TotalTime>
  <Words>1421</Words>
  <Application>Microsoft Office PowerPoint</Application>
  <PresentationFormat>Широкоэкранный</PresentationFormat>
  <Paragraphs>175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3" baseType="lpstr">
      <vt:lpstr>Arial</vt:lpstr>
      <vt:lpstr>Arial Unicode MS</vt:lpstr>
      <vt:lpstr>Calibri</vt:lpstr>
      <vt:lpstr>Calibri Light</vt:lpstr>
      <vt:lpstr>Courier New</vt:lpstr>
      <vt:lpstr>Times New Roman</vt:lpstr>
      <vt:lpstr>Метрополия</vt:lpstr>
      <vt:lpstr>Алгоритмизация и программирование</vt:lpstr>
      <vt:lpstr>1. Место линии «Алгоритмизация и программирование» в школьной информатике</vt:lpstr>
      <vt:lpstr>2. Базовые понятия: алгоритм, свойства, формы представления</vt:lpstr>
      <vt:lpstr>3. Исполнители и системы команд</vt:lpstr>
      <vt:lpstr>4. Блок-схемы и структурное программирование</vt:lpstr>
      <vt:lpstr>Презентация PowerPoint</vt:lpstr>
      <vt:lpstr>5. Основные алгоритмические конструкции</vt:lpstr>
      <vt:lpstr>Линейный алгоритм</vt:lpstr>
      <vt:lpstr>Презентация PowerPoint</vt:lpstr>
      <vt:lpstr>Блок-схема:    Программа: </vt:lpstr>
      <vt:lpstr>Ветвление</vt:lpstr>
      <vt:lpstr>Логические операторы</vt:lpstr>
      <vt:lpstr>Операторы отношения</vt:lpstr>
      <vt:lpstr>Пример</vt:lpstr>
      <vt:lpstr> Блок-схема:    Программа:</vt:lpstr>
      <vt:lpstr>Циклический алгоритм</vt:lpstr>
      <vt:lpstr>Цикл с предусловием – сначала проверка условия, потом выполнение тела цикла.  Невыполнение условия – невыполнение тела цикла</vt:lpstr>
      <vt:lpstr>Цикл со счетчиком</vt:lpstr>
      <vt:lpstr>Пример</vt:lpstr>
      <vt:lpstr> Блок-схема:    Программа:</vt:lpstr>
      <vt:lpstr>6. Введение в языки программирования: выбор первого языка</vt:lpstr>
      <vt:lpstr>Переменные </vt:lpstr>
      <vt:lpstr>C++</vt:lpstr>
      <vt:lpstr>Python</vt:lpstr>
      <vt:lpstr>Pascal</vt:lpstr>
      <vt:lpstr>Основные типы данных</vt:lpstr>
      <vt:lpstr>Python</vt:lpstr>
      <vt:lpstr>Pascal</vt:lpstr>
      <vt:lpstr>Практический пример – объявление переменных и вывод</vt:lpstr>
      <vt:lpstr>Практический пример – линейный алгоритм Задача: ввести два целых числа, вывести их сумму. </vt:lpstr>
      <vt:lpstr>Практический пример – Ветвящийся алгоритм Задача: определить большее из двух чисел и вывести его. </vt:lpstr>
      <vt:lpstr>Практический пример – Цикл с предусловием (while) Задача: вычислить факториал числа N (N! = 1·2·…·N).</vt:lpstr>
      <vt:lpstr>Практический пример – Цикл со счётчиком (for) Задача: вывести таблицу умножения на 5 от 1 до 10 (5×1=5, 5×2=10, …).</vt:lpstr>
      <vt:lpstr>Практический пример – цикл с постусловием  (do-while / repeat-until) Задача: считывать целые числа, пока не будет введён 0, и накапливать их сумму (ноль в сумму не идёт). В конце вывести сумму.</vt:lpstr>
      <vt:lpstr>Вывод: несущественные различия в синтаксисе (заголовки циклов, блоки, оператор присваивания, вывод) не меняют логики алгоритма.   Это демонстрирует универсальность базовых алгоритмических конструкций независимо от языка программирования.</vt:lpstr>
      <vt:lpstr>Заключение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Алгоритмизация и программирование</dc:title>
  <dc:creator>User</dc:creator>
  <cp:lastModifiedBy>Аня</cp:lastModifiedBy>
  <cp:revision>33</cp:revision>
  <dcterms:created xsi:type="dcterms:W3CDTF">2026-05-10T09:01:22Z</dcterms:created>
  <dcterms:modified xsi:type="dcterms:W3CDTF">2026-05-12T18:57:37Z</dcterms:modified>
</cp:coreProperties>
</file>