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slideLayouts/slideLayout14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  <p:sldMasterId id="2147483669" r:id="rId11"/>
    <p:sldMasterId id="2147483671" r:id="rId12"/>
    <p:sldMasterId id="2147483673" r:id="rId13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65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3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60DF143-EBE0-45D9-B880-E32F58FE56A7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2F8FF5F7-00BE-4EA0-9C26-B7D1A91D45E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3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7F2084F3-5F41-4DF8-9D1A-CA6001CFA70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DFE2C43A-AA97-4B04-9E42-148B80E1931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EED6DE02-09D8-4F79-90F6-3CA1652010B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E043D64A-8F58-4DA5-8089-1CAEB9585E2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3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7CB44FC-6FC8-4C13-92D4-2E4D9DB3C74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Обыч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3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207FC86-D4E7-4DDB-AFE8-3E5E5207881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3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EC67F20-9389-4D9C-8A2F-1E5D4E957C1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F9537FE-CB6E-4E4B-98C9-D0FBB9F1A0F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5FB5BADD-B067-4CEF-BC97-938167E6175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3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F731259C-060C-4FCE-9DD9-B9400E9C5D5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A1B60A1F-038F-4BB5-8510-B349A1185F1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3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BEC66DE4-31B1-466F-AC22-8B3341BAD0F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3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3029040" y="6356520"/>
            <a:ext cx="308520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6458040" y="6356520"/>
            <a:ext cx="20563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E07B9BE-D116-4694-BBD4-F7C005E484EB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628560" y="6356520"/>
            <a:ext cx="20563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3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2" name="PlaceHolder 2"/>
          <p:cNvSpPr>
            <a:spLocks noGrp="1"/>
          </p:cNvSpPr>
          <p:nvPr>
            <p:ph type="ftr" idx="28"/>
          </p:nvPr>
        </p:nvSpPr>
        <p:spPr>
          <a:xfrm>
            <a:off x="3029040" y="6356520"/>
            <a:ext cx="308520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53" name="PlaceHolder 3"/>
          <p:cNvSpPr>
            <a:spLocks noGrp="1"/>
          </p:cNvSpPr>
          <p:nvPr>
            <p:ph type="sldNum" idx="29"/>
          </p:nvPr>
        </p:nvSpPr>
        <p:spPr>
          <a:xfrm>
            <a:off x="6458040" y="6356520"/>
            <a:ext cx="20563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C3A4CF0-5993-4573-B49B-39DCB558C535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dt" idx="30"/>
          </p:nvPr>
        </p:nvSpPr>
        <p:spPr>
          <a:xfrm>
            <a:off x="628560" y="6356520"/>
            <a:ext cx="20563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ftr" idx="31"/>
          </p:nvPr>
        </p:nvSpPr>
        <p:spPr>
          <a:xfrm>
            <a:off x="3029040" y="6356520"/>
            <a:ext cx="308520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57" name="PlaceHolder 2"/>
          <p:cNvSpPr>
            <a:spLocks noGrp="1"/>
          </p:cNvSpPr>
          <p:nvPr>
            <p:ph type="sldNum" idx="32"/>
          </p:nvPr>
        </p:nvSpPr>
        <p:spPr>
          <a:xfrm>
            <a:off x="6458040" y="6356520"/>
            <a:ext cx="20563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768DC6D-7CC6-4F02-AEEE-C3337CF5F5FE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dt" idx="33"/>
          </p:nvPr>
        </p:nvSpPr>
        <p:spPr>
          <a:xfrm>
            <a:off x="628560" y="6356520"/>
            <a:ext cx="20563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ftr" idx="34"/>
          </p:nvPr>
        </p:nvSpPr>
        <p:spPr>
          <a:xfrm>
            <a:off x="3029040" y="6356520"/>
            <a:ext cx="308520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60" name="PlaceHolder 2"/>
          <p:cNvSpPr>
            <a:spLocks noGrp="1"/>
          </p:cNvSpPr>
          <p:nvPr>
            <p:ph type="sldNum" idx="35"/>
          </p:nvPr>
        </p:nvSpPr>
        <p:spPr>
          <a:xfrm>
            <a:off x="6458040" y="6356520"/>
            <a:ext cx="20563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198A973-2388-4AAF-9FBB-1684C37D03BC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dt" idx="36"/>
          </p:nvPr>
        </p:nvSpPr>
        <p:spPr>
          <a:xfrm>
            <a:off x="628560" y="6356520"/>
            <a:ext cx="20563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ftr" idx="37"/>
          </p:nvPr>
        </p:nvSpPr>
        <p:spPr>
          <a:xfrm>
            <a:off x="3029040" y="6356520"/>
            <a:ext cx="308520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63" name="PlaceHolder 2"/>
          <p:cNvSpPr>
            <a:spLocks noGrp="1"/>
          </p:cNvSpPr>
          <p:nvPr>
            <p:ph type="sldNum" idx="38"/>
          </p:nvPr>
        </p:nvSpPr>
        <p:spPr>
          <a:xfrm>
            <a:off x="6458040" y="6356520"/>
            <a:ext cx="20563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A90EE2C-93E5-43ED-9BA4-892627E9A5F4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dt" idx="39"/>
          </p:nvPr>
        </p:nvSpPr>
        <p:spPr>
          <a:xfrm>
            <a:off x="628560" y="6356520"/>
            <a:ext cx="20563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3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ftr" idx="4"/>
          </p:nvPr>
        </p:nvSpPr>
        <p:spPr>
          <a:xfrm>
            <a:off x="3029040" y="6356520"/>
            <a:ext cx="308520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0" name="PlaceHolder 4"/>
          <p:cNvSpPr>
            <a:spLocks noGrp="1"/>
          </p:cNvSpPr>
          <p:nvPr>
            <p:ph type="sldNum" idx="5"/>
          </p:nvPr>
        </p:nvSpPr>
        <p:spPr>
          <a:xfrm>
            <a:off x="6458040" y="6356520"/>
            <a:ext cx="20563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1B66FF3-2B34-4263-B8B9-A940B9E12F10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dt" idx="6"/>
          </p:nvPr>
        </p:nvSpPr>
        <p:spPr>
          <a:xfrm>
            <a:off x="628560" y="6356520"/>
            <a:ext cx="20563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3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5" name="PlaceHolder 2"/>
          <p:cNvSpPr>
            <a:spLocks noGrp="1"/>
          </p:cNvSpPr>
          <p:nvPr>
            <p:ph type="ftr" idx="7"/>
          </p:nvPr>
        </p:nvSpPr>
        <p:spPr>
          <a:xfrm>
            <a:off x="3029040" y="6356520"/>
            <a:ext cx="308520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6" name="PlaceHolder 3"/>
          <p:cNvSpPr>
            <a:spLocks noGrp="1"/>
          </p:cNvSpPr>
          <p:nvPr>
            <p:ph type="sldNum" idx="8"/>
          </p:nvPr>
        </p:nvSpPr>
        <p:spPr>
          <a:xfrm>
            <a:off x="6458040" y="6356520"/>
            <a:ext cx="20563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E6E0293-4B87-4C0F-B6D4-0AA223724A28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dt" idx="9"/>
          </p:nvPr>
        </p:nvSpPr>
        <p:spPr>
          <a:xfrm>
            <a:off x="628560" y="6356520"/>
            <a:ext cx="20563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ftr" idx="10"/>
          </p:nvPr>
        </p:nvSpPr>
        <p:spPr>
          <a:xfrm>
            <a:off x="3029040" y="6356520"/>
            <a:ext cx="308520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24" name="PlaceHolder 2"/>
          <p:cNvSpPr>
            <a:spLocks noGrp="1"/>
          </p:cNvSpPr>
          <p:nvPr>
            <p:ph type="sldNum" idx="11"/>
          </p:nvPr>
        </p:nvSpPr>
        <p:spPr>
          <a:xfrm>
            <a:off x="6458040" y="6356520"/>
            <a:ext cx="20563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B9BCF46-5F7A-459F-AE92-E4D609C67BA2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dt" idx="12"/>
          </p:nvPr>
        </p:nvSpPr>
        <p:spPr>
          <a:xfrm>
            <a:off x="628560" y="6356520"/>
            <a:ext cx="20563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ftr" idx="13"/>
          </p:nvPr>
        </p:nvSpPr>
        <p:spPr>
          <a:xfrm>
            <a:off x="3029040" y="6356520"/>
            <a:ext cx="308520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27" name="PlaceHolder 2"/>
          <p:cNvSpPr>
            <a:spLocks noGrp="1"/>
          </p:cNvSpPr>
          <p:nvPr>
            <p:ph type="sldNum" idx="14"/>
          </p:nvPr>
        </p:nvSpPr>
        <p:spPr>
          <a:xfrm>
            <a:off x="6458040" y="6356520"/>
            <a:ext cx="20563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7063D53-3F2D-4E94-956D-D59AD5665997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dt" idx="15"/>
          </p:nvPr>
        </p:nvSpPr>
        <p:spPr>
          <a:xfrm>
            <a:off x="628560" y="6356520"/>
            <a:ext cx="20563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3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31" name="PlaceHolder 3"/>
          <p:cNvSpPr>
            <a:spLocks noGrp="1"/>
          </p:cNvSpPr>
          <p:nvPr>
            <p:ph type="ftr" idx="16"/>
          </p:nvPr>
        </p:nvSpPr>
        <p:spPr>
          <a:xfrm>
            <a:off x="3029040" y="6356520"/>
            <a:ext cx="308520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32" name="PlaceHolder 4"/>
          <p:cNvSpPr>
            <a:spLocks noGrp="1"/>
          </p:cNvSpPr>
          <p:nvPr>
            <p:ph type="sldNum" idx="17"/>
          </p:nvPr>
        </p:nvSpPr>
        <p:spPr>
          <a:xfrm>
            <a:off x="6458040" y="6356520"/>
            <a:ext cx="20563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1B41890-C10E-416B-AEDE-030585D4494C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dt" idx="18"/>
          </p:nvPr>
        </p:nvSpPr>
        <p:spPr>
          <a:xfrm>
            <a:off x="628560" y="6356520"/>
            <a:ext cx="20563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ftr" idx="19"/>
          </p:nvPr>
        </p:nvSpPr>
        <p:spPr>
          <a:xfrm>
            <a:off x="3029040" y="6356520"/>
            <a:ext cx="308520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sldNum" idx="20"/>
          </p:nvPr>
        </p:nvSpPr>
        <p:spPr>
          <a:xfrm>
            <a:off x="6458040" y="6356520"/>
            <a:ext cx="20563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5F535C3-728D-408C-9213-EF5072C6928B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dt" idx="21"/>
          </p:nvPr>
        </p:nvSpPr>
        <p:spPr>
          <a:xfrm>
            <a:off x="628560" y="6356520"/>
            <a:ext cx="20563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3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ftr" idx="22"/>
          </p:nvPr>
        </p:nvSpPr>
        <p:spPr>
          <a:xfrm>
            <a:off x="3029040" y="6356520"/>
            <a:ext cx="308520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43" name="PlaceHolder 5"/>
          <p:cNvSpPr>
            <a:spLocks noGrp="1"/>
          </p:cNvSpPr>
          <p:nvPr>
            <p:ph type="sldNum" idx="23"/>
          </p:nvPr>
        </p:nvSpPr>
        <p:spPr>
          <a:xfrm>
            <a:off x="6458040" y="6356520"/>
            <a:ext cx="20563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22B3686-CB64-45CC-B3BE-C9A93B6C2617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dt" idx="24"/>
          </p:nvPr>
        </p:nvSpPr>
        <p:spPr>
          <a:xfrm>
            <a:off x="628560" y="6356520"/>
            <a:ext cx="20563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ftr" idx="25"/>
          </p:nvPr>
        </p:nvSpPr>
        <p:spPr>
          <a:xfrm>
            <a:off x="3029040" y="6356520"/>
            <a:ext cx="308520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49" name="PlaceHolder 2"/>
          <p:cNvSpPr>
            <a:spLocks noGrp="1"/>
          </p:cNvSpPr>
          <p:nvPr>
            <p:ph type="sldNum" idx="26"/>
          </p:nvPr>
        </p:nvSpPr>
        <p:spPr>
          <a:xfrm>
            <a:off x="6458040" y="6356520"/>
            <a:ext cx="20563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C0DF58B-F3E0-4221-ADAC-8B494955B0AA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dt" idx="27"/>
          </p:nvPr>
        </p:nvSpPr>
        <p:spPr>
          <a:xfrm>
            <a:off x="628560" y="6356520"/>
            <a:ext cx="20563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uchi.ru/podgotovka-k-uroku/environment/4-klass/division-1153_chelovek-i-obshchestvo/lesson-15725_gosudarstvo-rus-stranitsy-obshchestvennoy-i-kulturnoy-zhizni/card-5053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chi.ru/podgotovka-k-uroku/environment/4-klass/division-1153_chelovek-i-obshchestvo/lesson-15725_gosudarstvo-rus-stranitsy-obshchestvennoy-i-kulturnoy-zhizni/presentation-67530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chi.ru/podgotovka-k-uroku/environment/4-klass/division-1153_chelovek-i-obshchestvo/lesson-15725_gosudarstvo-rus-stranitsy-obshchestvennoy-i-kulturnoy-zhizni/card-110483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chi.ru/homeworks/teacher/new?stage=librarium&amp;tt=JOB&amp;s=6&amp;p=4&amp;titlePath=52670&amp;titlePath=52672&amp;titlePath=55085&amp;lesson_id=15725&amp;lesson_item_id=61714&amp;back_path=%2Fpodgotovka-k-uroku%2Fenvironment%2F4-klass%2Fdivision-1153_chelovek-i-obshchestvo%2Flesson-15725_gosudarstvo-rus-stranitsy-obshchestvennoy-i-kulturnoy-zhizni&amp;sP=true&amp;print=true&amp;librarium_streak=tru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440000" y="180000"/>
            <a:ext cx="6297120" cy="157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Государственное бюджетное общеобразовательное учреждение Луганской Народной Республики</a:t>
            </a:r>
            <a:br>
              <a:rPr sz="1800"/>
            </a:b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 «Ровеньковская школа №9 им. Л.Г.Шевцовой»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subTitle"/>
          </p:nvPr>
        </p:nvSpPr>
        <p:spPr>
          <a:xfrm>
            <a:off x="1260000" y="2124720"/>
            <a:ext cx="6856920" cy="1654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"/>
              </a:rPr>
              <a:t>Урок окружающего мира 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"/>
              </a:rPr>
              <a:t>в 4-Б классе на тему: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600" b="1" u="none" strike="noStrike">
                <a:solidFill>
                  <a:schemeClr val="dk1"/>
                </a:solidFill>
                <a:uFillTx/>
                <a:latin typeface="Calibri"/>
              </a:rPr>
              <a:t>«Государство Русь. Страницы общественной и культурной жизни.»</a:t>
            </a:r>
            <a:endParaRPr lang="ru-RU" sz="2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" name="Заголовок 2"/>
          <p:cNvSpPr/>
          <p:nvPr/>
        </p:nvSpPr>
        <p:spPr>
          <a:xfrm>
            <a:off x="5400000" y="4140000"/>
            <a:ext cx="3417120" cy="157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0" u="none" strike="noStrike">
                <a:solidFill>
                  <a:schemeClr val="dk1"/>
                </a:solidFill>
                <a:uFillTx/>
                <a:latin typeface="Calibri"/>
              </a:rPr>
              <a:t>Подготовила:</a:t>
            </a:r>
            <a:br>
              <a:rPr sz="1600"/>
            </a:br>
            <a:r>
              <a:rPr lang="ru-RU" sz="1600" b="0" u="none" strike="noStrike">
                <a:solidFill>
                  <a:schemeClr val="dk1"/>
                </a:solidFill>
                <a:uFillTx/>
                <a:latin typeface="Calibri"/>
              </a:rPr>
              <a:t>Золотухина Татьяна Сергеевна,</a:t>
            </a:r>
            <a:br>
              <a:rPr sz="1600"/>
            </a:br>
            <a:r>
              <a:rPr lang="ru-RU" sz="1600" b="0" u="none" strike="noStrike">
                <a:solidFill>
                  <a:schemeClr val="dk1"/>
                </a:solidFill>
                <a:uFillTx/>
                <a:latin typeface="Calibri"/>
              </a:rPr>
              <a:t>учитель начальных классов</a:t>
            </a:r>
            <a:br>
              <a:rPr sz="1600"/>
            </a:br>
            <a:r>
              <a:rPr lang="ru-RU" sz="1600" b="0" u="none" strike="noStrike">
                <a:solidFill>
                  <a:schemeClr val="dk1"/>
                </a:solidFill>
                <a:uFillTx/>
                <a:latin typeface="Calibri"/>
              </a:rPr>
              <a:t>первой категории</a:t>
            </a:r>
            <a:br>
              <a:rPr sz="1600"/>
            </a:b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Прямоугольник 100"/>
          <p:cNvSpPr/>
          <p:nvPr/>
        </p:nvSpPr>
        <p:spPr>
          <a:xfrm>
            <a:off x="1080000" y="540000"/>
            <a:ext cx="7559280" cy="520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u="none" strike="noStrike">
                <a:solidFill>
                  <a:srgbClr val="000000"/>
                </a:solidFill>
                <a:uFillTx/>
                <a:latin typeface="Arial"/>
              </a:rPr>
              <a:t>Какой главный урок мы сегодня получили? 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u="none" strike="noStrike">
                <a:solidFill>
                  <a:srgbClr val="000000"/>
                </a:solidFill>
                <a:uFillTx/>
                <a:latin typeface="Arial"/>
              </a:rPr>
              <a:t>Во-первых, мы узнали, что сила страны — в единстве. Когда князь прислушивается к мудрым боярам и верной дружине, а народ собирается на Вече, чтобы вместе решить важные дела, — такое государство невозможно победить. </a:t>
            </a:r>
          </a:p>
          <a:p>
            <a:pPr>
              <a:lnSpc>
                <a:spcPct val="100000"/>
              </a:lnSpc>
            </a:pP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u="none" strike="noStrike">
                <a:solidFill>
                  <a:srgbClr val="000000"/>
                </a:solidFill>
                <a:uFillTx/>
                <a:latin typeface="Arial"/>
              </a:rPr>
              <a:t>Во-вторых, мы поняли, как важно просвещение. Тысячу лет назад наши предки старательно выводили первые буквы на хрупкой бересте, мечтая о том, чтобы знания передавались из века в век. Сегодня у вас в руках удобные шариковые ручки, о которых древние новгородцы и мечтать не могли. Но помните: и простое костяное «писало», и современная ручка служат одной цели — записывать историю вашей жизни, вашей семьи и вашей страны.</a:t>
            </a:r>
          </a:p>
          <a:p>
            <a:pPr>
              <a:lnSpc>
                <a:spcPct val="100000"/>
              </a:lnSpc>
            </a:pP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u="none" strike="noStrike">
                <a:solidFill>
                  <a:srgbClr val="000000"/>
                </a:solidFill>
                <a:uFillTx/>
                <a:latin typeface="Arial"/>
              </a:rPr>
              <a:t> </a:t>
            </a:r>
          </a:p>
        </p:txBody>
      </p:sp>
      <p:pic>
        <p:nvPicPr>
          <p:cNvPr id="102" name="Рисунок 101"/>
          <p:cNvPicPr/>
          <p:nvPr/>
        </p:nvPicPr>
        <p:blipFill>
          <a:blip r:embed="rId3"/>
          <a:stretch/>
        </p:blipFill>
        <p:spPr>
          <a:xfrm>
            <a:off x="6660000" y="4171320"/>
            <a:ext cx="1439280" cy="1767960"/>
          </a:xfrm>
          <a:prstGeom prst="rect">
            <a:avLst/>
          </a:prstGeom>
          <a:noFill/>
          <a:ln w="0">
            <a:noFill/>
          </a:ln>
          <a:effectLst>
            <a:softEdge rad="88920"/>
          </a:effectLst>
        </p:spPr>
      </p:pic>
      <p:sp>
        <p:nvSpPr>
          <p:cNvPr id="103" name="Прямоугольник 102"/>
          <p:cNvSpPr/>
          <p:nvPr/>
        </p:nvSpPr>
        <p:spPr>
          <a:xfrm>
            <a:off x="1080000" y="3960000"/>
            <a:ext cx="5245920" cy="162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0" u="none" strike="noStrike">
                <a:solidFill>
                  <a:srgbClr val="000000"/>
                </a:solidFill>
                <a:uFillTx/>
                <a:latin typeface="Arial"/>
              </a:rPr>
              <a:t>Вы — наследники той великой культуры. И глядя на то, как старательно вы сегодня работали, я верю: вы будете достойны памяти наших предков. Берегите наш язык, интересуйтесь своим прошлым и помните, что история России — это история каждого из вас!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/>
          <p:cNvSpPr/>
          <p:nvPr/>
        </p:nvSpPr>
        <p:spPr>
          <a:xfrm>
            <a:off x="360000" y="293040"/>
            <a:ext cx="8459280" cy="618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800" b="1" u="none" strike="noStrike">
                <a:solidFill>
                  <a:srgbClr val="000000"/>
                </a:solidFill>
                <a:uFillTx/>
                <a:latin typeface="Arial"/>
              </a:rPr>
              <a:t>Начало путешествия: Погода и Настроение 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Наблюдение за погодой: фиксируем состояние неба, температуры, осадков. </a:t>
            </a: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800" b="1" u="none" strike="noStrike">
                <a:solidFill>
                  <a:srgbClr val="000000"/>
                </a:solidFill>
                <a:uFillTx/>
                <a:latin typeface="Arial"/>
              </a:rPr>
              <a:t>Мостик в историю: 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«Представьте, что мы перенеслись на 1000 лет назад... Изменилась ли природа? А быт людей?» </a:t>
            </a:r>
          </a:p>
          <a:p>
            <a:pPr>
              <a:lnSpc>
                <a:spcPct val="100000"/>
              </a:lnSpc>
            </a:pPr>
            <a:r>
              <a:rPr lang="ru-RU" sz="1800" b="1" u="none" strike="noStrike">
                <a:solidFill>
                  <a:srgbClr val="000000"/>
                </a:solidFill>
                <a:uFillTx/>
                <a:latin typeface="Arial"/>
              </a:rPr>
              <a:t> Проблемный вопрос: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 Как три слова — КНЯЗЬ, ВЕЧЕ, БЕРЕСТА — связаны с рождением нашего государства?</a:t>
            </a:r>
          </a:p>
          <a:p>
            <a:pPr>
              <a:lnSpc>
                <a:spcPct val="100000"/>
              </a:lnSpc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 </a:t>
            </a:r>
          </a:p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9" name="Рисунок 68"/>
          <p:cNvPicPr/>
          <p:nvPr/>
        </p:nvPicPr>
        <p:blipFill>
          <a:blip r:embed="rId3"/>
          <a:stretch/>
        </p:blipFill>
        <p:spPr>
          <a:xfrm rot="36600">
            <a:off x="3615480" y="3568320"/>
            <a:ext cx="1767240" cy="3095280"/>
          </a:xfrm>
          <a:prstGeom prst="rect">
            <a:avLst/>
          </a:prstGeom>
          <a:noFill/>
          <a:ln w="0">
            <a:noFill/>
          </a:ln>
          <a:effectLst>
            <a:softEdge rad="127080"/>
          </a:effectLst>
        </p:spPr>
      </p:pic>
      <p:pic>
        <p:nvPicPr>
          <p:cNvPr id="70" name="Рисунок 69"/>
          <p:cNvPicPr/>
          <p:nvPr/>
        </p:nvPicPr>
        <p:blipFill>
          <a:blip r:embed="rId4"/>
          <a:stretch/>
        </p:blipFill>
        <p:spPr>
          <a:xfrm rot="21588600">
            <a:off x="543240" y="4304160"/>
            <a:ext cx="2678760" cy="1989720"/>
          </a:xfrm>
          <a:prstGeom prst="rect">
            <a:avLst/>
          </a:prstGeom>
          <a:noFill/>
          <a:ln w="0">
            <a:noFill/>
          </a:ln>
          <a:effectLst>
            <a:softEdge rad="127080"/>
          </a:effectLst>
        </p:spPr>
      </p:pic>
      <p:pic>
        <p:nvPicPr>
          <p:cNvPr id="71" name="Рисунок 70"/>
          <p:cNvPicPr/>
          <p:nvPr/>
        </p:nvPicPr>
        <p:blipFill>
          <a:blip r:embed="rId5"/>
          <a:stretch/>
        </p:blipFill>
        <p:spPr>
          <a:xfrm rot="15000">
            <a:off x="5617440" y="4326480"/>
            <a:ext cx="3017520" cy="1965960"/>
          </a:xfrm>
          <a:prstGeom prst="rect">
            <a:avLst/>
          </a:prstGeom>
          <a:noFill/>
          <a:ln w="0">
            <a:noFill/>
          </a:ln>
          <a:effectLst>
            <a:softEdge rad="19044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60000" y="540000"/>
            <a:ext cx="3959280" cy="17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1" u="none" strike="noStrike">
                <a:solidFill>
                  <a:schemeClr val="dk1"/>
                </a:solidFill>
                <a:uFillTx/>
                <a:latin typeface="Calibri"/>
              </a:rPr>
              <a:t>Войдите в свой личный кабинет на образовательной</a:t>
            </a:r>
            <a:br>
              <a:rPr sz="2000"/>
            </a:br>
            <a:r>
              <a:rPr lang="ru-RU" sz="2000" b="1" u="none" strike="noStrike">
                <a:solidFill>
                  <a:schemeClr val="dk1"/>
                </a:solidFill>
                <a:uFillTx/>
                <a:latin typeface="Calibri"/>
              </a:rPr>
              <a:t> онлайн - платформе Учи.ру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3" name="Рисунок 72"/>
          <p:cNvPicPr/>
          <p:nvPr/>
        </p:nvPicPr>
        <p:blipFill>
          <a:blip r:embed="rId3"/>
          <a:stretch/>
        </p:blipFill>
        <p:spPr>
          <a:xfrm>
            <a:off x="5040000" y="540000"/>
            <a:ext cx="3419280" cy="5614920"/>
          </a:xfrm>
          <a:prstGeom prst="rect">
            <a:avLst/>
          </a:prstGeom>
          <a:noFill/>
          <a:ln w="0">
            <a:noFill/>
          </a:ln>
          <a:effectLst>
            <a:softEdge rad="63360"/>
          </a:effectLst>
        </p:spPr>
      </p:pic>
      <p:pic>
        <p:nvPicPr>
          <p:cNvPr id="74" name="Рисунок 73"/>
          <p:cNvPicPr/>
          <p:nvPr/>
        </p:nvPicPr>
        <p:blipFill>
          <a:blip r:embed="rId4"/>
          <a:stretch/>
        </p:blipFill>
        <p:spPr>
          <a:xfrm>
            <a:off x="672480" y="2313000"/>
            <a:ext cx="3826800" cy="2726280"/>
          </a:xfrm>
          <a:prstGeom prst="rect">
            <a:avLst/>
          </a:prstGeom>
          <a:noFill/>
          <a:ln w="0">
            <a:noFill/>
          </a:ln>
          <a:effectLst>
            <a:softEdge rad="6336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Прямоугольник 74"/>
          <p:cNvSpPr/>
          <p:nvPr/>
        </p:nvSpPr>
        <p:spPr>
          <a:xfrm>
            <a:off x="676800" y="540000"/>
            <a:ext cx="8142480" cy="246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2000" b="1" u="none" strike="noStrike">
                <a:solidFill>
                  <a:srgbClr val="000000"/>
                </a:solidFill>
                <a:uFillTx/>
                <a:latin typeface="Arial"/>
              </a:rPr>
              <a:t>И</a:t>
            </a:r>
            <a:r>
              <a:rPr lang="ru-RU" sz="1800" b="1" u="none" strike="noStrike">
                <a:solidFill>
                  <a:srgbClr val="000000"/>
                </a:solidFill>
                <a:uFillTx/>
                <a:latin typeface="Arial"/>
              </a:rPr>
              <a:t>нтерактивная карточка «Власть на Руси»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Иерархия: Князь – Дружина – Бояре</a:t>
            </a:r>
          </a:p>
          <a:p>
            <a:pPr>
              <a:lnSpc>
                <a:spcPct val="100000"/>
              </a:lnSpc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Задание на платформе: </a:t>
            </a:r>
          </a:p>
          <a:p>
            <a:pPr>
              <a:lnSpc>
                <a:spcPct val="100000"/>
              </a:lnSpc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«Распредели роли в древнерусском обществе»</a:t>
            </a:r>
          </a:p>
          <a:p>
            <a:pPr>
              <a:lnSpc>
                <a:spcPct val="100000"/>
              </a:lnSpc>
            </a:pP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6" name="Рисунок 75"/>
          <p:cNvPicPr/>
          <p:nvPr/>
        </p:nvPicPr>
        <p:blipFill>
          <a:blip r:embed="rId3"/>
          <a:stretch/>
        </p:blipFill>
        <p:spPr>
          <a:xfrm>
            <a:off x="1823400" y="3326400"/>
            <a:ext cx="4835880" cy="2972880"/>
          </a:xfrm>
          <a:prstGeom prst="rect">
            <a:avLst/>
          </a:prstGeom>
          <a:noFill/>
          <a:ln w="0">
            <a:noFill/>
          </a:ln>
          <a:effectLst>
            <a:softEdge rad="127080"/>
          </a:effectLst>
        </p:spPr>
      </p:pic>
      <p:sp>
        <p:nvSpPr>
          <p:cNvPr id="77" name="Прямоугольник 76"/>
          <p:cNvSpPr/>
          <p:nvPr/>
        </p:nvSpPr>
        <p:spPr>
          <a:xfrm>
            <a:off x="344160" y="2381400"/>
            <a:ext cx="8655120" cy="85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u="none" strike="noStrike">
                <a:solidFill>
                  <a:srgbClr val="0563C1"/>
                </a:solidFill>
                <a:uFillTx/>
                <a:latin typeface="Arial"/>
                <a:hlinkClick r:id="rId4"/>
              </a:rPr>
              <a:t>https://uchi.ru/podgotovka-k-uroku/environment/4-klass/division-1153_chelovek-i-obshchestvo/lesson-15725_gosudarstvo-rus-stranitsy-obshchestvennoy-i-kulturnoy-zhizni/card-50537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573480" y="226080"/>
            <a:ext cx="8279280" cy="607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800" b="1" u="none" strike="noStrike">
                <a:solidFill>
                  <a:srgbClr val="000000"/>
                </a:solidFill>
                <a:uFillTx/>
                <a:latin typeface="Arial"/>
              </a:rPr>
              <a:t>Физкультминутка «Богатырская разминка»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 1. «Точим мечи» (разминка кистей)</a:t>
            </a:r>
          </a:p>
          <a:p>
            <a:pPr algn="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2. «Стреляем из лука» (растяжка)</a:t>
            </a:r>
          </a:p>
          <a:p>
            <a:pPr algn="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3. «Скачем на конях» (активное движение)</a:t>
            </a:r>
          </a:p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4. «Поклон земле русской» (наклоны)</a:t>
            </a:r>
          </a:p>
        </p:txBody>
      </p:sp>
      <p:pic>
        <p:nvPicPr>
          <p:cNvPr id="79" name="Рисунок 78"/>
          <p:cNvPicPr/>
          <p:nvPr/>
        </p:nvPicPr>
        <p:blipFill>
          <a:blip r:embed="rId3"/>
          <a:stretch/>
        </p:blipFill>
        <p:spPr>
          <a:xfrm>
            <a:off x="1620000" y="900000"/>
            <a:ext cx="1439280" cy="1664280"/>
          </a:xfrm>
          <a:prstGeom prst="rect">
            <a:avLst/>
          </a:prstGeom>
          <a:noFill/>
          <a:ln w="0">
            <a:noFill/>
          </a:ln>
          <a:effectLst>
            <a:softEdge rad="63360"/>
          </a:effectLst>
        </p:spPr>
      </p:pic>
      <p:pic>
        <p:nvPicPr>
          <p:cNvPr id="80" name="Рисунок 79"/>
          <p:cNvPicPr/>
          <p:nvPr/>
        </p:nvPicPr>
        <p:blipFill>
          <a:blip r:embed="rId4"/>
          <a:stretch/>
        </p:blipFill>
        <p:spPr>
          <a:xfrm>
            <a:off x="6300720" y="1983240"/>
            <a:ext cx="1619280" cy="1616760"/>
          </a:xfrm>
          <a:prstGeom prst="rect">
            <a:avLst/>
          </a:prstGeom>
          <a:noFill/>
          <a:ln w="0">
            <a:noFill/>
          </a:ln>
          <a:effectLst>
            <a:softEdge rad="63360"/>
          </a:effectLst>
        </p:spPr>
      </p:pic>
      <p:pic>
        <p:nvPicPr>
          <p:cNvPr id="81" name="Рисунок 80"/>
          <p:cNvPicPr/>
          <p:nvPr/>
        </p:nvPicPr>
        <p:blipFill>
          <a:blip r:embed="rId5"/>
          <a:stretch/>
        </p:blipFill>
        <p:spPr>
          <a:xfrm>
            <a:off x="1440000" y="3327120"/>
            <a:ext cx="1892880" cy="1892880"/>
          </a:xfrm>
          <a:prstGeom prst="rect">
            <a:avLst/>
          </a:prstGeom>
          <a:noFill/>
          <a:ln w="0">
            <a:noFill/>
          </a:ln>
          <a:effectLst>
            <a:softEdge rad="127080"/>
          </a:effectLst>
        </p:spPr>
      </p:pic>
      <p:pic>
        <p:nvPicPr>
          <p:cNvPr id="82" name="Рисунок 81"/>
          <p:cNvPicPr/>
          <p:nvPr/>
        </p:nvPicPr>
        <p:blipFill>
          <a:blip r:embed="rId6"/>
          <a:stretch/>
        </p:blipFill>
        <p:spPr>
          <a:xfrm>
            <a:off x="6120000" y="4394880"/>
            <a:ext cx="1439280" cy="1725120"/>
          </a:xfrm>
          <a:prstGeom prst="rect">
            <a:avLst/>
          </a:prstGeom>
          <a:noFill/>
          <a:ln w="0">
            <a:noFill/>
          </a:ln>
          <a:effectLst>
            <a:softEdge rad="6336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231320" cy="71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1" u="none" strike="noStrike">
                <a:solidFill>
                  <a:schemeClr val="dk1"/>
                </a:solidFill>
                <a:uFillTx/>
                <a:latin typeface="Calibri"/>
              </a:rPr>
              <a:t>Просмотр презентации на образовательной онлайн - платформе Учи.ру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080000" y="1080000"/>
            <a:ext cx="7199280" cy="206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«Письменность и культура»</a:t>
            </a:r>
          </a:p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704160" y="1440000"/>
            <a:ext cx="8115120" cy="85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6" name="Рисунок 85"/>
          <p:cNvPicPr/>
          <p:nvPr/>
        </p:nvPicPr>
        <p:blipFill>
          <a:blip r:embed="rId3"/>
          <a:stretch/>
        </p:blipFill>
        <p:spPr>
          <a:xfrm>
            <a:off x="509400" y="4320000"/>
            <a:ext cx="3809880" cy="2018880"/>
          </a:xfrm>
          <a:prstGeom prst="rect">
            <a:avLst/>
          </a:prstGeom>
          <a:noFill/>
          <a:ln w="0">
            <a:noFill/>
          </a:ln>
          <a:effectLst>
            <a:softEdge rad="63360"/>
          </a:effectLst>
        </p:spPr>
      </p:pic>
      <p:pic>
        <p:nvPicPr>
          <p:cNvPr id="87" name="Рисунок 86"/>
          <p:cNvPicPr/>
          <p:nvPr/>
        </p:nvPicPr>
        <p:blipFill>
          <a:blip r:embed="rId4"/>
          <a:stretch/>
        </p:blipFill>
        <p:spPr>
          <a:xfrm>
            <a:off x="2463120" y="1980000"/>
            <a:ext cx="4196160" cy="2228760"/>
          </a:xfrm>
          <a:prstGeom prst="rect">
            <a:avLst/>
          </a:prstGeom>
          <a:noFill/>
          <a:ln w="0">
            <a:noFill/>
          </a:ln>
          <a:effectLst>
            <a:softEdge rad="63360"/>
          </a:effectLst>
        </p:spPr>
      </p:pic>
      <p:pic>
        <p:nvPicPr>
          <p:cNvPr id="88" name="Рисунок 87"/>
          <p:cNvPicPr/>
          <p:nvPr/>
        </p:nvPicPr>
        <p:blipFill>
          <a:blip r:embed="rId5"/>
          <a:stretch/>
        </p:blipFill>
        <p:spPr>
          <a:xfrm>
            <a:off x="5088960" y="4382640"/>
            <a:ext cx="3370320" cy="1916640"/>
          </a:xfrm>
          <a:prstGeom prst="rect">
            <a:avLst/>
          </a:prstGeom>
          <a:noFill/>
          <a:ln w="0">
            <a:noFill/>
          </a:ln>
          <a:effectLst>
            <a:softEdge rad="63360"/>
          </a:effectLst>
        </p:spPr>
      </p:pic>
      <p:sp>
        <p:nvSpPr>
          <p:cNvPr id="89" name="Прямоугольник 88"/>
          <p:cNvSpPr/>
          <p:nvPr/>
        </p:nvSpPr>
        <p:spPr>
          <a:xfrm>
            <a:off x="344160" y="1440000"/>
            <a:ext cx="8655480" cy="53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0" u="none" strike="noStrike">
                <a:solidFill>
                  <a:srgbClr val="0563C1"/>
                </a:solidFill>
                <a:uFillTx/>
                <a:latin typeface="Arial"/>
                <a:hlinkClick r:id="rId6"/>
              </a:rPr>
              <a:t>https://uchi.ru/podgotovka-k-uroku/environment/4-klass/division-1153_chelovek-i-obshchestvo/lesson-15725_gosudarstvo-rus-stranitsy-obshchestvennoy-i-kulturnoy-zhizni/presentation-67530</a:t>
            </a:r>
            <a:r>
              <a:rPr lang="ru-RU" sz="1400" b="0" u="none" strike="noStrike">
                <a:solidFill>
                  <a:srgbClr val="000000"/>
                </a:solidFill>
                <a:uFillTx/>
                <a:latin typeface="Arial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Прямоугольник 89"/>
          <p:cNvSpPr/>
          <p:nvPr/>
        </p:nvSpPr>
        <p:spPr>
          <a:xfrm>
            <a:off x="360000" y="455760"/>
            <a:ext cx="8639280" cy="188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800" b="1" u="none" strike="noStrike">
                <a:solidFill>
                  <a:srgbClr val="000000"/>
                </a:solidFill>
                <a:uFillTx/>
                <a:latin typeface="Arial"/>
              </a:rPr>
              <a:t>Функциональная грамотность 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800" b="1" u="none" strike="noStrike">
                <a:solidFill>
                  <a:srgbClr val="000000"/>
                </a:solidFill>
                <a:uFillTx/>
                <a:latin typeface="Arial"/>
              </a:rPr>
              <a:t>на образовательной онлайн — платформе Учи.ру 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"/>
              </a:lnSpc>
              <a:spcBef>
                <a:spcPts val="1191"/>
              </a:spcBef>
              <a:spcAft>
                <a:spcPts val="992"/>
              </a:spcAft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6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800" b="1" u="none" strike="noStrike">
                <a:solidFill>
                  <a:srgbClr val="000000"/>
                </a:solidFill>
                <a:uFillTx/>
                <a:latin typeface="Arial"/>
              </a:rPr>
              <a:t>«Почему ручка может переставать писать, даже если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6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800" b="1" u="none" strike="noStrike">
                <a:solidFill>
                  <a:srgbClr val="000000"/>
                </a:solidFill>
                <a:uFillTx/>
                <a:latin typeface="Arial"/>
              </a:rPr>
              <a:t> в ней ещё много чернил?»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44160" y="1766160"/>
            <a:ext cx="8655120" cy="57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0" u="none" strike="noStrike">
                <a:solidFill>
                  <a:srgbClr val="0563C1"/>
                </a:solidFill>
                <a:uFillTx/>
                <a:latin typeface="Arial"/>
                <a:hlinkClick r:id="rId3"/>
              </a:rPr>
              <a:t>https://uchi.ru/podgotovka-k-uroku/environment/4-klass/division-1153_chelovek-i-obshchestvo/lesson-15725_gosudarstvo-rus-stranitsy-obshchestvennoy-i-kulturnoy-zhizni/card-110483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2" name="Рисунок 91"/>
          <p:cNvPicPr/>
          <p:nvPr/>
        </p:nvPicPr>
        <p:blipFill>
          <a:blip r:embed="rId4"/>
          <a:stretch/>
        </p:blipFill>
        <p:spPr>
          <a:xfrm>
            <a:off x="383400" y="2520000"/>
            <a:ext cx="4835880" cy="3565440"/>
          </a:xfrm>
          <a:prstGeom prst="rect">
            <a:avLst/>
          </a:prstGeom>
          <a:noFill/>
          <a:ln w="0">
            <a:noFill/>
          </a:ln>
          <a:effectLst>
            <a:softEdge rad="254160"/>
          </a:effectLst>
        </p:spPr>
      </p:pic>
      <p:pic>
        <p:nvPicPr>
          <p:cNvPr id="93" name="Рисунок 92"/>
          <p:cNvPicPr/>
          <p:nvPr/>
        </p:nvPicPr>
        <p:blipFill>
          <a:blip r:embed="rId5"/>
          <a:stretch/>
        </p:blipFill>
        <p:spPr>
          <a:xfrm>
            <a:off x="5580000" y="5312520"/>
            <a:ext cx="2879280" cy="1166760"/>
          </a:xfrm>
          <a:prstGeom prst="rect">
            <a:avLst/>
          </a:prstGeom>
          <a:noFill/>
          <a:ln w="0">
            <a:noFill/>
          </a:ln>
          <a:effectLst>
            <a:softEdge rad="63360"/>
          </a:effectLst>
        </p:spPr>
      </p:pic>
      <p:pic>
        <p:nvPicPr>
          <p:cNvPr id="94" name="Рисунок 93"/>
          <p:cNvPicPr/>
          <p:nvPr/>
        </p:nvPicPr>
        <p:blipFill>
          <a:blip r:embed="rId6"/>
          <a:stretch/>
        </p:blipFill>
        <p:spPr>
          <a:xfrm>
            <a:off x="5580000" y="3817440"/>
            <a:ext cx="2879280" cy="1221840"/>
          </a:xfrm>
          <a:prstGeom prst="rect">
            <a:avLst/>
          </a:prstGeom>
          <a:noFill/>
          <a:ln w="0">
            <a:noFill/>
          </a:ln>
          <a:effectLst>
            <a:softEdge rad="63360"/>
          </a:effectLst>
        </p:spPr>
      </p:pic>
      <p:pic>
        <p:nvPicPr>
          <p:cNvPr id="95" name="Рисунок 94"/>
          <p:cNvPicPr/>
          <p:nvPr/>
        </p:nvPicPr>
        <p:blipFill>
          <a:blip r:embed="rId7"/>
          <a:stretch/>
        </p:blipFill>
        <p:spPr>
          <a:xfrm>
            <a:off x="5580000" y="2353320"/>
            <a:ext cx="2879280" cy="1245960"/>
          </a:xfrm>
          <a:prstGeom prst="rect">
            <a:avLst/>
          </a:prstGeom>
          <a:noFill/>
          <a:ln w="0">
            <a:noFill/>
          </a:ln>
          <a:effectLst>
            <a:softEdge rad="6336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Прямоугольник 95"/>
          <p:cNvSpPr/>
          <p:nvPr/>
        </p:nvSpPr>
        <p:spPr>
          <a:xfrm>
            <a:off x="720000" y="540000"/>
            <a:ext cx="7739280" cy="557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800" b="1" u="none" strike="noStrike">
                <a:solidFill>
                  <a:srgbClr val="000000"/>
                </a:solidFill>
                <a:uFillTx/>
                <a:latin typeface="Arial"/>
              </a:rPr>
              <a:t>Рефлексия «Колокол на Вече» 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u="none" strike="noStrike">
                <a:solidFill>
                  <a:srgbClr val="000000"/>
                </a:solidFill>
                <a:uFillTx/>
                <a:latin typeface="Arial"/>
              </a:rPr>
              <a:t>Наше путешествие в Древнюю Русь окончено. Давайте соберём наше классное Вече. У вас есть три способа проголосовать за итоги урока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•</a:t>
            </a:r>
            <a:r>
              <a:rPr lang="ru-RU" sz="2200" b="0" u="none" strike="noStrike">
                <a:solidFill>
                  <a:srgbClr val="000000"/>
                </a:solidFill>
                <a:uFillTx/>
                <a:latin typeface="Arial"/>
              </a:rPr>
              <a:t> Громкие хлопки: «Всё понял, интересно!»</a:t>
            </a:r>
          </a:p>
          <a:p>
            <a:pPr>
              <a:lnSpc>
                <a:spcPct val="100000"/>
              </a:lnSpc>
            </a:pPr>
            <a:r>
              <a:rPr lang="ru-RU" sz="2200" b="0" u="none" strike="noStrike">
                <a:solidFill>
                  <a:srgbClr val="000000"/>
                </a:solidFill>
                <a:uFillTx/>
                <a:latin typeface="Arial"/>
              </a:rPr>
              <a:t>• Тихие хлопки: «Остались вопросы...»</a:t>
            </a:r>
          </a:p>
          <a:p>
            <a:pPr>
              <a:lnSpc>
                <a:spcPct val="100000"/>
              </a:lnSpc>
            </a:pPr>
            <a:r>
              <a:rPr lang="ru-RU" sz="2200" b="0" u="none" strike="noStrike">
                <a:solidFill>
                  <a:srgbClr val="000000"/>
                </a:solidFill>
                <a:uFillTx/>
                <a:latin typeface="Arial"/>
              </a:rPr>
              <a:t>• Тишина: «Тема была сложной». </a:t>
            </a:r>
          </a:p>
          <a:p>
            <a:pPr>
              <a:lnSpc>
                <a:spcPct val="100000"/>
              </a:lnSpc>
            </a:pPr>
            <a:endParaRPr lang="ru-RU" sz="2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7" name="Рисунок 96"/>
          <p:cNvPicPr/>
          <p:nvPr/>
        </p:nvPicPr>
        <p:blipFill>
          <a:blip r:embed="rId3"/>
          <a:stretch/>
        </p:blipFill>
        <p:spPr>
          <a:xfrm>
            <a:off x="5220000" y="3240000"/>
            <a:ext cx="3419280" cy="3419280"/>
          </a:xfrm>
          <a:prstGeom prst="rect">
            <a:avLst/>
          </a:prstGeom>
          <a:noFill/>
          <a:ln w="0">
            <a:noFill/>
          </a:ln>
          <a:effectLst>
            <a:softEdge rad="19044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Прямоугольник 97"/>
          <p:cNvSpPr/>
          <p:nvPr/>
        </p:nvSpPr>
        <p:spPr>
          <a:xfrm>
            <a:off x="360000" y="257760"/>
            <a:ext cx="8279280" cy="352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2200" b="1" u="none" strike="noStrike">
                <a:solidFill>
                  <a:srgbClr val="000000"/>
                </a:solidFill>
                <a:uFillTx/>
                <a:latin typeface="Arial"/>
              </a:rPr>
              <a:t>Домашнее задание</a:t>
            </a:r>
            <a:endParaRPr lang="ru-RU" sz="2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2200" b="1" u="none" strike="noStrike">
                <a:solidFill>
                  <a:srgbClr val="000000"/>
                </a:solidFill>
                <a:uFillTx/>
                <a:latin typeface="Arial"/>
              </a:rPr>
              <a:t>Выполнить проверочную работу на образовательной онлайн — платформе Учи.ру</a:t>
            </a:r>
            <a:endParaRPr lang="ru-RU" sz="2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ru-RU" sz="2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720000" y="2333520"/>
            <a:ext cx="7778880" cy="162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0" u="none" strike="noStrike">
                <a:solidFill>
                  <a:srgbClr val="0563C1"/>
                </a:solidFill>
                <a:uFillTx/>
                <a:latin typeface="Arial"/>
                <a:hlinkClick r:id="rId3"/>
              </a:rPr>
              <a:t>https://uchi.ru/homeworks/teacher/new?stage=librarium&amp;tt=JOB&amp;s=6&amp;p=4&amp;titlePath=52670&amp;titlePath=52672&amp;titlePath=55085&amp;lesson_id=15725&amp;lesson_item_id=61714&amp;back_path=%2Fpodgotovka-k-uroku%2Fenvironment%2F4-klass%2Fdivision-1153_chelovek-i-obshchestvo%2Flesson-15725_gosudarstvo-rus-stranitsy-obshchestvennoy-i-kulturnoy-zhizni&amp;sP=true&amp;print=true&amp;librarium_streak=true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0" name="Рисунок 99"/>
          <p:cNvPicPr/>
          <p:nvPr/>
        </p:nvPicPr>
        <p:blipFill>
          <a:blip r:embed="rId4"/>
          <a:stretch/>
        </p:blipFill>
        <p:spPr>
          <a:xfrm>
            <a:off x="763560" y="3420000"/>
            <a:ext cx="7695720" cy="3059280"/>
          </a:xfrm>
          <a:prstGeom prst="rect">
            <a:avLst/>
          </a:prstGeom>
          <a:noFill/>
          <a:ln w="0">
            <a:noFill/>
          </a:ln>
          <a:effectLst>
            <a:softEdge rad="12708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637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10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Wingdings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Государственное бюджетное общеобразовательное учреждение Луганской Народной Республики  «Ровеньковская школа №9 им. Л.Г.Шевцовой»</vt:lpstr>
      <vt:lpstr>Презентация PowerPoint</vt:lpstr>
      <vt:lpstr>Войдите в свой личный кабинет на образовательной  онлайн - платформе Учи.ру</vt:lpstr>
      <vt:lpstr>Презентация PowerPoint</vt:lpstr>
      <vt:lpstr>Презентация PowerPoint</vt:lpstr>
      <vt:lpstr>Просмотр презентации на образовательной онлайн - платформе Учи.ру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Admin</dc:creator>
  <dc:description/>
  <cp:lastModifiedBy>Пользователь</cp:lastModifiedBy>
  <cp:revision>4</cp:revision>
  <dcterms:created xsi:type="dcterms:W3CDTF">2026-02-10T17:57:05Z</dcterms:created>
  <dcterms:modified xsi:type="dcterms:W3CDTF">2026-04-20T05:16:35Z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3</vt:i4>
  </property>
</Properties>
</file>