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85" r:id="rId7"/>
    <p:sldId id="286" r:id="rId8"/>
    <p:sldId id="261" r:id="rId9"/>
    <p:sldId id="287" r:id="rId10"/>
    <p:sldId id="288" r:id="rId11"/>
    <p:sldId id="267" r:id="rId12"/>
    <p:sldId id="265" r:id="rId13"/>
    <p:sldId id="263" r:id="rId14"/>
    <p:sldId id="270" r:id="rId15"/>
    <p:sldId id="271" r:id="rId16"/>
    <p:sldId id="266" r:id="rId17"/>
    <p:sldId id="284" r:id="rId18"/>
    <p:sldId id="264" r:id="rId19"/>
    <p:sldId id="279" r:id="rId20"/>
    <p:sldId id="275" r:id="rId21"/>
    <p:sldId id="276" r:id="rId22"/>
    <p:sldId id="274" r:id="rId23"/>
    <p:sldId id="273" r:id="rId24"/>
    <p:sldId id="272" r:id="rId25"/>
    <p:sldId id="291" r:id="rId26"/>
    <p:sldId id="278" r:id="rId27"/>
    <p:sldId id="29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CD1E8-C4F1-4DF6-B6A0-0F168730CAC4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AD989-B32E-4810-86DC-0F412DAB33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E591D-BCCB-4A46-9951-418A17EFD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42F3B6-1B07-4629-8EA3-0E2013BAD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1137B-8A39-4DDA-9295-FCC247AA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43888-5723-4CF1-81FB-0C025A6F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7D95D5-CCCD-4681-86FF-114A554C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1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67317-352E-4839-8706-25A2C6DAE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6DE802-8A62-4EE0-AF9B-DCF0DAD5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64CC88-3250-4408-912B-5C62A8A2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831D10-5950-4FD5-A9AC-56906520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0FA1A9-CB00-4974-89C8-233BC7756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6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53A352-78E0-4C99-A407-08073331D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F27696-6390-4B8D-A345-5CFFAEED6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B435B0-FA54-40FF-81C8-DE664113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B08C0A-CACB-4E9E-BE5D-A2A27889C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8267-54CA-423C-8BEB-C8490A03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5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991AC-4A24-443B-BE08-B85A062A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F2504F-3181-4C09-AE3C-840F8A393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EEF88-F765-4EEE-B6C6-B3C95057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FAF78A-2123-404A-BAB2-7835835D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C82067-8600-4A00-8D11-451AE471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23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3D09F-FDF2-4F76-98D5-322D421C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DF8E76-4DF9-4DB6-B3DC-025EAA26C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AA0955-C4E7-485E-B1FF-E95C2C37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88888C-06EA-40FE-8D1B-7E68A8FD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503F45-E062-4D27-AE54-07802E38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4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EBF81-CE70-4716-9B90-26C70961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D933EF-DAB7-4706-9B71-DA63F175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D2D0A2-C3C9-470E-9834-1413527DD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690E-BF43-4F56-8D6E-2A37177A1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BB438F-F9BB-4687-A145-16CCEEC5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23A057-B788-4905-9563-154C921D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5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06788-9DEE-4180-9FF0-1C1174374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20E45-31DB-42BD-A20F-10DD6120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B2A426-D17D-4F75-A499-2166792A4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3B988C-D605-44A4-A152-3F0A13858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FABEA1-871C-4C07-B642-3B48E8E08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D47E7E-00BC-41C0-9CA5-5BC960343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F28D12-B911-4D1C-9BDB-92D2296C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807BEF-EE5E-459D-A6A8-00C2BF31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6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E8998-D3EB-4E82-B724-89C9FA8EB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828AC-7EEF-4EA9-BD01-31A169A3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306D5E-C948-4F15-9632-16D2D8F0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9791D6-B8D9-4A8E-BD08-9A6720FD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7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34402A-9EE9-40B5-827A-9F54A67A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F5237A-770F-4EB2-84FB-110C38F5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AB9E5D-ABF5-430F-B653-89BC418F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2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9199F-7502-44A7-8DC2-E2BF4738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C95623-9246-42CB-8ABC-E51F382A2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5EA345-3B90-4B2E-A268-84BE7840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FA234C-EAFC-4119-9923-EF5EA3A5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F81BED-3521-4DCB-A1D8-2038FDB50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D7B3D3-DF75-45ED-BE84-703051C4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1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D1EC6-DDA0-40F5-9223-27C68D2C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17E045-5F93-4BB7-88D9-2DA7D6921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2454A5-5803-4BFE-8C02-96C1465D2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24CFFA-1898-42F1-9243-2E5D4EFE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867109-12CA-4F0E-841C-C2220271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B50D24-14FA-46F0-9AF8-1174A9E5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43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F6EE5-D414-43A1-B8E3-C85924F0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1BDF21-077A-48C4-97B1-3BAF401E6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EB88D-BE8F-4731-A61A-3C433C25A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40534-A02C-424B-9250-1BE5488D2AB5}" type="datetimeFigureOut">
              <a:rPr lang="ru-RU" smtClean="0"/>
              <a:pPr/>
              <a:t>15.04.2026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49FB1D-BEDE-4C1B-ACD4-9BBB04D51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A81B6-BD20-42D5-BCB9-CDB535220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4552-03A2-450D-9C6C-FA345B466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8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ok.ru/dk?cmd=PopLayerPhoto&amp;st.layer.cmd=PopLayerPhoto&amp;st.layer.plc=mediaTopic&amp;st.layer.photoId=986322352460&amp;st.layer.type=GROUP&amp;st.layer.sphotoIds=986322314828;986322327116;986322347084;986322348364;986322352460;986322355532;986322362444;986322365260;986322373452;986322375244;986322387532&amp;st.cmd=userPage&amp;st.layer.lg.ftid=0&amp;st.layer.lg.fp=0&amp;st.layer.lg.lsrc=DISCUSSION_MEDIA_TOPIC&amp;st._aid=GroupLayerReshare_openPhotoLayer&amp;st.layer.lg.ftid=0&amp;st.layer.lg.fp=0&amp;st.layer.lg.lsrc=DISCUSSION_MEDIA_TOPIC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21F61-5DDA-463B-8BBA-FCA1EA7A7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764" y="1034320"/>
            <a:ext cx="11527436" cy="3567660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</a:rPr>
            </a:b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Преемственность содержания курса «Мировая художественная культура» на основе интеграции дисциплин «Изобразительное искусство» и «Музыка»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5BC9D3-DC4C-4D99-8916-B7C6480A9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9777" y="3462728"/>
            <a:ext cx="4232222" cy="3395273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Автор опыта: 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Серганиди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Марина Борисовна,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учитель музыки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Государственного бюджетного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общеобразовательного учреждения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Луганской Народной Республики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«Алчевская гимназия имени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Героя Советского Союза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Петра Николаевича Липовенко»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57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1134" y="215660"/>
            <a:ext cx="6300865" cy="179302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ангелы поют?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241A3A-89CB-4F37-B633-34B13CEBCA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77417"/>
            <a:ext cx="5736566" cy="6935417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828802" y="1250830"/>
            <a:ext cx="4149304" cy="94893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Блок-схема: память с посл. доступом 9"/>
          <p:cNvSpPr/>
          <p:nvPr/>
        </p:nvSpPr>
        <p:spPr>
          <a:xfrm>
            <a:off x="5779698" y="1613140"/>
            <a:ext cx="4563374" cy="3191773"/>
          </a:xfrm>
          <a:prstGeom prst="flowChartMagneticTap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Стоит услышать музыку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века, чтобы измерить всю глубину нашего упадка…..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Антуан де Сент-Экзюпери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2700" y="3727869"/>
            <a:ext cx="20193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9097" y="5368529"/>
            <a:ext cx="1153416" cy="123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4229" y="5365630"/>
            <a:ext cx="1089265" cy="130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8045" y="5355410"/>
            <a:ext cx="1244635" cy="128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858000" y="5762445"/>
            <a:ext cx="405442" cy="47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476820" y="5776829"/>
            <a:ext cx="405442" cy="47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43600" y="0"/>
            <a:ext cx="6248400" cy="681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«Аве Мария», сочинение Якоба Обрехта</a:t>
            </a:r>
          </a:p>
        </p:txBody>
      </p:sp>
      <p:pic>
        <p:nvPicPr>
          <p:cNvPr id="4" name="пение ангелов">
            <a:hlinkClick r:id="" action="ppaction://media"/>
            <a:extLst>
              <a:ext uri="{FF2B5EF4-FFF2-40B4-BE49-F238E27FC236}">
                <a16:creationId xmlns:a16="http://schemas.microsoft.com/office/drawing/2014/main" id="{0EDAF1D6-0A8D-4FFD-B933-FE0DDDCBB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53514" y="5445336"/>
            <a:ext cx="2135912" cy="1137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1895826" cy="1828800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с помощью музыки </a:t>
            </a:r>
            <a:r>
              <a:rPr lang="ru-RU" sz="6000" b="1" dirty="0">
                <a:latin typeface="Times New Roman" pitchFamily="18" charset="0"/>
                <a:cs typeface="Times New Roman" pitchFamily="18" charset="0"/>
              </a:rPr>
              <a:t>может «звучать» архитектура</a:t>
            </a:r>
          </a:p>
        </p:txBody>
      </p:sp>
      <p:sp>
        <p:nvSpPr>
          <p:cNvPr id="409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679" y="1815860"/>
            <a:ext cx="3999963" cy="504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Горизонтальный свиток 4"/>
          <p:cNvSpPr/>
          <p:nvPr/>
        </p:nvSpPr>
        <p:spPr>
          <a:xfrm>
            <a:off x="5667555" y="2510287"/>
            <a:ext cx="6524445" cy="344193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Оживающая в музыке готика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4146" y="1805435"/>
            <a:ext cx="1016526" cy="109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2993" y="1825654"/>
            <a:ext cx="977211" cy="100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249" y="1880559"/>
            <a:ext cx="911876" cy="97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650966" y="2130725"/>
            <a:ext cx="42269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30168" y="2170987"/>
            <a:ext cx="42269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078374" y="2030102"/>
            <a:ext cx="42269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53" y="365125"/>
            <a:ext cx="1087934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Музыкальное звучание художественных полотен</a:t>
            </a:r>
          </a:p>
        </p:txBody>
      </p:sp>
      <p:pic>
        <p:nvPicPr>
          <p:cNvPr id="3" name="Рисунок 2" descr="Флейты, барабаны, лиры: как появились и какими были первые музыкальные инструменты человечества - 986322352460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082" y="1639019"/>
            <a:ext cx="6156717" cy="482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41783"/>
          <a:stretch>
            <a:fillRect/>
          </a:stretch>
        </p:blipFill>
        <p:spPr bwMode="auto">
          <a:xfrm>
            <a:off x="8315864" y="4346007"/>
            <a:ext cx="1813255" cy="1166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4212" y="1708389"/>
            <a:ext cx="29908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7973" y="4373593"/>
            <a:ext cx="951572" cy="11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Горизонтальный свиток 6"/>
          <p:cNvSpPr/>
          <p:nvPr/>
        </p:nvSpPr>
        <p:spPr>
          <a:xfrm>
            <a:off x="6590581" y="2769079"/>
            <a:ext cx="5601419" cy="170803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Охарактеризуй египетские каноны изображения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832122" y="5354128"/>
            <a:ext cx="5121216" cy="162176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Можем ли мы услышать музыку Древнего Египта?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" y="0"/>
            <a:ext cx="11715944" cy="1888761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с помощью музыки может «звучать» архитектура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615" y="1936650"/>
            <a:ext cx="6551976" cy="4921349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6770077" y="1440625"/>
            <a:ext cx="5421923" cy="34591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Звучащая Сикстинская капелла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97615" y="5745185"/>
            <a:ext cx="5394385" cy="10955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Полифония фресок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которых первоначально было 16, содержали множество портретных фигур — в сохранившихся 12 фресках насчитывается не менее сотни.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161" y="4520241"/>
            <a:ext cx="951572" cy="11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7931" y="4580626"/>
            <a:ext cx="850250" cy="100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841970" y="4787533"/>
            <a:ext cx="42269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+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5716" y="-1"/>
            <a:ext cx="4949892" cy="3717985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6770077" y="3209026"/>
            <a:ext cx="5421923" cy="36489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Звучащая Сикстинская капелла</a:t>
            </a:r>
          </a:p>
        </p:txBody>
      </p:sp>
      <p:pic>
        <p:nvPicPr>
          <p:cNvPr id="6" name="Picture 5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84740" cy="5106838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15729" y="598694"/>
            <a:ext cx="3985404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Ведущее положение по-прежнему занимала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духовная музыка, звучащая во время церковного богослужения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Мессы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пассионы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оставались ведущими монументальными жанрами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68588" y="5926165"/>
            <a:ext cx="42269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4500" y="5313872"/>
            <a:ext cx="1210035" cy="14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235" y="5238750"/>
            <a:ext cx="39338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img6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664" y="362161"/>
            <a:ext cx="4555067" cy="5035550"/>
          </a:xfrm>
          <a:prstGeom prst="rect">
            <a:avLst/>
          </a:prstGeom>
          <a:noFill/>
        </p:spPr>
      </p:pic>
      <p:pic>
        <p:nvPicPr>
          <p:cNvPr id="4100" name="Picture 4" descr="palestri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434" y="260351"/>
            <a:ext cx="3409951" cy="3744913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011056" y="133658"/>
            <a:ext cx="618094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Джованни Пьерлуиджи Палестрина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(1525-1594)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Его называют последним великим полифонистом. Работал в соборе св.Петра в Риме и был официальным папским композитором.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Является ярчайшим представителем классической музыкальной школы Италии. 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5476679"/>
            <a:ext cx="670316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Звучит А</a:t>
            </a:r>
            <a:r>
              <a:rPr lang="en-US" i="1" u="sng" dirty="0">
                <a:latin typeface="Times New Roman" pitchFamily="18" charset="0"/>
                <a:cs typeface="Times New Roman" pitchFamily="18" charset="0"/>
              </a:rPr>
              <a:t>gnus Dei</a:t>
            </a:r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 из «Мессы Папы Марчелло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пр.24. 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Какие живописные образы Ренессанса вам представляются?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3774" y="2518913"/>
            <a:ext cx="4428226" cy="433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6157" y="5003320"/>
            <a:ext cx="2336974" cy="92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53" y="365125"/>
            <a:ext cx="1087934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Музыкальное звучание художественных полотен</a:t>
            </a:r>
          </a:p>
        </p:txBody>
      </p:sp>
      <p:sp>
        <p:nvSpPr>
          <p:cNvPr id="2253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714" y="1785669"/>
            <a:ext cx="3757906" cy="4830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393" y="1670829"/>
            <a:ext cx="48863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4597" y="5332023"/>
            <a:ext cx="48482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0282" y="4538148"/>
            <a:ext cx="3050247" cy="122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60" y="0"/>
            <a:ext cx="11680166" cy="2191109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Какой музыкой «звучит» эпоха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6823"/>
            <a:ext cx="7246189" cy="4891177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7237562" y="2053087"/>
            <a:ext cx="4954438" cy="480491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Версаль -Музыкальный дворец</a:t>
            </a:r>
          </a:p>
        </p:txBody>
      </p:sp>
    </p:spTree>
    <p:extLst>
      <p:ext uri="{BB962C8B-B14F-4D97-AF65-F5344CB8AC3E}">
        <p14:creationId xmlns:p14="http://schemas.microsoft.com/office/powerpoint/2010/main" val="46787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60" y="0"/>
            <a:ext cx="11680166" cy="2191109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Какой музыкой «звучит» эпоха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66823"/>
            <a:ext cx="7246189" cy="4891177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7237562" y="2053087"/>
            <a:ext cx="4954438" cy="480491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Версаль -Музыкальный дворец</a:t>
            </a:r>
          </a:p>
        </p:txBody>
      </p:sp>
      <p:pic>
        <p:nvPicPr>
          <p:cNvPr id="3" name="6 Светская-музыка-эпохи-Барокко-Anonyme-Ciaccona-di-Paradiso-e-dell39Inferno(muzofon.com)">
            <a:hlinkClick r:id="" action="ppaction://media"/>
            <a:extLst>
              <a:ext uri="{FF2B5EF4-FFF2-40B4-BE49-F238E27FC236}">
                <a16:creationId xmlns:a16="http://schemas.microsoft.com/office/drawing/2014/main" id="{E4C2AADB-54D4-4515-BD4F-266667D38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44109" y="57697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057" y="163903"/>
            <a:ext cx="11576649" cy="152678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Оценивание эффективности процесса интеграции дисциплин в образовательном процессе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636" y="1500996"/>
            <a:ext cx="3554263" cy="51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t="3137"/>
          <a:stretch>
            <a:fillRect/>
          </a:stretch>
        </p:blipFill>
        <p:spPr bwMode="auto">
          <a:xfrm>
            <a:off x="6953341" y="1552755"/>
            <a:ext cx="3501502" cy="53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03517" y="3493698"/>
            <a:ext cx="2656936" cy="14233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Авторская разработка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A01F775-91C0-4C68-A2B9-2B93CC5B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Содержание учебного курса «Изобразительное искусство» в классах 1–7  - формирование эстетического восприятия мира, творческих способностей учащихся и основ художественного образования. 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8769E3-1D49-4020-AC33-CE719B562F09}"/>
              </a:ext>
            </a:extLst>
          </p:cNvPr>
          <p:cNvSpPr/>
          <p:nvPr/>
        </p:nvSpPr>
        <p:spPr>
          <a:xfrm>
            <a:off x="0" y="1473693"/>
            <a:ext cx="4062333" cy="18091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знакомство детей с миром искусства, основы рисования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110E71-73EA-40D1-89B5-AF5CDFC6F6EA}"/>
              </a:ext>
            </a:extLst>
          </p:cNvPr>
          <p:cNvSpPr/>
          <p:nvPr/>
        </p:nvSpPr>
        <p:spPr>
          <a:xfrm>
            <a:off x="4076331" y="1473693"/>
            <a:ext cx="4039339" cy="1757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расширение палитры выразительных средств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A893AD-F4E6-4D93-9746-83A214F65BB2}"/>
              </a:ext>
            </a:extLst>
          </p:cNvPr>
          <p:cNvSpPr/>
          <p:nvPr/>
        </p:nvSpPr>
        <p:spPr>
          <a:xfrm>
            <a:off x="8115669" y="1473694"/>
            <a:ext cx="3966839" cy="17577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углубление художественных знаний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B589F6-1561-4567-843E-FDEBDE0EDF19}"/>
              </a:ext>
            </a:extLst>
          </p:cNvPr>
          <p:cNvSpPr/>
          <p:nvPr/>
        </p:nvSpPr>
        <p:spPr>
          <a:xfrm>
            <a:off x="0" y="3207895"/>
            <a:ext cx="4032354" cy="1918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введение в историю искусств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1C031D-DD66-44EB-A23A-3BE86887C7EB}"/>
              </a:ext>
            </a:extLst>
          </p:cNvPr>
          <p:cNvSpPr/>
          <p:nvPr/>
        </p:nvSpPr>
        <p:spPr>
          <a:xfrm>
            <a:off x="4047344" y="3222885"/>
            <a:ext cx="4077325" cy="1903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художественное творчество, освоение техники рисунка и живописных приёмов.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3C52FE-089E-4CB6-B066-87797B4C6A7C}"/>
              </a:ext>
            </a:extLst>
          </p:cNvPr>
          <p:cNvSpPr/>
          <p:nvPr/>
        </p:nvSpPr>
        <p:spPr>
          <a:xfrm>
            <a:off x="8124668" y="3237875"/>
            <a:ext cx="3957839" cy="1903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подготовка к самостоятельной творческой работе, понимание стилей и направлений искусства.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6D510E-1E1F-4A04-BBD5-F39EA9D8BF5E}"/>
              </a:ext>
            </a:extLst>
          </p:cNvPr>
          <p:cNvSpPr/>
          <p:nvPr/>
        </p:nvSpPr>
        <p:spPr>
          <a:xfrm>
            <a:off x="2698230" y="5111646"/>
            <a:ext cx="5831173" cy="1746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класс</a:t>
            </a:r>
          </a:p>
          <a:p>
            <a:pPr algn="ctr"/>
            <a:r>
              <a:rPr lang="ru-RU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завершение формирования навыков творческого самовыражения, осознанное применение полученных знаний.</a:t>
            </a:r>
          </a:p>
        </p:txBody>
      </p:sp>
    </p:spTree>
    <p:extLst>
      <p:ext uri="{BB962C8B-B14F-4D97-AF65-F5344CB8AC3E}">
        <p14:creationId xmlns:p14="http://schemas.microsoft.com/office/powerpoint/2010/main" val="120263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9378" y="0"/>
            <a:ext cx="6297218" cy="685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257" y="2655341"/>
            <a:ext cx="1244635" cy="134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116" y="2656936"/>
            <a:ext cx="1184174" cy="132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5429" y="2674188"/>
            <a:ext cx="1089265" cy="130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407590" y="3114089"/>
            <a:ext cx="42269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1888" y="3119847"/>
            <a:ext cx="42269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2871" y="197329"/>
            <a:ext cx="32289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/>
          <p:cNvSpPr/>
          <p:nvPr/>
        </p:nvSpPr>
        <p:spPr>
          <a:xfrm>
            <a:off x="4666891" y="1147313"/>
            <a:ext cx="819509" cy="534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4322" y="5097500"/>
            <a:ext cx="3977626" cy="132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921" y="5080771"/>
            <a:ext cx="519922" cy="62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3245" y="120563"/>
            <a:ext cx="646981" cy="6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>
            <a:off x="5106837" y="5771072"/>
            <a:ext cx="517585" cy="405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3433" y="0"/>
            <a:ext cx="6288657" cy="6858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81" y="2796036"/>
            <a:ext cx="53054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8302" y="5723356"/>
            <a:ext cx="4140679" cy="113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902" y="5548849"/>
            <a:ext cx="741872" cy="79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5227608" y="6262777"/>
            <a:ext cx="422694" cy="276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65602" cy="537425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2164" y="2893102"/>
            <a:ext cx="5269836" cy="396489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8765" y="103518"/>
            <a:ext cx="2696563" cy="108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5380" y="1348197"/>
            <a:ext cx="2498786" cy="128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70210" y="1440611"/>
            <a:ext cx="2271623" cy="111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5079" y="0"/>
            <a:ext cx="71369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54" y="2854176"/>
            <a:ext cx="3588662" cy="144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7403" y="676455"/>
            <a:ext cx="34194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2627" y="4961085"/>
            <a:ext cx="2825690" cy="14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/>
          <p:cNvSpPr/>
          <p:nvPr/>
        </p:nvSpPr>
        <p:spPr>
          <a:xfrm>
            <a:off x="4856672" y="1224951"/>
            <a:ext cx="379562" cy="310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425351" y="5771072"/>
            <a:ext cx="560717" cy="336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612" y="112143"/>
            <a:ext cx="9961860" cy="545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077" y="5514568"/>
            <a:ext cx="3263750" cy="134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7149" y="5625572"/>
            <a:ext cx="2601583" cy="110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0934" y="5669231"/>
            <a:ext cx="2283753" cy="107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725" y="0"/>
            <a:ext cx="98202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2766"/>
            <a:ext cx="1303289" cy="44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1371600" y="2268747"/>
            <a:ext cx="1190445" cy="1293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Интеграция </a:t>
            </a:r>
          </a:p>
          <a:p>
            <a:pPr algn="ctr"/>
            <a:r>
              <a:rPr lang="ru-RU" sz="1050" dirty="0"/>
              <a:t>в МХК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4250"/>
            <a:ext cx="2432649" cy="127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323" y="4557010"/>
            <a:ext cx="2188435" cy="10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FDB4ED-DEFD-48D1-A4C1-738202892B76}"/>
              </a:ext>
            </a:extLst>
          </p:cNvPr>
          <p:cNvSpPr/>
          <p:nvPr/>
        </p:nvSpPr>
        <p:spPr>
          <a:xfrm>
            <a:off x="0" y="0"/>
            <a:ext cx="12192000" cy="41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МИРОВАЯ ХУДОЖЕСТВЕННАЯ КУЛЬТУРА формирует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1C1F0F6-B7D0-4BCB-9A86-7ED8C9E5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04" y="288895"/>
            <a:ext cx="8441184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B1E72C6-3707-4365-9B42-151073FD979F}"/>
              </a:ext>
            </a:extLst>
          </p:cNvPr>
          <p:cNvSpPr/>
          <p:nvPr/>
        </p:nvSpPr>
        <p:spPr>
          <a:xfrm>
            <a:off x="115409" y="0"/>
            <a:ext cx="4749553" cy="6214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Стили и направления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ХХ – ХХ</a:t>
            </a:r>
            <a:r>
              <a:rPr lang="en-US" b="1" dirty="0">
                <a:solidFill>
                  <a:srgbClr val="FF0000"/>
                </a:solidFill>
              </a:rPr>
              <a:t>I </a:t>
            </a:r>
            <a:r>
              <a:rPr lang="ru-RU" b="1" dirty="0">
                <a:solidFill>
                  <a:srgbClr val="FF0000"/>
                </a:solidFill>
              </a:rPr>
              <a:t>века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B2FD706-A8B0-4A2E-9BAB-65D85CE9AEB7}"/>
              </a:ext>
            </a:extLst>
          </p:cNvPr>
          <p:cNvSpPr/>
          <p:nvPr/>
        </p:nvSpPr>
        <p:spPr>
          <a:xfrm>
            <a:off x="223416" y="881847"/>
            <a:ext cx="3293615" cy="788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неореализм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8F4DADB-5D26-44D9-9844-8463D3DFD88F}"/>
              </a:ext>
            </a:extLst>
          </p:cNvPr>
          <p:cNvSpPr/>
          <p:nvPr/>
        </p:nvSpPr>
        <p:spPr>
          <a:xfrm>
            <a:off x="543015" y="2577485"/>
            <a:ext cx="3293615" cy="78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сюрреализм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C951EF6-AD83-40E8-87E7-AC2A97F65496}"/>
              </a:ext>
            </a:extLst>
          </p:cNvPr>
          <p:cNvSpPr/>
          <p:nvPr/>
        </p:nvSpPr>
        <p:spPr>
          <a:xfrm>
            <a:off x="2701771" y="1788850"/>
            <a:ext cx="3293615" cy="788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кубизм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393645A-1A4B-4519-83CC-9E40C09454F1}"/>
              </a:ext>
            </a:extLst>
          </p:cNvPr>
          <p:cNvSpPr/>
          <p:nvPr/>
        </p:nvSpPr>
        <p:spPr>
          <a:xfrm>
            <a:off x="2417683" y="3213716"/>
            <a:ext cx="3293615" cy="6846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модерн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0C07C64-0B3F-4E62-A259-CF97A0E148B0}"/>
              </a:ext>
            </a:extLst>
          </p:cNvPr>
          <p:cNvSpPr/>
          <p:nvPr/>
        </p:nvSpPr>
        <p:spPr>
          <a:xfrm>
            <a:off x="-22202" y="3801123"/>
            <a:ext cx="3293615" cy="6846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экспрессионизм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39674D1-938B-4D17-9BB2-3F353AA16E17}"/>
              </a:ext>
            </a:extLst>
          </p:cNvPr>
          <p:cNvSpPr/>
          <p:nvPr/>
        </p:nvSpPr>
        <p:spPr>
          <a:xfrm>
            <a:off x="3358719" y="1034247"/>
            <a:ext cx="3293615" cy="788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абстракционизм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5017AEF-7006-4C03-BF84-21E7C0A079A2}"/>
              </a:ext>
            </a:extLst>
          </p:cNvPr>
          <p:cNvSpPr/>
          <p:nvPr/>
        </p:nvSpPr>
        <p:spPr>
          <a:xfrm>
            <a:off x="-432049" y="1833240"/>
            <a:ext cx="3293615" cy="78863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супрематизм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8EC5E4E-3351-46C8-A9BD-3FC870E1A1F8}"/>
              </a:ext>
            </a:extLst>
          </p:cNvPr>
          <p:cNvSpPr/>
          <p:nvPr/>
        </p:nvSpPr>
        <p:spPr>
          <a:xfrm>
            <a:off x="2385129" y="4468428"/>
            <a:ext cx="3293615" cy="6846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фовизм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63E4EC9-8243-4AAC-A9D9-7B4F9E56E359}"/>
              </a:ext>
            </a:extLst>
          </p:cNvPr>
          <p:cNvSpPr/>
          <p:nvPr/>
        </p:nvSpPr>
        <p:spPr>
          <a:xfrm>
            <a:off x="6147789" y="671744"/>
            <a:ext cx="3293615" cy="788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Оп-арт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A0ED0C6-8306-401E-A06C-6C1735EA62EE}"/>
              </a:ext>
            </a:extLst>
          </p:cNvPr>
          <p:cNvSpPr/>
          <p:nvPr/>
        </p:nvSpPr>
        <p:spPr>
          <a:xfrm>
            <a:off x="6300189" y="1418947"/>
            <a:ext cx="3293615" cy="788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поп-арт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4321033-6680-46A8-8A7E-D22BF86B30DB}"/>
              </a:ext>
            </a:extLst>
          </p:cNvPr>
          <p:cNvSpPr/>
          <p:nvPr/>
        </p:nvSpPr>
        <p:spPr>
          <a:xfrm>
            <a:off x="7393621" y="2574524"/>
            <a:ext cx="3293615" cy="788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Музыкальный авангард 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2A83AA9-9C6E-4AAC-9EA8-FB84D0A55872}"/>
              </a:ext>
            </a:extLst>
          </p:cNvPr>
          <p:cNvSpPr/>
          <p:nvPr/>
        </p:nvSpPr>
        <p:spPr>
          <a:xfrm>
            <a:off x="7901129" y="3694591"/>
            <a:ext cx="3293615" cy="7886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Новые виды театра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EFEE894-3FC6-4785-8910-FA4F82130029}"/>
              </a:ext>
            </a:extLst>
          </p:cNvPr>
          <p:cNvSpPr/>
          <p:nvPr/>
        </p:nvSpPr>
        <p:spPr>
          <a:xfrm>
            <a:off x="4776185" y="-112461"/>
            <a:ext cx="3438616" cy="782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Новые виды искусств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7AABD5A1-902E-4676-AC67-DBC31344DC9B}"/>
              </a:ext>
            </a:extLst>
          </p:cNvPr>
          <p:cNvSpPr/>
          <p:nvPr/>
        </p:nvSpPr>
        <p:spPr>
          <a:xfrm>
            <a:off x="8300621" y="88777"/>
            <a:ext cx="3340973" cy="7190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Философия искусства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88A9C2EB-7FFE-40E8-BF72-546CF0F88BF1}"/>
              </a:ext>
            </a:extLst>
          </p:cNvPr>
          <p:cNvSpPr/>
          <p:nvPr/>
        </p:nvSpPr>
        <p:spPr>
          <a:xfrm>
            <a:off x="5202318" y="2621877"/>
            <a:ext cx="2120286" cy="6229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соцреализм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2E5D1-79C1-4D59-9119-3FA608D17084}"/>
              </a:ext>
            </a:extLst>
          </p:cNvPr>
          <p:cNvSpPr/>
          <p:nvPr/>
        </p:nvSpPr>
        <p:spPr>
          <a:xfrm>
            <a:off x="5202318" y="5672833"/>
            <a:ext cx="1997472" cy="58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МХК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9447ED9-BA79-495E-B20C-1A0F4DE287BE}"/>
              </a:ext>
            </a:extLst>
          </p:cNvPr>
          <p:cNvSpPr/>
          <p:nvPr/>
        </p:nvSpPr>
        <p:spPr>
          <a:xfrm>
            <a:off x="3446018" y="6269113"/>
            <a:ext cx="2025588" cy="58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Музыка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D563BE5-3A8D-45A5-80CE-3947625970D8}"/>
              </a:ext>
            </a:extLst>
          </p:cNvPr>
          <p:cNvSpPr/>
          <p:nvPr/>
        </p:nvSpPr>
        <p:spPr>
          <a:xfrm>
            <a:off x="5471606" y="6261715"/>
            <a:ext cx="4558682" cy="581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Изобразительное искусство 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BC350CB-407C-47B6-BF7D-5B4E71195DA7}"/>
              </a:ext>
            </a:extLst>
          </p:cNvPr>
          <p:cNvSpPr/>
          <p:nvPr/>
        </p:nvSpPr>
        <p:spPr>
          <a:xfrm>
            <a:off x="8131946" y="4552771"/>
            <a:ext cx="3133817" cy="7190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Региональный компонент</a:t>
            </a:r>
          </a:p>
        </p:txBody>
      </p:sp>
    </p:spTree>
    <p:extLst>
      <p:ext uri="{BB962C8B-B14F-4D97-AF65-F5344CB8AC3E}">
        <p14:creationId xmlns:p14="http://schemas.microsoft.com/office/powerpoint/2010/main" val="1633604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A01F775-91C0-4C68-A2B9-2B93CC5B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840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Содержание учебного курса «Музыка» в классах 1–8  -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музыкально-эстетическое воспитание школьников, развитие музыкального слуха, эмоциональной отзывчивости и приобщение детей к музыкальной культуре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8769E3-1D49-4020-AC33-CE719B562F09}"/>
              </a:ext>
            </a:extLst>
          </p:cNvPr>
          <p:cNvSpPr/>
          <p:nvPr/>
        </p:nvSpPr>
        <p:spPr>
          <a:xfrm>
            <a:off x="0" y="1319135"/>
            <a:ext cx="3959441" cy="1912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знакомство ребёнка с музыкой, её восприятием и проявлением эмоций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110E71-73EA-40D1-89B5-AF5CDFC6F6EA}"/>
              </a:ext>
            </a:extLst>
          </p:cNvPr>
          <p:cNvSpPr/>
          <p:nvPr/>
        </p:nvSpPr>
        <p:spPr>
          <a:xfrm>
            <a:off x="3972393" y="1304144"/>
            <a:ext cx="4143277" cy="192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укрепление интереса к музыке, знакомство с нотной грамотой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A893AD-F4E6-4D93-9746-83A214F65BB2}"/>
              </a:ext>
            </a:extLst>
          </p:cNvPr>
          <p:cNvSpPr/>
          <p:nvPr/>
        </p:nvSpPr>
        <p:spPr>
          <a:xfrm>
            <a:off x="8079698" y="1319134"/>
            <a:ext cx="4112301" cy="1903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развитие умения анализировать музыку, осмысление различий между стилями и направлениями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6B589F6-1561-4567-843E-FDEBDE0EDF19}"/>
              </a:ext>
            </a:extLst>
          </p:cNvPr>
          <p:cNvSpPr/>
          <p:nvPr/>
        </p:nvSpPr>
        <p:spPr>
          <a:xfrm>
            <a:off x="0" y="3222885"/>
            <a:ext cx="3957403" cy="1933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закрепление слухового опыта.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1C031D-DD66-44EB-A23A-3BE86887C7EB}"/>
              </a:ext>
            </a:extLst>
          </p:cNvPr>
          <p:cNvSpPr/>
          <p:nvPr/>
        </p:nvSpPr>
        <p:spPr>
          <a:xfrm>
            <a:off x="3957402" y="3237875"/>
            <a:ext cx="4077325" cy="19294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раскрытие связи музыки с историей и культурой народов России и мира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3C52FE-089E-4CB6-B066-87797B4C6A7C}"/>
              </a:ext>
            </a:extLst>
          </p:cNvPr>
          <p:cNvSpPr/>
          <p:nvPr/>
        </p:nvSpPr>
        <p:spPr>
          <a:xfrm>
            <a:off x="8064708" y="3237874"/>
            <a:ext cx="4127292" cy="19337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класс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развитие способности понимать смысловую нагрузку музыки.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36D510E-1E1F-4A04-BBD5-F39EA9D8BF5E}"/>
              </a:ext>
            </a:extLst>
          </p:cNvPr>
          <p:cNvSpPr/>
          <p:nvPr/>
        </p:nvSpPr>
        <p:spPr>
          <a:xfrm>
            <a:off x="0" y="5171607"/>
            <a:ext cx="6145967" cy="1686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класс</a:t>
            </a:r>
          </a:p>
          <a:p>
            <a:pPr algn="ctr"/>
            <a:r>
              <a:rPr lang="ru-RU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представления о специфике современной музыки и многообразии музыкальных культур мира.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8D8DEC-4DC7-479B-87C5-0B401942F72A}"/>
              </a:ext>
            </a:extLst>
          </p:cNvPr>
          <p:cNvSpPr/>
          <p:nvPr/>
        </p:nvSpPr>
        <p:spPr>
          <a:xfrm>
            <a:off x="6160956" y="5141627"/>
            <a:ext cx="6031043" cy="17163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класс</a:t>
            </a:r>
          </a:p>
          <a:p>
            <a:pPr algn="ctr"/>
            <a:r>
              <a:rPr lang="ru-RU" sz="24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осознание личной ответственности учащегося за сохранение и развитие музыкальной культуры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9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253454AB-59AD-4239-B44E-0E1217D1FB3E}"/>
              </a:ext>
            </a:extLst>
          </p:cNvPr>
          <p:cNvSpPr/>
          <p:nvPr/>
        </p:nvSpPr>
        <p:spPr>
          <a:xfrm>
            <a:off x="523783" y="3719744"/>
            <a:ext cx="3400147" cy="2939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FC570-2AB0-4ACB-8F3D-4EAB08D8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Ключевые показатели образовательной программы, обеспечивающие плавный переход от предметного изучения искусств к изучению общечеловеческой художественной культуры</a:t>
            </a:r>
            <a:br>
              <a:rPr lang="ru-RU" sz="28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2DD4B69-7434-48BC-9A3A-8C7104ADE42F}"/>
              </a:ext>
            </a:extLst>
          </p:cNvPr>
          <p:cNvSpPr/>
          <p:nvPr/>
        </p:nvSpPr>
        <p:spPr>
          <a:xfrm>
            <a:off x="328475" y="1376039"/>
            <a:ext cx="3595456" cy="3062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3EDABB-D70B-480E-998E-7F0FC74B807D}"/>
              </a:ext>
            </a:extLst>
          </p:cNvPr>
          <p:cNvSpPr/>
          <p:nvPr/>
        </p:nvSpPr>
        <p:spPr>
          <a:xfrm>
            <a:off x="5767526" y="1269508"/>
            <a:ext cx="6341616" cy="5486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💚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сделали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искусство доступным и интересным для детей</a:t>
            </a:r>
          </a:p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💚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убедили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творчество помогает в развитии мышления и восприятия мира</a:t>
            </a:r>
          </a:p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💚 формы искусства особенно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полезны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для детей с трудностями в учебе</a:t>
            </a:r>
          </a:p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💚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приучили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подростков к искусству-способу познания мира</a:t>
            </a:r>
          </a:p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💚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али </a:t>
            </a:r>
            <a:r>
              <a:rPr lang="ru-RU" sz="3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спецнавыки</a:t>
            </a:r>
            <a:endParaRPr lang="ru-RU" sz="32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: влево-вправо-вверх 7">
            <a:extLst>
              <a:ext uri="{FF2B5EF4-FFF2-40B4-BE49-F238E27FC236}">
                <a16:creationId xmlns:a16="http://schemas.microsoft.com/office/drawing/2014/main" id="{46632B5E-8D70-4F8E-9552-70BC1F2DB618}"/>
              </a:ext>
            </a:extLst>
          </p:cNvPr>
          <p:cNvSpPr/>
          <p:nvPr/>
        </p:nvSpPr>
        <p:spPr>
          <a:xfrm rot="5400000">
            <a:off x="4085207" y="2799425"/>
            <a:ext cx="1287260" cy="2077377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4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253454AB-59AD-4239-B44E-0E1217D1FB3E}"/>
              </a:ext>
            </a:extLst>
          </p:cNvPr>
          <p:cNvSpPr/>
          <p:nvPr/>
        </p:nvSpPr>
        <p:spPr>
          <a:xfrm>
            <a:off x="79896" y="3719744"/>
            <a:ext cx="3400147" cy="29399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FC570-2AB0-4ACB-8F3D-4EAB08D82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элементы образовательной программы, обеспечивающие плавный переход от предметного изучения искусств к изучению общечеловеческой художественной культуры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2DD4B69-7434-48BC-9A3A-8C7104ADE42F}"/>
              </a:ext>
            </a:extLst>
          </p:cNvPr>
          <p:cNvSpPr/>
          <p:nvPr/>
        </p:nvSpPr>
        <p:spPr>
          <a:xfrm>
            <a:off x="8881" y="1376039"/>
            <a:ext cx="3595456" cy="30627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3EDABB-D70B-480E-998E-7F0FC74B807D}"/>
              </a:ext>
            </a:extLst>
          </p:cNvPr>
          <p:cNvSpPr/>
          <p:nvPr/>
        </p:nvSpPr>
        <p:spPr>
          <a:xfrm>
            <a:off x="5397623" y="1269508"/>
            <a:ext cx="6711519" cy="5486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Развитие универсальных художественных компетенций</a:t>
            </a:r>
          </a:p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Осмысление исторического контекста</a:t>
            </a:r>
          </a:p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Интеграция с культурными традициями региона и народа</a:t>
            </a:r>
          </a:p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Разнообразие практических заданий</a:t>
            </a:r>
          </a:p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Знакомство с художественными движениями и стилями</a:t>
            </a:r>
          </a:p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Художественный вкус и сформирование собственного мнения о произведениях  искусства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8" name="Стрелка: влево-вправо-вверх 7">
            <a:extLst>
              <a:ext uri="{FF2B5EF4-FFF2-40B4-BE49-F238E27FC236}">
                <a16:creationId xmlns:a16="http://schemas.microsoft.com/office/drawing/2014/main" id="{46632B5E-8D70-4F8E-9552-70BC1F2DB618}"/>
              </a:ext>
            </a:extLst>
          </p:cNvPr>
          <p:cNvSpPr/>
          <p:nvPr/>
        </p:nvSpPr>
        <p:spPr>
          <a:xfrm rot="5400000">
            <a:off x="3632446" y="2974020"/>
            <a:ext cx="1287260" cy="2077377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161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BB31804-FA2F-453C-976F-B78B70CE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" y="365125"/>
            <a:ext cx="11860567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Интеграция в преподавании Музыки и Изобразительного искусства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59467-0723-4B6A-ACCB-0AB55F45F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781" t="3780" b="15534"/>
          <a:stretch/>
        </p:blipFill>
        <p:spPr>
          <a:xfrm>
            <a:off x="2171537" y="1761710"/>
            <a:ext cx="7886249" cy="50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97F64-0B1C-43AB-B4EB-B5B8BEF1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9" y="1"/>
            <a:ext cx="11887200" cy="85618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класс «Фортуна правит миром»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68F7ED1-4B06-4C83-BE9D-E15C71CC8674}"/>
              </a:ext>
            </a:extLst>
          </p:cNvPr>
          <p:cNvSpPr/>
          <p:nvPr/>
        </p:nvSpPr>
        <p:spPr>
          <a:xfrm>
            <a:off x="159798" y="1384916"/>
            <a:ext cx="3195961" cy="719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музыка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12B94BC-184B-4CD6-814B-8A5CC7E571A9}"/>
              </a:ext>
            </a:extLst>
          </p:cNvPr>
          <p:cNvSpPr/>
          <p:nvPr/>
        </p:nvSpPr>
        <p:spPr>
          <a:xfrm>
            <a:off x="2379215" y="1415987"/>
            <a:ext cx="3062796" cy="781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изо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450B110-1668-4D28-B23C-ECB513B7ADAB}"/>
              </a:ext>
            </a:extLst>
          </p:cNvPr>
          <p:cNvSpPr/>
          <p:nvPr/>
        </p:nvSpPr>
        <p:spPr>
          <a:xfrm>
            <a:off x="4770270" y="1469253"/>
            <a:ext cx="4065973" cy="750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литература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802DED8-5520-44FE-BC6D-0F48B09A435D}"/>
              </a:ext>
            </a:extLst>
          </p:cNvPr>
          <p:cNvSpPr/>
          <p:nvPr/>
        </p:nvSpPr>
        <p:spPr>
          <a:xfrm>
            <a:off x="7945515" y="1384915"/>
            <a:ext cx="3852908" cy="7190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кино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035E38-3BC9-47A9-80EC-0517D140D2C0}"/>
              </a:ext>
            </a:extLst>
          </p:cNvPr>
          <p:cNvSpPr/>
          <p:nvPr/>
        </p:nvSpPr>
        <p:spPr>
          <a:xfrm>
            <a:off x="5442011" y="2219416"/>
            <a:ext cx="2876366" cy="4545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FF0000"/>
                </a:solidFill>
              </a:rPr>
              <a:t>«Кармина Бурана»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A7D380-C821-43E8-9B47-03AD2D373D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2011" y="2272681"/>
            <a:ext cx="2515809" cy="19442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169169-BA0B-4437-AD7F-651827E528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1526" y="2246049"/>
            <a:ext cx="1916885" cy="16152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AC1CF0-4E9B-4F0A-8351-4A797F586B9F}"/>
              </a:ext>
            </a:extLst>
          </p:cNvPr>
          <p:cNvSpPr/>
          <p:nvPr/>
        </p:nvSpPr>
        <p:spPr>
          <a:xfrm>
            <a:off x="8407153" y="2219416"/>
            <a:ext cx="3577701" cy="4545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D41B25-9377-4B17-9FC2-08FE157D3B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4825" y="3608775"/>
            <a:ext cx="3285774" cy="28841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151E0F-FE75-48B8-9E5C-ACA88258C9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67550" y="2340533"/>
            <a:ext cx="3267075" cy="111442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F9BFC0F-2D24-4276-A28E-1740322226AC}"/>
              </a:ext>
            </a:extLst>
          </p:cNvPr>
          <p:cNvSpPr/>
          <p:nvPr/>
        </p:nvSpPr>
        <p:spPr>
          <a:xfrm>
            <a:off x="2681056" y="2219416"/>
            <a:ext cx="2737883" cy="4545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9D8E9D-C5F8-4CCB-BEAB-E2960BD2A63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0025" y="3522390"/>
            <a:ext cx="1432073" cy="1043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1295BF-56D4-4CFE-8D97-06474A4AF486}"/>
              </a:ext>
            </a:extLst>
          </p:cNvPr>
          <p:cNvSpPr/>
          <p:nvPr/>
        </p:nvSpPr>
        <p:spPr>
          <a:xfrm>
            <a:off x="62144" y="2219416"/>
            <a:ext cx="2595840" cy="4545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FAE2E8-A1B5-4523-9D94-39CA90DC434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109" y="2241612"/>
            <a:ext cx="2614875" cy="23303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EA959B7-0553-49E1-9EEA-2A7ED8C184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460" y="4821383"/>
            <a:ext cx="2553208" cy="124126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D3DEAD8-79F4-46A2-AF8B-F94E8634B9E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5786" y="4623555"/>
            <a:ext cx="1952625" cy="200977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5D13F41-59B2-40A2-8AC4-FCAC1C3F3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r="6639"/>
          <a:stretch/>
        </p:blipFill>
        <p:spPr>
          <a:xfrm>
            <a:off x="5436083" y="5269201"/>
            <a:ext cx="1362040" cy="1485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0756A5-6C10-48E6-A340-4621F0E4ED7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77163" y="4461337"/>
            <a:ext cx="1816154" cy="121149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81155" y="854015"/>
            <a:ext cx="11878573" cy="39681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Зона интеграции: художественная культура Средневековья</a:t>
            </a:r>
          </a:p>
        </p:txBody>
      </p:sp>
    </p:spTree>
    <p:extLst>
      <p:ext uri="{BB962C8B-B14F-4D97-AF65-F5344CB8AC3E}">
        <p14:creationId xmlns:p14="http://schemas.microsoft.com/office/powerpoint/2010/main" val="23249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F1FD5-BBFA-4955-B9DD-9E4FB40A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60062" cy="13716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Интеграция учебных предметов в уроке </a:t>
            </a:r>
            <a:br>
              <a:rPr lang="ru-RU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мировой художественной культуры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951562" y="2958859"/>
            <a:ext cx="1742536" cy="196682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мхк</a:t>
            </a:r>
          </a:p>
        </p:txBody>
      </p:sp>
      <p:sp>
        <p:nvSpPr>
          <p:cNvPr id="6" name="Овал 5"/>
          <p:cNvSpPr/>
          <p:nvPr/>
        </p:nvSpPr>
        <p:spPr>
          <a:xfrm>
            <a:off x="6012610" y="1406107"/>
            <a:ext cx="1923691" cy="169652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665343" y="3019246"/>
            <a:ext cx="1909313" cy="16303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771686" y="4675505"/>
            <a:ext cx="1992702" cy="190643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10654" y="4655378"/>
            <a:ext cx="1984075" cy="1840303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67487" y="2777707"/>
            <a:ext cx="1946694" cy="185467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166558" y="1293962"/>
            <a:ext cx="1759789" cy="17827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62" y="1568414"/>
            <a:ext cx="1244635" cy="128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6071" y="1633291"/>
            <a:ext cx="1153416" cy="123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1134" y="3298544"/>
            <a:ext cx="1119153" cy="107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8333" y="5119156"/>
            <a:ext cx="1228779" cy="94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0591" y="3062377"/>
            <a:ext cx="1089265" cy="130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3421" y="4979955"/>
            <a:ext cx="1188964" cy="127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4810630" y="4827905"/>
            <a:ext cx="1992702" cy="190643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0677" y="5147654"/>
            <a:ext cx="1287762" cy="132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327804" y="2216960"/>
            <a:ext cx="2562045" cy="966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Связь художественных образов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33562" y="3594252"/>
            <a:ext cx="2562045" cy="966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Активизация творческого воображения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9320" y="5169942"/>
            <a:ext cx="2562045" cy="966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Общность художественных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414732" y="3183147"/>
            <a:ext cx="53204" cy="40247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21" idx="0"/>
          </p:cNvCxnSpPr>
          <p:nvPr/>
        </p:nvCxnSpPr>
        <p:spPr>
          <a:xfrm>
            <a:off x="1554193" y="4551843"/>
            <a:ext cx="66150" cy="61809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кругленный прямоугольник 32"/>
          <p:cNvSpPr/>
          <p:nvPr/>
        </p:nvSpPr>
        <p:spPr>
          <a:xfrm>
            <a:off x="9080326" y="2222718"/>
            <a:ext cx="2562045" cy="966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Визуально-слуховые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представления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129214" y="3600010"/>
            <a:ext cx="2562045" cy="966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Интеграция внутри предмета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195354" y="4977440"/>
            <a:ext cx="2562045" cy="10867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Интеграция межпредметная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10187796" y="3197524"/>
            <a:ext cx="83389" cy="42557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9963509" y="4534619"/>
            <a:ext cx="109267" cy="43419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4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FB5DE-592A-48D2-9829-9D1DD986D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88957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Преемственность. Сквозная драматургия: 6 класс</a:t>
            </a:r>
            <a:br>
              <a:rPr lang="ru-RU" sz="3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10 класс: Художественная культура Средневековья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106612-EF5A-475F-A24C-A6C5C3258B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6456"/>
          <a:stretch/>
        </p:blipFill>
        <p:spPr>
          <a:xfrm>
            <a:off x="0" y="1494995"/>
            <a:ext cx="6510294" cy="1080422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58E6E40E-2A03-452D-8CD9-E16927B365C1}"/>
              </a:ext>
            </a:extLst>
          </p:cNvPr>
          <p:cNvSpPr/>
          <p:nvPr/>
        </p:nvSpPr>
        <p:spPr>
          <a:xfrm>
            <a:off x="6007399" y="1690689"/>
            <a:ext cx="3536100" cy="884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архитектура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F045423-2DAA-42CE-ACCC-9AA614762914}"/>
              </a:ext>
            </a:extLst>
          </p:cNvPr>
          <p:cNvSpPr/>
          <p:nvPr/>
        </p:nvSpPr>
        <p:spPr>
          <a:xfrm>
            <a:off x="9353862" y="1693889"/>
            <a:ext cx="2838138" cy="83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хореография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676BA0-DB58-4324-BC30-247FED1C3347}"/>
              </a:ext>
            </a:extLst>
          </p:cNvPr>
          <p:cNvSpPr/>
          <p:nvPr/>
        </p:nvSpPr>
        <p:spPr>
          <a:xfrm>
            <a:off x="-1" y="2361460"/>
            <a:ext cx="2939337" cy="44965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Духовная музыка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Григорианский хорал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Светская музыка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69537E-23C6-4823-9249-C3A5FB21DF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975" y="3052989"/>
            <a:ext cx="2238905" cy="11330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55DEDA-2B03-4A29-A837-02533E0CBB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306" y="4282585"/>
            <a:ext cx="2645547" cy="11419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D37F82-AC5D-4F20-B11D-0AF9717151B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776" y="5724252"/>
            <a:ext cx="2663301" cy="8274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E3A015-F701-4935-8885-55D66D2F72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66544" y="2426486"/>
            <a:ext cx="2960881" cy="13000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241A3A-89CB-4F37-B633-34B13CEBCAF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75962" y="3739258"/>
            <a:ext cx="2531437" cy="306046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81C7D5C-C5DF-493B-B806-70A243BA989D}"/>
              </a:ext>
            </a:extLst>
          </p:cNvPr>
          <p:cNvSpPr/>
          <p:nvPr/>
        </p:nvSpPr>
        <p:spPr>
          <a:xfrm>
            <a:off x="2965144" y="2361461"/>
            <a:ext cx="3255146" cy="4438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E4A8CF-1662-4002-8579-B4859BE13087}"/>
              </a:ext>
            </a:extLst>
          </p:cNvPr>
          <p:cNvSpPr/>
          <p:nvPr/>
        </p:nvSpPr>
        <p:spPr>
          <a:xfrm>
            <a:off x="6272076" y="2383027"/>
            <a:ext cx="3089432" cy="44965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МОНАСТЫРСКАЯ БАЗИЛИКА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B101B8-063B-4B8A-A62F-04166872965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0820" y="2446591"/>
            <a:ext cx="2859950" cy="19401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076299-3A3D-4DE4-B224-6A1B5E5AC93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7762" y="4853540"/>
            <a:ext cx="2645548" cy="19790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61584A-1B3B-4838-989C-E52552D96C3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61509" y="2732577"/>
            <a:ext cx="2830492" cy="20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69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725</Words>
  <Application>Microsoft Office PowerPoint</Application>
  <PresentationFormat>Широкоэкранный</PresentationFormat>
  <Paragraphs>170</Paragraphs>
  <Slides>27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   Преемственность содержания курса «Мировая художественная культура» на основе интеграции дисциплин «Изобразительное искусство» и «Музыка» </vt:lpstr>
      <vt:lpstr>Содержание учебного курса «Изобразительное искусство» в классах 1–7  - формирование эстетического восприятия мира, творческих способностей учащихся и основ художественного образования. </vt:lpstr>
      <vt:lpstr>Содержание учебного курса «Музыка» в классах 1–8  -  музыкально-эстетическое воспитание школьников, развитие музыкального слуха, эмоциональной отзывчивости и приобщение детей к музыкальной культуре</vt:lpstr>
      <vt:lpstr>Ключевые показатели образовательной программы, обеспечивающие плавный переход от предметного изучения искусств к изучению общечеловеческой художественной культуры </vt:lpstr>
      <vt:lpstr>Ключевые элементы образовательной программы, обеспечивающие плавный переход от предметного изучения искусств к изучению общечеловеческой художественной культуры </vt:lpstr>
      <vt:lpstr>Интеграция в преподавании Музыки и Изобразительного искусства</vt:lpstr>
      <vt:lpstr>6 класс «Фортуна правит миром»</vt:lpstr>
      <vt:lpstr>Интеграция учебных предметов в уроке  мировой художественной культуры </vt:lpstr>
      <vt:lpstr>Преемственность. Сквозная драматургия: 6 класс    10 класс: Художественная культура Средневековья</vt:lpstr>
      <vt:lpstr>Что ангелы поют?</vt:lpstr>
      <vt:lpstr>Как с помощью музыки может «звучать» архитектура</vt:lpstr>
      <vt:lpstr>Музыкальное звучание художественных полотен</vt:lpstr>
      <vt:lpstr>Как с помощью музыки может «звучать» архитектура</vt:lpstr>
      <vt:lpstr>Презентация PowerPoint</vt:lpstr>
      <vt:lpstr>Презентация PowerPoint</vt:lpstr>
      <vt:lpstr>Музыкальное звучание художественных полотен</vt:lpstr>
      <vt:lpstr>Какой музыкой «звучит» эпоха</vt:lpstr>
      <vt:lpstr>Какой музыкой «звучит» эпоха</vt:lpstr>
      <vt:lpstr>Оценивание эффективности процесса интеграции дисциплин в образовательном процессе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Serganidi</dc:creator>
  <cp:lastModifiedBy>Пользователь</cp:lastModifiedBy>
  <cp:revision>135</cp:revision>
  <dcterms:created xsi:type="dcterms:W3CDTF">2026-02-04T05:34:15Z</dcterms:created>
  <dcterms:modified xsi:type="dcterms:W3CDTF">2026-04-15T11:44:23Z</dcterms:modified>
</cp:coreProperties>
</file>