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77" r:id="rId24"/>
    <p:sldId id="278" r:id="rId25"/>
    <p:sldId id="279" r:id="rId26"/>
    <p:sldId id="280" r:id="rId27"/>
    <p:sldId id="281" r:id="rId2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F1AB2-1976-4502-BF36-3FF5EA218861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301B821-A1FF-4177-AEE7-76D212191A09}" styleName="Средний стиль 1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  <a:fill>
          <a:solidFill>
            <a:schemeClr val="accent1">
              <a:tint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1FAA2-4C45-46E6-9E1E-D5A52909A139}" type="datetimeFigureOut">
              <a:rPr lang="ru-RU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684020-72C1-47CD-9EF4-FF73ED06709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damgia.ru/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edu.lpr-reg.ru/" TargetMode="External"/><Relationship Id="rId7" Type="http://schemas.openxmlformats.org/officeDocument/2006/relationships/hyperlink" Target="https://urok.1c.ru/library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s://docs.edu.gov.ru/#activity=5" TargetMode="Externa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chebnik.mos.ru/catalogue" TargetMode="External"/><Relationship Id="rId11" Type="http://schemas.openxmlformats.org/officeDocument/2006/relationships/hyperlink" Target="https://foxford.ru/wiki" TargetMode="External"/><Relationship Id="rId5" Type="http://schemas.openxmlformats.org/officeDocument/2006/relationships/hyperlink" Target="https://resh.edu.ru/subject/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www.yaklass.ru/p" TargetMode="External"/><Relationship Id="rId4" Type="http://schemas.openxmlformats.org/officeDocument/2006/relationships/hyperlink" Target="https://www.edu.ru/" TargetMode="External"/><Relationship Id="rId9" Type="http://schemas.openxmlformats.org/officeDocument/2006/relationships/hyperlink" Target="https://fipi.ru/" TargetMode="External"/><Relationship Id="rId1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kopilkaurokov.ru/himiya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megabook.ru/" TargetMode="External"/><Relationship Id="rId7" Type="http://schemas.openxmlformats.org/officeDocument/2006/relationships/hyperlink" Target="https://newuroki.net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ww.lektorium.tv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ideouroki.net/blog/himiya/2-free_video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school.infourok.ru/videouroki?predmet=himiya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videoportal.rcokoit.ru/" TargetMode="External"/><Relationship Id="rId9" Type="http://schemas.openxmlformats.org/officeDocument/2006/relationships/hyperlink" Target="https://fliktop.ru/" TargetMode="Externa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ovepdf.com/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konstruktortestov.ru/" TargetMode="External"/><Relationship Id="rId7" Type="http://schemas.openxmlformats.org/officeDocument/2006/relationships/hyperlink" Target="https://www.iloveimg.com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udoba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terboard.online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kvestodel.ru/" TargetMode="External"/><Relationship Id="rId15" Type="http://schemas.openxmlformats.org/officeDocument/2006/relationships/image" Target="../media/image6.png"/><Relationship Id="rId10" Type="http://schemas.openxmlformats.org/officeDocument/2006/relationships/hyperlink" Target="https://emojikitchen.pro/" TargetMode="External"/><Relationship Id="rId4" Type="http://schemas.openxmlformats.org/officeDocument/2006/relationships/hyperlink" Target="https://app.onlinetestpad.com/" TargetMode="External"/><Relationship Id="rId9" Type="http://schemas.openxmlformats.org/officeDocument/2006/relationships/hyperlink" Target="https://online-video-cutter.com/" TargetMode="External"/><Relationship Id="rId1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u/resource/9018767/&#1088;&#1091;&#1083;&#1077;&#1090;&#1082;&#1072;-&#1095;&#1090;&#1086;-&#1075;&#1076;&#1077;-&#1082;&#1086;&#1075;&#1076;&#1072;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zenstat.ru/video/check/" TargetMode="External"/><Relationship Id="rId7" Type="http://schemas.openxmlformats.org/officeDocument/2006/relationships/hyperlink" Target="https://lumpics.ru/download-hepler-for-yandex-browser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zenstat.ru/video/check/yandex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ideo-saver.ru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video-download.ru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zenstat.ru/video/check/rutube/" TargetMode="Externa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iaclass.ru/cloud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powerpointbase.com/certificat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qrcode-monkey.com/ru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mycertificatetemplates.co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gridzzly.com/" TargetMode="External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udoba.org/node/229555#h5pbookid=229555&amp;chapter=h5p-interactive-book-chapter-6bfb873c-54d2-4483-b5c9-d3e8b240c315&amp;section=0" TargetMode="External"/><Relationship Id="rId13" Type="http://schemas.openxmlformats.org/officeDocument/2006/relationships/hyperlink" Target="https://udoba.org/node/246838" TargetMode="External"/><Relationship Id="rId18" Type="http://schemas.openxmlformats.org/officeDocument/2006/relationships/hyperlink" Target="https://udoba.org/node/253451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udoba.org/node/300543" TargetMode="External"/><Relationship Id="rId12" Type="http://schemas.openxmlformats.org/officeDocument/2006/relationships/hyperlink" Target="https://udoba.org/node/302585" TargetMode="External"/><Relationship Id="rId17" Type="http://schemas.openxmlformats.org/officeDocument/2006/relationships/hyperlink" Target="https://udoba.org/node/254723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udoba.org/node/30261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hyperlink" Target="https://udoba.org/node/302577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s://udoba.org/node/253521" TargetMode="External"/><Relationship Id="rId10" Type="http://schemas.openxmlformats.org/officeDocument/2006/relationships/hyperlink" Target="https://udoba.org/node/283906" TargetMode="External"/><Relationship Id="rId19" Type="http://schemas.openxmlformats.org/officeDocument/2006/relationships/hyperlink" Target="https://udoba.org/node/252845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udoba.org/node/253079#h5pbookid=253079&amp;chapter=h5p-interactive-book-chapter-408603ff-266a-449e-922d-38e6be0bed29&amp;section=0" TargetMode="External"/><Relationship Id="rId14" Type="http://schemas.openxmlformats.org/officeDocument/2006/relationships/hyperlink" Target="https://udoba.org/node/30260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hyperlink" Target="https://onlinetestpad.com/ru/lessonview/108409-krugovorot-vody-v-prirode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nlinetestpad.com/ru/dialog/64243-chelovek-i-priroda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onlinetestpad.com/ru/crossword/11367-stolicy-stran-mira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onlinetestpad.com/wippzds3qjefm" TargetMode="External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ormativ.kontur.ru/document?moduleId=1&amp;documentId=457429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ocs.cntd.ru/document/56522768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ase.garant.ru/75093644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sch12-uray.gosuslugi.ru/netcat_files/190/2642/Prikaz_Minprosvescheniya_Rossii_ot_23.07.2025_N_551_Ob_utverzhd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703574" y="5570523"/>
            <a:ext cx="5002490" cy="534971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Делекторская Е.В., методист ЛИРО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93457" y="2609040"/>
            <a:ext cx="7569723" cy="23876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lang="ru-RU" sz="4800" dirty="0">
                <a:solidFill>
                  <a:srgbClr val="FF0000"/>
                </a:solidFill>
              </a:rPr>
              <a:t>Использование в профессиональной деятельности учителей цифровых образовательных ресурсов и технологий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42507" y="304382"/>
            <a:ext cx="1156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</a:rPr>
              <a:t>ГБОУ ДПО ЛНР «Луганский институт развития образования»</a:t>
            </a:r>
            <a:endParaRPr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12022318" y="188536"/>
            <a:ext cx="0" cy="64856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 flipH="1">
            <a:off x="342507" y="6664751"/>
            <a:ext cx="11695521" cy="0"/>
          </a:xfrm>
          <a:prstGeom prst="line">
            <a:avLst/>
          </a:prstGeom>
          <a:ln w="28575">
            <a:solidFill>
              <a:srgbClr val="49220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018578" y="656880"/>
            <a:ext cx="2830915" cy="246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960277" cy="1077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Этапы использования ЦОР на уроках и занятиях</a:t>
            </a:r>
            <a:endParaRPr/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/>
        </p:nvGraphicFramePr>
        <p:xfrm>
          <a:off x="506555" y="1643349"/>
          <a:ext cx="10291922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7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Этап урока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Вид ресурса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Традиционный урок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этап актуализации знаний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электронные тесты, электронные конструкторы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этап объяснения нового материала 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электронные учебники, энциклопедии, справочники, мультимедийные презентации, учебные видеофильмы, аудиоматериалы, интерактивные плакаты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этап закрепления и рефлексия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электронные тесты, электронные тренажёры, обучающие среды, мультимедийные презентации, обучающие игры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Домашнее задание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домашнее задание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электронные учебники, энциклопедии, справочники, мультимедийные презентации, учебные видеофильмы, аудиоматериалы, электронные тесты, электронные тренажёры, обучающие среды, обучающие игры 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134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Задачи использования ЦОР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30393" y="1690701"/>
            <a:ext cx="10542407" cy="460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>
                <a:solidFill>
                  <a:srgbClr val="002060"/>
                </a:solidFill>
                <a:latin typeface="Times New Roman"/>
                <a:ea typeface="Times New Roman"/>
              </a:rPr>
              <a:t>Помощь учителю при подготовке к уроку</a:t>
            </a:r>
            <a:endParaRPr/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компоновка и моделирование урока из отдельных цифровых объектов;</a:t>
            </a:r>
            <a:endParaRPr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большое количество дополнительной и справочной информации – для углубления знаний о предмете;</a:t>
            </a:r>
            <a:endParaRPr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эффективный поиск информации в комплекте цифровых образовательных ресурсов;</a:t>
            </a:r>
            <a:endParaRPr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подготовка контрольных и самостоятельных работ (возможно, по вариантам);</a:t>
            </a:r>
            <a:endParaRPr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подготовка творческих заданий;</a:t>
            </a:r>
            <a:endParaRPr/>
          </a:p>
          <a:p>
            <a:pPr marL="285750" indent="-285750" algn="just">
              <a:lnSpc>
                <a:spcPct val="150000"/>
              </a:lnSpc>
              <a:buSzPct val="100000"/>
              <a:buFont typeface="Arial"/>
              <a:buChar char="•"/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Calibri"/>
              </a:rPr>
              <a:t>обмен результатами деятельности с другими учителями через Интернет.</a:t>
            </a:r>
            <a:endParaRPr lang="ru-RU" sz="220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Задачи использования ЦОР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08930" y="1759004"/>
            <a:ext cx="10582724" cy="4094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2200" b="1">
                <a:solidFill>
                  <a:srgbClr val="002060"/>
                </a:solidFill>
                <a:latin typeface="Times New Roman"/>
                <a:ea typeface="Times New Roman"/>
              </a:rPr>
              <a:t>Помощь учителю при проведении урока</a:t>
            </a:r>
            <a:endParaRPr/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демонстрация подготовленных цифровых объектов через мультимедийный проектор;</a:t>
            </a:r>
            <a:endParaRPr/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использование виртуальных лабораторий и интерактивных моделей набора в режиме фронтальных лабораторных работ;</a:t>
            </a:r>
            <a:endParaRPr/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компьютерное тестирование учащихся и помощь в оценивании знаний;</a:t>
            </a:r>
            <a:endParaRPr/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индивидуальная исследовательская и творческая работа учащихся с цифровыми образовательными ресурсами на уроке.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Задачи использования ЦОР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29945" y="1330873"/>
            <a:ext cx="103768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200" b="1">
                <a:solidFill>
                  <a:srgbClr val="002060"/>
                </a:solidFill>
                <a:latin typeface="Times New Roman"/>
              </a:rPr>
              <a:t>3. Помощь ученику при подготовке домашних заданий</a:t>
            </a:r>
            <a:endParaRPr lang="ru-RU" sz="2200">
              <a:solidFill>
                <a:srgbClr val="002060"/>
              </a:solidFill>
              <a:latin typeface="Times New Roman"/>
            </a:endParaRPr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</a:rPr>
              <a:t>повышение интереса у учащихся к предмету за счет новой формы представления материала;</a:t>
            </a:r>
            <a:endParaRPr/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</a:rPr>
              <a:t>автоматизированный самоконтроль учащихся в любое удобное время;</a:t>
            </a:r>
            <a:endParaRPr/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</a:rPr>
              <a:t>большая база объектов для подготовки выступлений, докладов, рефератов, презентаций и т.п.;</a:t>
            </a:r>
            <a:endParaRPr/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</a:rPr>
              <a:t>возможность оперативного получения дополнительной информации энциклопедического характера;</a:t>
            </a:r>
            <a:endParaRPr/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</a:rPr>
              <a:t>развитие творческого потенциала учащихся в предметной виртуальной среде;</a:t>
            </a:r>
            <a:endParaRPr/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</a:rPr>
              <a:t>помощь ученику в организации изучения предмета в удобном для него темпе и на выбранном им уровне усвоения материала в зависимости от его индивидуальных особенностей восприятия;</a:t>
            </a:r>
            <a:endParaRPr/>
          </a:p>
          <a:p>
            <a:pPr marL="285750" indent="-285750" algn="just">
              <a:buSzPct val="100000"/>
              <a:buFont typeface="Arial"/>
              <a:buChar char="•"/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</a:rPr>
              <a:t>приобщение школьников к современным информационным технологиям, формирование потребности в овладении информационными технологиями и постоянной работе с ними.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Общие требования к ЦОР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35021" y="1714925"/>
            <a:ext cx="104369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соответствовать содержанию учебника, нормативным актам Министерства образования и науки Российской Федерации;</a:t>
            </a:r>
            <a:endParaRPr/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ориентироваться на современные формы обучения, обеспечивать высокую интерактивность и мультимедийность обучения;</a:t>
            </a:r>
            <a:endParaRPr/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обеспечивать возможность уровневой дифференциации и индивидуализации обучения, учитывать возрастные особенности учащихся и соответствующие различия в культурном опыте;</a:t>
            </a:r>
            <a:endParaRPr/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предлагать виды учебной деятельности, ориентирующие ученика на приобретение опыта решения жизненных проблем на основе знаний и умений в рамках данного предмета;</a:t>
            </a:r>
            <a:endParaRPr/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обеспечивать использование как самостоятельной, так и групповой работы;</a:t>
            </a:r>
            <a:endParaRPr/>
          </a:p>
          <a:p>
            <a:pPr marL="342900" lvl="0" indent="-342900" algn="just"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основываться на достоверных материалах;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Группа 15"/>
          <p:cNvGrpSpPr/>
          <p:nvPr/>
        </p:nvGrpSpPr>
        <p:grpSpPr bwMode="auto">
          <a:xfrm>
            <a:off x="11137119" y="378247"/>
            <a:ext cx="830837" cy="6101506"/>
            <a:chOff x="11137119" y="378247"/>
            <a:chExt cx="830837" cy="61015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1164801" y="5825687"/>
              <a:ext cx="803155" cy="65406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1137119" y="378247"/>
              <a:ext cx="818542" cy="68211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1176265" y="1739766"/>
              <a:ext cx="779396" cy="70001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1200439" y="3119180"/>
              <a:ext cx="767517" cy="69363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1185441" y="4492219"/>
              <a:ext cx="779396" cy="65406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Общие требования к ЦОР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03664" y="1635817"/>
            <a:ext cx="10515601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превышать по объему соответствующие разделы учебника, не расширяя, при этом, тематические разделы;</a:t>
            </a:r>
            <a:endParaRPr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полноценно воспроизводиться на заявленных технических платформах;</a:t>
            </a:r>
            <a:endParaRPr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обеспечивать там, где это методически целесообразно, индивидуальную настройку и сохранение промежуточных результатов работы;</a:t>
            </a:r>
            <a:endParaRPr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Times New Roman"/>
              </a:rPr>
              <a:t>иметь, там, где это необходимо, встроенную контекстную помощь;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 sz="2200">
                <a:solidFill>
                  <a:srgbClr val="002060"/>
                </a:solidFill>
                <a:latin typeface="Times New Roman"/>
                <a:ea typeface="Calibri"/>
              </a:rPr>
              <a:t>иметь удобный интерфейс.</a:t>
            </a:r>
            <a:endParaRPr lang="ru-RU" sz="220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/>
          <p:nvPr/>
        </p:nvSpPr>
        <p:spPr bwMode="auto">
          <a:xfrm>
            <a:off x="498735" y="177843"/>
            <a:ext cx="10515600" cy="107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Бесплатные и условно-бесплатные сервисы</a:t>
            </a:r>
            <a:endParaRPr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372832" y="1096342"/>
          <a:ext cx="10515600" cy="552280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85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1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570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Группа бесплатного и условно бесплатного ПО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/>
                        <a:t>Название ПО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10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для организации видеоконференций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Яндекс Телемост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Сферум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VK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 звонки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59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тестовые сервисы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OnlineTestPad,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Яндекс Формы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Конструктор тестов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380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создание кроссвордов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</a:rPr>
                        <a:t>Фабрика кроссвордов, 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OnlineTestPad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43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игровые обучающие сервисы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Удоба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, Joyteka (99р. в месяц), 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FlikTop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системы управления обучением (</a:t>
                      </a: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LMS)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Российская электронная школа, 1С-Урок,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Фоксфорд, Учи.ру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440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сервисы для создания интерактивных презентаций (аналог </a:t>
                      </a: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Canva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Flyvi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 (есть бесплатный тариф), </a:t>
                      </a: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BEN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2 (удаление фона),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Удоба</a:t>
                      </a:r>
                      <a:r>
                        <a:rPr lang="ru-RU" sz="1800" b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DiaClass 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(есть бесплатный тариф)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280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онлайн-доски (аналог </a:t>
                      </a: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Miro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Эсборд</a:t>
                      </a: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 (есть бесплатный тариф), </a:t>
                      </a: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InterBoard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919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цифровые тренажёры – симуляторы 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СДАМ ЕГЭ</a:t>
                      </a:r>
                      <a:r>
                        <a:rPr lang="ru-RU" sz="1800" b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0">
                          <a:solidFill>
                            <a:srgbClr val="002060"/>
                          </a:solidFill>
                        </a:rPr>
                        <a:t>Образавр</a:t>
                      </a:r>
                      <a:endParaRPr lang="ru-RU" sz="1800" b="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919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викторины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Ассистент преподавателя</a:t>
                      </a:r>
                      <a:endParaRPr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893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энциклопедии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Мегаэнциклопедия Кирилла и Мефодия</a:t>
                      </a:r>
                      <a:endParaRPr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919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конструктор тестов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Квестодел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/>
          <p:nvPr/>
        </p:nvSpPr>
        <p:spPr bwMode="auto">
          <a:xfrm>
            <a:off x="746759" y="166037"/>
            <a:ext cx="10672926" cy="107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Реестр отечественного ПО (</a:t>
            </a:r>
            <a:r>
              <a:rPr lang="en-US" b="1">
                <a:solidFill>
                  <a:srgbClr val="FF0000"/>
                </a:solidFill>
              </a:rPr>
              <a:t>https://reestr.digital.gov.ru</a:t>
            </a:r>
            <a:r>
              <a:rPr lang="ru-RU" b="1">
                <a:solidFill>
                  <a:srgbClr val="FF0000"/>
                </a:solidFill>
              </a:rPr>
              <a:t>)</a:t>
            </a:r>
            <a:endParaRPr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rcRect l="9838" t="4640" r="10625" b="3379"/>
          <a:stretch/>
        </p:blipFill>
        <p:spPr bwMode="auto">
          <a:xfrm>
            <a:off x="2303819" y="1255090"/>
            <a:ext cx="7272805" cy="525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Бесплатные цифровые образовательные ресурсы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640004" y="1442300"/>
            <a:ext cx="10907831" cy="52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Банк документов Министерство просвещения РФ по дошкольному воспитанию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https://docs.edu.gov.ru/#activity=5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200">
                <a:solidFill>
                  <a:srgbClr val="492207"/>
                </a:solidFill>
                <a:latin typeface="Times New Roman" panose="02020603050405020304" pitchFamily="18" charset="0"/>
              </a:rPr>
              <a:t>Сайт Министерства образования и науки ЛНР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u="sng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https://edu.lpr-reg.ru/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>
                <a:solidFill>
                  <a:srgbClr val="492207"/>
                </a:solidFill>
                <a:latin typeface="Times New Roman"/>
              </a:rPr>
              <a:t>Федеральный </a:t>
            </a:r>
            <a:r>
              <a:rPr lang="ru-RU" sz="2200" dirty="0">
                <a:solidFill>
                  <a:srgbClr val="492207"/>
                </a:solidFill>
                <a:latin typeface="Times New Roman"/>
              </a:rPr>
              <a:t>портал Российское образование </a:t>
            </a:r>
            <a:r>
              <a:rPr lang="en-US" sz="2200" u="sng" dirty="0">
                <a:solidFill>
                  <a:srgbClr val="492207"/>
                </a:solidFill>
                <a:latin typeface="Times New Roman"/>
                <a:hlinkClick r:id="rId4" tooltip="https://www.edu.ru/"/>
              </a:rPr>
              <a:t>https://www.edu.ru/</a:t>
            </a:r>
            <a:endParaRPr lang="ru-RU" sz="2200" dirty="0">
              <a:solidFill>
                <a:srgbClr val="492207"/>
              </a:solidFill>
              <a:latin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</a:rPr>
              <a:t>Российская электронная школа. </a:t>
            </a:r>
            <a:r>
              <a:rPr lang="en-US" sz="2200" u="sng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5"/>
              </a:rPr>
              <a:t>https://resh.edu.ru/subject/</a:t>
            </a:r>
            <a:endParaRPr lang="ru-RU" sz="2200" u="sng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</a:rPr>
              <a:t>Московская электронная школа (МЭШ). Библиотека. </a:t>
            </a:r>
            <a:r>
              <a:rPr lang="en-US" sz="2200" u="sng" dirty="0">
                <a:solidFill>
                  <a:srgbClr val="492207"/>
                </a:solidFill>
                <a:latin typeface="Times New Roman"/>
                <a:hlinkClick r:id="rId6" tooltip="https://uchebnik.mos.ru/catalogue"/>
              </a:rPr>
              <a:t>https://uchebnik.mos.ru/catalogue</a:t>
            </a:r>
            <a:endParaRPr lang="ru-RU" sz="2200" dirty="0">
              <a:solidFill>
                <a:srgbClr val="492207"/>
              </a:solidFill>
              <a:latin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200" dirty="0">
                <a:solidFill>
                  <a:srgbClr val="492207"/>
                </a:solidFill>
                <a:latin typeface="Times New Roman"/>
              </a:rPr>
              <a:t>1C</a:t>
            </a:r>
            <a:r>
              <a:rPr lang="ru-RU" sz="2200" dirty="0">
                <a:solidFill>
                  <a:srgbClr val="492207"/>
                </a:solidFill>
                <a:latin typeface="Times New Roman"/>
              </a:rPr>
              <a:t> - Урок</a:t>
            </a:r>
            <a:r>
              <a:rPr lang="en-US" sz="2200" dirty="0">
                <a:solidFill>
                  <a:srgbClr val="492207"/>
                </a:solidFill>
                <a:latin typeface="Times New Roman"/>
              </a:rPr>
              <a:t> </a:t>
            </a:r>
            <a:r>
              <a:rPr lang="en-US" sz="2200" b="0" i="0" u="sng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7" tooltip="https://urok.1c.ru/library/chemistry/"/>
              </a:rPr>
              <a:t>https://urok.1c.ru/library</a:t>
            </a:r>
            <a:endParaRPr lang="ru-RU" sz="2200" b="0" i="0" u="sng" strike="noStrike" cap="none" spc="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</a:rPr>
              <a:t>СДАМ ГИА </a:t>
            </a:r>
            <a:r>
              <a:rPr lang="en-US" sz="2200" u="sng" dirty="0">
                <a:solidFill>
                  <a:srgbClr val="492207"/>
                </a:solidFill>
                <a:latin typeface="Times New Roman"/>
                <a:hlinkClick r:id="rId8" tooltip="https://sdamgia.ru/"/>
              </a:rPr>
              <a:t>https://sdamgia.ru/</a:t>
            </a:r>
            <a:endParaRPr lang="ru-RU" sz="2200" dirty="0">
              <a:solidFill>
                <a:srgbClr val="492207"/>
              </a:solidFill>
              <a:latin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</a:rPr>
              <a:t>портал ФГБНУ «Федеральный институт педагогических измерений» </a:t>
            </a:r>
            <a:r>
              <a:rPr lang="en-US" sz="2200" u="sng" dirty="0">
                <a:solidFill>
                  <a:srgbClr val="492207"/>
                </a:solidFill>
                <a:latin typeface="Times New Roman"/>
                <a:hlinkClick r:id="rId9" tooltip="https://fipi.ru/"/>
              </a:rPr>
              <a:t>https://fipi.ru/</a:t>
            </a:r>
            <a:endParaRPr lang="ru-RU" sz="2200" dirty="0">
              <a:solidFill>
                <a:srgbClr val="492207"/>
              </a:solidFill>
              <a:latin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 err="1">
                <a:solidFill>
                  <a:srgbClr val="492207"/>
                </a:solidFill>
                <a:latin typeface="Times New Roman"/>
              </a:rPr>
              <a:t>ЯКласс</a:t>
            </a:r>
            <a:r>
              <a:rPr lang="ru-RU" sz="2200" dirty="0">
                <a:solidFill>
                  <a:srgbClr val="492207"/>
                </a:solidFill>
                <a:latin typeface="Times New Roman"/>
              </a:rPr>
              <a:t> </a:t>
            </a:r>
            <a:r>
              <a:rPr lang="en-US" sz="2200" u="sng" dirty="0">
                <a:solidFill>
                  <a:srgbClr val="492207"/>
                </a:solidFill>
                <a:latin typeface="Times New Roman"/>
                <a:hlinkClick r:id="rId10" tooltip="https://www.yaklass.ru/p/geografiya"/>
              </a:rPr>
              <a:t>https://www.yaklass.ru/p</a:t>
            </a:r>
            <a:endParaRPr lang="ru-RU" sz="2200" u="sng" dirty="0">
              <a:solidFill>
                <a:srgbClr val="492207"/>
              </a:solidFill>
              <a:latin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Онлайн-школа "</a:t>
            </a:r>
            <a:r>
              <a:rPr lang="ru-RU" sz="220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Фоксфорд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" Учебник.  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11" tooltip="https://foxford.ru/wiki/himiya"/>
              </a:rPr>
              <a:t>https://foxford.ru/wiki</a:t>
            </a:r>
            <a:endParaRPr lang="ru-RU" sz="220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Бесплатные цифровые образовательные ресурсы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64099" y="1455422"/>
            <a:ext cx="10789701" cy="460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 err="1">
                <a:solidFill>
                  <a:srgbClr val="492207"/>
                </a:solidFill>
                <a:latin typeface="Times New Roman"/>
                <a:cs typeface="Times New Roman"/>
              </a:rPr>
              <a:t>Лекториум</a:t>
            </a:r>
            <a:r>
              <a:rPr lang="ru-RU" sz="2200" dirty="0">
                <a:solidFill>
                  <a:srgbClr val="492207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492207"/>
                </a:solidFill>
                <a:latin typeface="Times New Roman"/>
                <a:cs typeface="Times New Roman"/>
                <a:hlinkClick r:id="rId2"/>
              </a:rPr>
              <a:t>https://www.lektorium.tv/</a:t>
            </a:r>
            <a:r>
              <a:rPr lang="ru-RU" sz="2200" dirty="0">
                <a:solidFill>
                  <a:srgbClr val="492207"/>
                </a:solidFill>
                <a:latin typeface="Times New Roman"/>
                <a:cs typeface="Times New Roman"/>
              </a:rPr>
              <a:t> </a:t>
            </a:r>
            <a:endParaRPr lang="ru-RU" sz="2200" dirty="0">
              <a:solidFill>
                <a:srgbClr val="492207"/>
              </a:solidFill>
              <a:latin typeface="Times New Roman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Универсальная энциклопедия Кирилла и Мефодия 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3" tooltip="https://megabook.ru/"/>
              </a:rPr>
              <a:t>https://megabook.ru/</a:t>
            </a: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cs typeface="Times New Roman"/>
            </a:endParaRPr>
          </a:p>
          <a:p>
            <a:pPr marL="342900" marR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Медиапортал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: Видеоуроки и Учебные Мероприятия 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4" tooltip="https://videoportal.rcokoit.ru/"/>
              </a:rPr>
              <a:t>https://videoportal.rcokoit.ru/</a:t>
            </a: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cs typeface="Times New Roman"/>
            </a:endParaRPr>
          </a:p>
          <a:p>
            <a:pPr marL="342900" marR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0" i="0" u="none" strike="noStrike" cap="none" spc="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Инфоурок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. Бесплатные видеоуроки 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5" tooltip="https://school.infourok.ru/videouroki?predmet=himiya"/>
              </a:rPr>
              <a:t>https://school.infourok.ru/videouroki?predmet=himiya</a:t>
            </a: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cs typeface="Times New Roman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Videouroki.net 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6" tooltip="https://videouroki.net/blog/himiya/2-free_video/"/>
              </a:rPr>
              <a:t>https://videouroki.net/blog/himiya/2-free_video/</a:t>
            </a: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cs typeface="Times New Roman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Новые уроки.  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7" tooltip="https://newuroki.net/"/>
              </a:rPr>
              <a:t>https://newuroki.net/</a:t>
            </a: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cs typeface="Times New Roman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Копилка уроков 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8" tooltip="https://kopilkaurokov.ru/himiya"/>
              </a:rPr>
              <a:t>https://kopilkaurokov.ru/himiya</a:t>
            </a: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Интерактивный контент </a:t>
            </a:r>
            <a:r>
              <a:rPr lang="ru-RU" sz="220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FlikTop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u="sng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9" tooltip="https://fliktop.ru/"/>
              </a:rPr>
              <a:t>https://fliktop.ru/</a:t>
            </a:r>
            <a:endParaRPr lang="ru-RU" sz="2200" dirty="0">
              <a:solidFill>
                <a:srgbClr val="492207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План лекции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68146" y="1442300"/>
            <a:ext cx="11447188" cy="514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  <a:defRPr/>
            </a:pPr>
            <a:r>
              <a:rPr lang="ru-RU" sz="2800">
                <a:solidFill>
                  <a:srgbClr val="002060"/>
                </a:solidFill>
              </a:rPr>
              <a:t>Нормативно-правовая база использования ЦОР в образовательном процессе.</a:t>
            </a:r>
            <a:endParaRPr/>
          </a:p>
          <a:p>
            <a:pPr marL="342900" indent="-342900">
              <a:lnSpc>
                <a:spcPct val="200000"/>
              </a:lnSpc>
              <a:buAutoNum type="arabicPeriod"/>
              <a:defRPr/>
            </a:pPr>
            <a:r>
              <a:rPr lang="ru-RU" sz="2800">
                <a:solidFill>
                  <a:srgbClr val="002060"/>
                </a:solidFill>
              </a:rPr>
              <a:t>Общее понятие цифровых образовательных ресурсов.</a:t>
            </a:r>
            <a:endParaRPr/>
          </a:p>
          <a:p>
            <a:pPr marL="342900" indent="-342900">
              <a:lnSpc>
                <a:spcPct val="200000"/>
              </a:lnSpc>
              <a:buAutoNum type="arabicPeriod"/>
              <a:defRPr/>
            </a:pPr>
            <a:r>
              <a:rPr lang="ru-RU" sz="2800">
                <a:solidFill>
                  <a:srgbClr val="002060"/>
                </a:solidFill>
              </a:rPr>
              <a:t>Общая характеристика ЦОР.</a:t>
            </a:r>
            <a:endParaRPr/>
          </a:p>
          <a:p>
            <a:pPr marL="342900" indent="-342900">
              <a:lnSpc>
                <a:spcPct val="200000"/>
              </a:lnSpc>
              <a:buAutoNum type="arabicPeriod"/>
              <a:defRPr/>
            </a:pPr>
            <a:r>
              <a:rPr lang="ru-RU" sz="2800">
                <a:solidFill>
                  <a:srgbClr val="002060"/>
                </a:solidFill>
              </a:rPr>
              <a:t>Создание цифровых образовательных ресурсов с использованием цифровых образовательных технологий.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Бесплатные цифровые образовательные ресурсы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669603" y="1575984"/>
            <a:ext cx="10309080" cy="510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Конструктор образовательных ресурсов </a:t>
            </a:r>
            <a:r>
              <a:rPr lang="ru-RU" sz="220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Удоба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2" tooltip="https://udoba.org/"/>
              </a:rPr>
              <a:t>https://udoba.org</a:t>
            </a:r>
            <a:endParaRPr lang="ru-RU" sz="220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Конструктор тестов 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3" tooltip="https://konstruktortestov.ru/"/>
              </a:rPr>
              <a:t>https://konstruktortestov.ru</a:t>
            </a:r>
            <a:endParaRPr lang="ru-RU" sz="2200" dirty="0">
              <a:solidFill>
                <a:srgbClr val="492207"/>
              </a:solidFill>
              <a:latin typeface="Times New Roman"/>
              <a:cs typeface="Times New Roman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Конструктор тестов Online Test </a:t>
            </a:r>
            <a:r>
              <a:rPr lang="ru-RU" sz="2200" b="0" i="0" u="none" strike="noStrike" cap="none" spc="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Pad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4" tooltip="https://app.onlinetestpad.com/"/>
              </a:rPr>
              <a:t>https://app.onlinetestpad.com/</a:t>
            </a: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cs typeface="Times New Roman"/>
            </a:endParaRPr>
          </a:p>
          <a:p>
            <a:pPr marL="342900" marR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Квестодел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(сервис для создания заданий для квестов) 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5" tooltip="https://kvestodel.ru/"/>
              </a:rPr>
              <a:t>https://kvestodel.ru/</a:t>
            </a: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cs typeface="Times New Roman"/>
            </a:endParaRPr>
          </a:p>
          <a:p>
            <a:pPr marL="342900" marR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InterBoard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6" tooltip="https://interboard.online/"/>
              </a:rPr>
              <a:t>https://interboard.online</a:t>
            </a: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Сервисы для работы с изображениями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7"/>
              </a:rPr>
              <a:t>https://www.iloveimg.com</a:t>
            </a:r>
            <a:endParaRPr lang="ru-RU" sz="220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Сервис для работы с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pdf 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документами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8"/>
              </a:rPr>
              <a:t>https://www.ilovepdf.com/</a:t>
            </a:r>
            <a:endParaRPr lang="ru-RU" sz="220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Редактор видео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9"/>
              </a:rPr>
              <a:t>https://online-video-cutter.com</a:t>
            </a:r>
            <a:endParaRPr lang="ru-RU" sz="220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20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Emojikitchen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генератор смайликов для смешивания двух эмодзи в один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10"/>
              </a:rPr>
              <a:t>https://emojikitchen.pro/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Бесплатные цифровые образовательные ресурсы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669602" y="1575984"/>
            <a:ext cx="10293771" cy="510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Скачивание видео с Яндекс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2"/>
              </a:rPr>
              <a:t>https://zenstat.ru/video/check/yandex/</a:t>
            </a:r>
            <a:endParaRPr lang="ru-RU" sz="220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Скачивание видео с Дзен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https://zenstat.ru/video/check/</a:t>
            </a:r>
            <a:endParaRPr lang="ru-RU" sz="220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Скачивание видео с </a:t>
            </a:r>
            <a:r>
              <a:rPr lang="ru-RU" sz="2200" b="0" i="0" u="none" strike="noStrike" cap="none" spc="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Рутуб</a:t>
            </a:r>
            <a:r>
              <a:rPr lang="ru-RU" sz="2200" b="0" i="0" u="none" strike="noStrike" cap="none" spc="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https://zenstat.ru/video/check/rutube/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5"/>
              </a:rPr>
              <a:t>https://video-download.ru/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6"/>
              </a:rPr>
              <a:t>https://video-saver.ru/</a:t>
            </a:r>
            <a:endParaRPr lang="ru-RU" sz="220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Video </a:t>
            </a:r>
            <a:r>
              <a:rPr lang="en-US" sz="220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DownloadHelper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(расширение для скачивания видео с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VK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200" dirty="0" err="1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Рутуб</a:t>
            </a: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, Яндекс) - </a:t>
            </a:r>
            <a:r>
              <a:rPr lang="en-US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  <a:hlinkClick r:id="rId7"/>
              </a:rPr>
              <a:t>https://lumpics.ru/download-hepler-for-yandex-browser/</a:t>
            </a:r>
            <a:endParaRPr lang="ru-RU" sz="220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49220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Колесо для рулетки Что? Где? Когда?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https://wordwall.net/ru/resource/9018767/рулетка-что-где-когда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E98ED0E-C7D6-07E3-0DA6-6CCCE280C42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65BC6-B202-B958-BB13-4C324659C6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Бесплатные цифровые образовательные ресурсы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449F5-A142-74AD-0AB3-8AB35273E245}"/>
              </a:ext>
            </a:extLst>
          </p:cNvPr>
          <p:cNvSpPr txBox="1"/>
          <p:nvPr/>
        </p:nvSpPr>
        <p:spPr bwMode="auto">
          <a:xfrm>
            <a:off x="669602" y="1575984"/>
            <a:ext cx="10293771" cy="372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Шаблоны </a:t>
            </a:r>
            <a:r>
              <a:rPr lang="en-US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Power Point POWERPOINTBASE</a:t>
            </a:r>
            <a:r>
              <a:rPr lang="ru-RU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 (шаблоны сертификатов)</a:t>
            </a:r>
            <a:r>
              <a:rPr lang="en-US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92207"/>
                </a:solidFill>
                <a:latin typeface="Times New Roman" panose="02020603050405020304" pitchFamily="18" charset="0"/>
                <a:hlinkClick r:id="rId2"/>
              </a:rPr>
              <a:t>https://www.powerpointbase.com/certificates/</a:t>
            </a:r>
            <a:endParaRPr lang="ru-RU" sz="2400" dirty="0">
              <a:solidFill>
                <a:srgbClr val="492207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Облако тегов 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https://diaclass.ru/cloud/</a:t>
            </a:r>
            <a:endParaRPr lang="ru-RU" sz="240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Генератор разлиновки </a:t>
            </a:r>
            <a:r>
              <a:rPr lang="en-US" sz="2400" u="sng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https://gridzzly.com/</a:t>
            </a:r>
            <a:endParaRPr lang="ru-RU" sz="24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Сервис сертификатов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https://mycertificatetemplates.com/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Генератор </a:t>
            </a:r>
            <a:r>
              <a:rPr lang="en-US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QR</a:t>
            </a:r>
            <a:r>
              <a:rPr lang="ru-RU" sz="2200" dirty="0">
                <a:solidFill>
                  <a:srgbClr val="492207"/>
                </a:solidFill>
                <a:latin typeface="Times New Roman" panose="02020603050405020304" pitchFamily="18" charset="0"/>
              </a:rPr>
              <a:t>-кодов </a:t>
            </a:r>
            <a:r>
              <a:rPr lang="en-US" sz="2200" dirty="0">
                <a:solidFill>
                  <a:srgbClr val="492207"/>
                </a:solidFill>
                <a:latin typeface="Times New Roman" panose="02020603050405020304" pitchFamily="18" charset="0"/>
                <a:hlinkClick r:id="rId6"/>
              </a:rPr>
              <a:t>https://www.qrcode-monkey.com/ru/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tabLst>
                <a:tab pos="457200" algn="l"/>
              </a:tabLst>
              <a:defRPr/>
            </a:pPr>
            <a:endParaRPr lang="ru-RU" sz="2200" b="0" i="0" u="none" strike="noStrike" cap="none" spc="0" dirty="0">
              <a:solidFill>
                <a:srgbClr val="492207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988256-F615-8AAB-7BF5-72817D6E4B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221980-0A50-38F0-925E-7BEDA331D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BE3B14-AA1F-C505-1EFE-B579C2ECAA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49BF68-0489-ACB2-8AFC-912AD38A1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F84C4B-D959-826C-0210-8E821377E4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48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09963" y="233939"/>
            <a:ext cx="10515600" cy="1077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Конструктор образовательных ресурсов Удоба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401656" y="5010811"/>
            <a:ext cx="1073858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ru-RU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31785"/>
              </p:ext>
            </p:extLst>
          </p:nvPr>
        </p:nvGraphicFramePr>
        <p:xfrm>
          <a:off x="809962" y="1173712"/>
          <a:ext cx="10020757" cy="55232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0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492207"/>
                          </a:solidFill>
                          <a:latin typeface="Calibri"/>
                          <a:ea typeface="Arial"/>
                          <a:cs typeface="Arial"/>
                        </a:rPr>
                        <a:t>Тесты </a:t>
                      </a:r>
                      <a:r>
                        <a:rPr lang="ru-RU" sz="180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https://udoba.org/node/300543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492207"/>
                          </a:solidFill>
                          <a:latin typeface="Calibri"/>
                          <a:ea typeface="Arial"/>
                          <a:cs typeface="Arial"/>
                        </a:rPr>
                        <a:t>Интерактивная</a:t>
                      </a:r>
                      <a:r>
                        <a:rPr lang="ru-RU" sz="1800" b="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800" b="0">
                          <a:solidFill>
                            <a:srgbClr val="492207"/>
                          </a:solidFill>
                          <a:latin typeface="Calibri"/>
                          <a:ea typeface="Arial"/>
                          <a:cs typeface="Arial"/>
                        </a:rPr>
                        <a:t>книга</a:t>
                      </a:r>
                      <a:r>
                        <a:rPr lang="ru-RU" sz="1800" b="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r>
                        <a:rPr lang="en-US" b="0" u="sng">
                          <a:hlinkClick r:id="rId8" tooltip="https://udoba.org/node/229555#h5pbookid=229555&amp;chapter=h5p-interactive-book-chapter-6bfb873c-54d2-4483-b5c9-d3e8b240c315&amp;section=0"/>
                        </a:rPr>
                        <a:t>https://udoba.org/node/229555#h5pbookid=229555&amp;chapter=h5p-interactive-book-chapter-6bfb873c-54d2-4483-b5c9-d3e8b240c315&amp;section=0</a:t>
                      </a:r>
                      <a:endParaRPr lang="ru-RU" b="0"/>
                    </a:p>
                    <a:p>
                      <a:pPr>
                        <a:defRPr/>
                      </a:pPr>
                      <a:r>
                        <a:rPr lang="en-US" b="0" u="sng">
                          <a:hlinkClick r:id="rId9" tooltip="https://udoba.org/node/253079#h5pbookid=253079&amp;chapter=h5p-interactive-book-chapter-408603ff-266a-449e-922d-38e6be0bed29&amp;section=0"/>
                        </a:rPr>
                        <a:t>https://udoba.org/node/253079#h5pbookid=253079&amp;chapter=h5p-interactive-book-chapter-408603ff-266a-449e-922d-38e6be0bed29&amp;section=0</a:t>
                      </a:r>
                      <a:endParaRPr lang="ru-RU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dirty="0">
                          <a:solidFill>
                            <a:srgbClr val="492207"/>
                          </a:solidFill>
                          <a:latin typeface="Calibri"/>
                          <a:cs typeface="Arial"/>
                        </a:rPr>
                        <a:t>Интерактивное задание</a:t>
                      </a:r>
                      <a:r>
                        <a:rPr lang="ru-RU" dirty="0"/>
                        <a:t> </a:t>
                      </a:r>
                      <a:r>
                        <a:rPr lang="ru-RU" sz="180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https://udoba.org/node/283906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492207"/>
                          </a:solidFill>
                          <a:latin typeface="Calibri"/>
                          <a:ea typeface="+mn-ea"/>
                          <a:cs typeface="Arial"/>
                        </a:rPr>
                        <a:t>Карточки-перевёртыши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https://udoba.org/node/302577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2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492207"/>
                          </a:solidFill>
                          <a:latin typeface="Calibri"/>
                          <a:ea typeface="+mn-ea"/>
                          <a:cs typeface="Arial"/>
                        </a:rPr>
                        <a:t>Перетягивание слов </a:t>
                      </a:r>
                      <a:r>
                        <a:rPr lang="ru-RU" sz="180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https://udoba.org/node/302585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492207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</a:t>
                      </a:r>
                      <a:r>
                        <a:rPr lang="ru-RU" dirty="0"/>
                        <a:t> </a:t>
                      </a:r>
                      <a:r>
                        <a:rPr lang="ru-RU" sz="1800" b="0" dirty="0">
                          <a:solidFill>
                            <a:srgbClr val="492207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последовательности</a:t>
                      </a:r>
                      <a:r>
                        <a:rPr lang="ru-RU" dirty="0"/>
                        <a:t> </a:t>
                      </a:r>
                      <a:r>
                        <a:rPr lang="en-US" u="sng" dirty="0">
                          <a:hlinkClick r:id="rId13" tooltip="https://udoba.org/node/246838"/>
                        </a:rPr>
                        <a:t>https://udoba.org/node/246838</a:t>
                      </a:r>
                      <a:endParaRPr lang="ru-RU" dirty="0"/>
                    </a:p>
                    <a:p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492207"/>
                          </a:solidFill>
                          <a:latin typeface="Calibri"/>
                          <a:ea typeface="+mn-ea"/>
                          <a:cs typeface="Arial"/>
                        </a:rPr>
                        <a:t>Тайм-лайн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https://udoba.org/node/302609</a:t>
                      </a: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492207"/>
                          </a:solidFill>
                          <a:latin typeface="Calibri"/>
                          <a:ea typeface="Arial"/>
                          <a:cs typeface="Arial"/>
                        </a:rPr>
                        <a:t>Найди пару </a:t>
                      </a:r>
                      <a:r>
                        <a:rPr lang="en-US" b="0" u="sng">
                          <a:hlinkClick r:id="rId15" tooltip="https://udoba.org/node/253521"/>
                        </a:rPr>
                        <a:t>https://udoba.org/node/253521</a:t>
                      </a:r>
                      <a:endParaRPr lang="ru-RU" b="0"/>
                    </a:p>
                    <a:p>
                      <a:pPr>
                        <a:defRPr/>
                      </a:pPr>
                      <a:endParaRPr lang="ru-RU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dirty="0">
                          <a:solidFill>
                            <a:srgbClr val="492207"/>
                          </a:solidFill>
                          <a:latin typeface="Calibri"/>
                          <a:ea typeface="+mn-ea"/>
                          <a:cs typeface="Arial"/>
                        </a:rPr>
                        <a:t>Интерактивный плакат </a:t>
                      </a:r>
                      <a:r>
                        <a:rPr lang="ru-RU" sz="180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https://udoba.org/node/302617</a:t>
                      </a:r>
                      <a:r>
                        <a:rPr lang="ru-RU" sz="1800" u="sng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>
                          <a:solidFill>
                            <a:srgbClr val="492207"/>
                          </a:solidFill>
                          <a:latin typeface="Calibri"/>
                          <a:ea typeface="Arial"/>
                          <a:cs typeface="Arial"/>
                        </a:rPr>
                        <a:t>Тесты</a:t>
                      </a:r>
                      <a:r>
                        <a:rPr lang="ru-RU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u="sng">
                          <a:solidFill>
                            <a:srgbClr val="002060"/>
                          </a:solidFill>
                          <a:hlinkClick r:id="rId17" tooltip="https://udoba.org/node/254723"/>
                        </a:rPr>
                        <a:t>https://udoba.org/node/254723</a:t>
                      </a:r>
                      <a:endParaRPr lang="ru-RU"/>
                    </a:p>
                    <a:p>
                      <a:pPr>
                        <a:defRPr/>
                      </a:pPr>
                      <a:endParaRPr lang="ru-RU" sz="1800" b="0">
                        <a:solidFill>
                          <a:srgbClr val="492207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dirty="0">
                          <a:solidFill>
                            <a:srgbClr val="492207"/>
                          </a:solidFill>
                          <a:latin typeface="Calibri"/>
                          <a:ea typeface="Arial"/>
                          <a:cs typeface="Arial"/>
                        </a:rPr>
                        <a:t>Кроссворд</a:t>
                      </a:r>
                      <a:r>
                        <a:rPr lang="ru-RU" dirty="0"/>
                        <a:t> (не по предмету) </a:t>
                      </a:r>
                      <a:r>
                        <a:rPr lang="en-US" u="sng" dirty="0">
                          <a:hlinkClick r:id="rId18" tooltip="https://udoba.org/node/253451"/>
                        </a:rPr>
                        <a:t>https://udoba.org/node/253451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dirty="0">
                          <a:solidFill>
                            <a:srgbClr val="492207"/>
                          </a:solidFill>
                          <a:latin typeface="Calibri"/>
                          <a:ea typeface="Arial"/>
                          <a:cs typeface="Arial"/>
                        </a:rPr>
                        <a:t>Установление соответствия(не по предмету) </a:t>
                      </a:r>
                      <a:r>
                        <a:rPr lang="en-US" sz="1800" b="0" u="sng" dirty="0">
                          <a:solidFill>
                            <a:srgbClr val="492207"/>
                          </a:solidFill>
                          <a:latin typeface="Calibri"/>
                          <a:ea typeface="Arial"/>
                          <a:cs typeface="Arial"/>
                          <a:hlinkClick r:id="rId19" tooltip="https://udoba.org/node/252845"/>
                        </a:rPr>
                        <a:t>https://udoba.org/node/252845</a:t>
                      </a:r>
                      <a:endParaRPr lang="ru-RU" sz="1800" b="0" dirty="0">
                        <a:solidFill>
                          <a:srgbClr val="492207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endParaRPr lang="ru-RU" sz="1800" b="0" dirty="0">
                        <a:solidFill>
                          <a:srgbClr val="492207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09963" y="233939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</a:rPr>
              <a:t>ONLINE TEST PAD</a:t>
            </a:r>
            <a:r>
              <a:rPr lang="ru-RU" b="1">
                <a:solidFill>
                  <a:srgbClr val="FF0000"/>
                </a:solidFill>
              </a:rPr>
              <a:t> (</a:t>
            </a:r>
            <a:r>
              <a:rPr lang="en-US" b="1">
                <a:solidFill>
                  <a:srgbClr val="FF0000"/>
                </a:solidFill>
              </a:rPr>
              <a:t>https://onlinetestpad.com</a:t>
            </a:r>
            <a:r>
              <a:rPr lang="ru-RU" b="1">
                <a:solidFill>
                  <a:srgbClr val="FF0000"/>
                </a:solidFill>
              </a:rPr>
              <a:t>)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86981" y="1224194"/>
            <a:ext cx="10738582" cy="503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b="1" i="0">
                <a:solidFill>
                  <a:srgbClr val="002060"/>
                </a:solidFill>
                <a:latin typeface="YS Text"/>
              </a:rPr>
              <a:t>Преимущества: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каждый из инструментов, реализованных на платформе, имеет гибкие возможности настройки. Например, при формировании теста можно использовать 17 типов вопросов, публиковать ссылку для приглашения участников, устанавливать виджет на корпоративный портал и т.д.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сервис предоставляется на бесплатной основе.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для работы не нужно устанавливать программу на компьютер. Все инструменты доступны в онлайн-приложении. Требуется только регистрация на сайте. Учащимся нет необходимости регистрироваться.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YS Text"/>
              </a:rPr>
              <a:t>возможность создания автономных тестов (не зависимых от сети Интернет)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возможность скачивания заданий теста (с ответами или без)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YS Text"/>
              </a:rPr>
              <a:t>5 вариантов статистики прохождения теста и т.д.</a:t>
            </a:r>
            <a:endParaRPr lang="ru-RU" b="0" i="0">
              <a:solidFill>
                <a:srgbClr val="002060"/>
              </a:solidFill>
              <a:latin typeface="YS Text"/>
            </a:endParaRPr>
          </a:p>
          <a:p>
            <a:pPr algn="l">
              <a:lnSpc>
                <a:spcPct val="150000"/>
              </a:lnSpc>
              <a:defRPr/>
            </a:pPr>
            <a:r>
              <a:rPr lang="ru-RU" b="1" i="0">
                <a:solidFill>
                  <a:srgbClr val="002060"/>
                </a:solidFill>
                <a:latin typeface="YS Text"/>
              </a:rPr>
              <a:t>Недостатки: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YS Text"/>
              </a:rPr>
              <a:t>использование рекламы при прохождении тестов (возможно отключение на платной основе)</a:t>
            </a:r>
            <a:endParaRPr lang="ru-RU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7958" y="218803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</a:rPr>
              <a:t>ONLINE TEST PAD</a:t>
            </a:r>
            <a:r>
              <a:rPr lang="ru-RU" b="1">
                <a:solidFill>
                  <a:srgbClr val="FF0000"/>
                </a:solidFill>
              </a:rPr>
              <a:t> (</a:t>
            </a:r>
            <a:r>
              <a:rPr lang="en-US" b="1">
                <a:solidFill>
                  <a:srgbClr val="FF0000"/>
                </a:solidFill>
              </a:rPr>
              <a:t>https://onlinetestpad.com</a:t>
            </a:r>
            <a:r>
              <a:rPr lang="ru-RU" b="1">
                <a:solidFill>
                  <a:srgbClr val="FF0000"/>
                </a:solidFill>
              </a:rPr>
              <a:t>)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81400" y="1482229"/>
            <a:ext cx="10410253" cy="4618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b="1" i="0">
                <a:solidFill>
                  <a:srgbClr val="002060"/>
                </a:solidFill>
                <a:latin typeface="Open Sans"/>
              </a:rPr>
              <a:t>Online Test Pad</a:t>
            </a:r>
            <a:r>
              <a:rPr lang="ru-RU" b="0" i="0">
                <a:solidFill>
                  <a:srgbClr val="002060"/>
                </a:solidFill>
                <a:latin typeface="Open Sans"/>
              </a:rPr>
              <a:t> - простой и удобный онлайн-конструктор для создания и проведения тестов, опросов, обучающих кроссвордов, обучающих диалогов, а также уроков.</a:t>
            </a:r>
            <a:endParaRPr/>
          </a:p>
          <a:p>
            <a:pPr algn="just">
              <a:lnSpc>
                <a:spcPct val="150000"/>
              </a:lnSpc>
              <a:defRPr/>
            </a:pPr>
            <a:endParaRPr lang="ru-RU" b="0" i="0">
              <a:solidFill>
                <a:srgbClr val="002060"/>
              </a:solidFill>
              <a:latin typeface="Open Sans"/>
            </a:endParaRPr>
          </a:p>
          <a:p>
            <a:pPr algn="l">
              <a:lnSpc>
                <a:spcPct val="150000"/>
              </a:lnSpc>
              <a:defRPr/>
            </a:pPr>
            <a:r>
              <a:rPr lang="ru-RU" b="1" i="0">
                <a:solidFill>
                  <a:srgbClr val="002060"/>
                </a:solidFill>
                <a:latin typeface="YS Text"/>
              </a:rPr>
              <a:t>Основные возможности: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Конструктор тестов.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Конструктор опросов.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Конструктор кроссвордов.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Конструктор уроков.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Комплексные задания.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Интерактивные диалоговые тренажеры.</a:t>
            </a:r>
            <a:endParaRPr/>
          </a:p>
          <a:p>
            <a:pPr marL="2857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 b="0" i="0">
                <a:solidFill>
                  <a:srgbClr val="002060"/>
                </a:solidFill>
                <a:latin typeface="YS Text"/>
              </a:rPr>
              <a:t>Организация дистанционного обучения.</a:t>
            </a:r>
            <a:endParaRPr lang="ru-RU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29476" y="148137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</a:rPr>
              <a:t>Online Test Pad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713" t="2982" r="751" b="2981"/>
          <a:stretch/>
        </p:blipFill>
        <p:spPr bwMode="auto">
          <a:xfrm>
            <a:off x="416851" y="1060365"/>
            <a:ext cx="6005076" cy="329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1892" t="2982" b="2981"/>
          <a:stretch/>
        </p:blipFill>
        <p:spPr bwMode="auto">
          <a:xfrm>
            <a:off x="4548321" y="1631022"/>
            <a:ext cx="6102852" cy="32904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 bwMode="auto">
          <a:xfrm>
            <a:off x="829476" y="4678538"/>
            <a:ext cx="94487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492207"/>
                </a:solidFill>
              </a:rPr>
              <a:t>Примеры</a:t>
            </a:r>
            <a:endParaRPr/>
          </a:p>
          <a:p>
            <a:pPr>
              <a:defRPr/>
            </a:pPr>
            <a:r>
              <a:rPr lang="ru-RU">
                <a:solidFill>
                  <a:srgbClr val="492207"/>
                </a:solidFill>
              </a:rPr>
              <a:t>Тест </a:t>
            </a:r>
            <a:r>
              <a:rPr lang="en-US" b="0" i="0" u="sng" strike="noStrike">
                <a:solidFill>
                  <a:srgbClr val="3E8EF7"/>
                </a:solidFill>
                <a:latin typeface="Calibri"/>
                <a:cs typeface="Calibri"/>
                <a:hlinkClick r:id="rId4" tooltip="https://onlinetestpad.com/wippzds3qjefm"/>
              </a:rPr>
              <a:t>https://onlinetestpad.com/wippzds3qjefm</a:t>
            </a:r>
            <a:endParaRPr lang="ru-RU" b="0" i="0" u="none" strike="noStrike">
              <a:solidFill>
                <a:srgbClr val="3E8EF7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>
                <a:solidFill>
                  <a:srgbClr val="492207"/>
                </a:solidFill>
              </a:rPr>
              <a:t>Кроссворд</a:t>
            </a:r>
            <a:r>
              <a:rPr lang="ru-RU">
                <a:solidFill>
                  <a:srgbClr val="3E8EF7"/>
                </a:solidFill>
                <a:latin typeface="Calibri"/>
                <a:cs typeface="Calibri"/>
              </a:rPr>
              <a:t> </a:t>
            </a:r>
            <a:r>
              <a:rPr lang="en-US" u="sng">
                <a:solidFill>
                  <a:srgbClr val="3E8EF7"/>
                </a:solidFill>
                <a:latin typeface="Calibri"/>
                <a:cs typeface="Calibri"/>
                <a:hlinkClick r:id="rId5" tooltip="https://onlinetestpad.com/ru/crossword/11367-stolicy-stran-mira"/>
              </a:rPr>
              <a:t>https://onlinetestpad.com/ru/crossword/11367-stolicy-stran-mira</a:t>
            </a:r>
            <a:endParaRPr lang="ru-RU">
              <a:solidFill>
                <a:srgbClr val="3E8EF7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>
                <a:solidFill>
                  <a:srgbClr val="492207"/>
                </a:solidFill>
              </a:rPr>
              <a:t>Диалог</a:t>
            </a:r>
            <a:r>
              <a:rPr lang="ru-RU">
                <a:solidFill>
                  <a:srgbClr val="3E8EF7"/>
                </a:solidFill>
                <a:latin typeface="Calibri"/>
                <a:cs typeface="Calibri"/>
              </a:rPr>
              <a:t> </a:t>
            </a:r>
            <a:r>
              <a:rPr lang="en-US" u="sng">
                <a:solidFill>
                  <a:srgbClr val="3E8EF7"/>
                </a:solidFill>
                <a:latin typeface="Calibri"/>
                <a:cs typeface="Calibri"/>
                <a:hlinkClick r:id="rId6" tooltip="https://onlinetestpad.com/ru/dialog/64243-chelovek-i-priroda"/>
              </a:rPr>
              <a:t>https://onlinetestpad.com/ru/dialog/64243-chelovek-i-priroda</a:t>
            </a:r>
            <a:endParaRPr lang="ru-RU">
              <a:solidFill>
                <a:srgbClr val="3E8EF7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>
                <a:solidFill>
                  <a:srgbClr val="492207"/>
                </a:solidFill>
              </a:rPr>
              <a:t>Урок Круговорот воды в природе </a:t>
            </a:r>
            <a:r>
              <a:rPr lang="en-US" u="sng">
                <a:solidFill>
                  <a:srgbClr val="3E8EF7"/>
                </a:solidFill>
                <a:latin typeface="Calibri"/>
                <a:cs typeface="Calibri"/>
                <a:hlinkClick r:id="rId7" tooltip="https://onlinetestpad.com/ru/lessonview/108409-krugovorot-vody-v-prirode"/>
              </a:rPr>
              <a:t>https://onlinetestpad.com/ru/lessonview/108409-krugovorot-vody-v-prirode</a:t>
            </a:r>
            <a:endParaRPr lang="ru-RU">
              <a:solidFill>
                <a:srgbClr val="3E8EF7"/>
              </a:solidFill>
              <a:latin typeface="Calibri"/>
              <a:cs typeface="Calibri"/>
            </a:endParaRPr>
          </a:p>
          <a:p>
            <a:pPr>
              <a:defRPr/>
            </a:pPr>
            <a:endParaRPr lang="ru-RU">
              <a:solidFill>
                <a:srgbClr val="3E8EF7"/>
              </a:solidFill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93312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Заключение</a:t>
            </a:r>
            <a:endParaRPr/>
          </a:p>
        </p:txBody>
      </p:sp>
      <p:sp>
        <p:nvSpPr>
          <p:cNvPr id="46" name="TextBox 45"/>
          <p:cNvSpPr txBox="1"/>
          <p:nvPr/>
        </p:nvSpPr>
        <p:spPr bwMode="auto">
          <a:xfrm>
            <a:off x="443772" y="1145086"/>
            <a:ext cx="10515590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>
                <a:solidFill>
                  <a:srgbClr val="002060"/>
                </a:solidFill>
              </a:rPr>
              <a:t>Использование ЦОР можно считать эффективным, если их применение обеспечивает: 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sz="2000">
                <a:solidFill>
                  <a:srgbClr val="002060"/>
                </a:solidFill>
              </a:rPr>
              <a:t>сокращение времени, затрачиваемого учителем на подготовку к уроку; 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sz="2000">
                <a:solidFill>
                  <a:srgbClr val="002060"/>
                </a:solidFill>
              </a:rPr>
              <a:t>сокращение рутинных операций на всех этапах урока, в том числе сокращение времени на обработку результатов контроля; 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sz="2000">
                <a:solidFill>
                  <a:srgbClr val="002060"/>
                </a:solidFill>
              </a:rPr>
              <a:t>повышение объективности контроля за счёт его автоматизации; 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sz="2000">
                <a:solidFill>
                  <a:srgbClr val="002060"/>
                </a:solidFill>
              </a:rPr>
              <a:t>повышение интереса учащихся к образовательному процессу; 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sz="2000">
                <a:solidFill>
                  <a:srgbClr val="002060"/>
                </a:solidFill>
              </a:rPr>
              <a:t>возможность построения индивидуальных образовательных траекторий с целью реализации образовательных запросов учащихся; 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sz="2000">
                <a:solidFill>
                  <a:srgbClr val="002060"/>
                </a:solidFill>
              </a:rPr>
              <a:t>повышение уровня обученности и качества знаний; </a:t>
            </a:r>
            <a:endParaRPr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sz="2000">
                <a:solidFill>
                  <a:srgbClr val="002060"/>
                </a:solidFill>
              </a:rPr>
              <a:t>достижение современных образовательных результатов, в том числе формирование навыков самостоятельной работы, исследовательской деятельности, информационной культуры и т.д. 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134600" cy="1077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Нормативно-правовая база использования ЦОР в образовательном процессе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9837" y="1554346"/>
          <a:ext cx="10338318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Наименование документа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Ссылка на документ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Распоряжение Министерства просвещения Российской Федерации  от 18.05.2020 № Р-44 «Об утверждении методических рекомендаций для внедрения в основные общеобразовательные программы современных цифровых технологий».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Методические рекомендации для внедрения в основные общеобразовательные программы современных цифровых технологий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u="sng">
                          <a:hlinkClick r:id="rId7" tooltip="https://docs.cntd.ru/document/565227683"/>
                        </a:rPr>
                        <a:t>https://docs.cntd.ru/document/565227683</a:t>
                      </a: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</a:rPr>
                        <a:t>Постановление Правительства РФ от 11.10.2023 за N 1678 "Об утверждении Правил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</a:t>
                      </a:r>
                      <a:endParaRPr lang="ru-RU" b="0"/>
                    </a:p>
                    <a:p>
                      <a:pPr algn="l">
                        <a:defRPr/>
                      </a:pPr>
                      <a:endParaRPr lang="ru-RU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u="sng">
                          <a:hlinkClick r:id="rId8" tooltip="https://normativ.kontur.ru/document?moduleId=1&amp;documentId=457429"/>
                        </a:rPr>
                        <a:t>https://normativ.kontur.ru/document?moduleId=1&amp;documentId=457429</a:t>
                      </a:r>
                      <a:endParaRPr lang="ru-RU"/>
                    </a:p>
                    <a:p>
                      <a:pPr algn="l"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134600" cy="1077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Нормативно-правовая база использования ЦОР в образовательном процессе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9837" y="1554346"/>
          <a:ext cx="10338318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Наименование документа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/>
                        <a:t>Ссылка на документ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Приказ Минпросвещения России от 23.07.2025 № 551 «Об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(Зарегистрировано в Минюсте России 22.08.2025 № 83289)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u="sng">
                          <a:hlinkClick r:id="rId7" tooltip="https://sch12-uray.gosuslugi.ru/netcat_files/190/2642/Prikaz_Minprosvescheniya_Rossii_ot_23.07.2025_N_551_Ob_utverzhd.pdf"/>
                        </a:rPr>
                        <a:t>https://sch12-uray.gosuslugi.ru/netcat_files/190/2642/Prikaz_Minprosvescheniya_Rossii_ot_23.07.2025_N_551_Ob_utverzhd.pdf</a:t>
                      </a: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Постановление Главного государственного санитарного врача Российской Федерации от 28 сентября 2020 г. № 28 «Об утверждении санитарных правил СП 2.4.3648-20 «Санитарноэпидемиологические требования к организациям воспитания и обучения, отдыха и оздоровления детей и молодежи»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u="sng">
                          <a:hlinkClick r:id="rId8" tooltip="https://base.garant.ru/75093644/"/>
                        </a:rPr>
                        <a:t>https://base.garant.ru/75093644/</a:t>
                      </a:r>
                      <a:endParaRPr lang="ru-RU"/>
                    </a:p>
                    <a:p>
                      <a:pPr algn="l"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Цифровые образовательные технологии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390135" y="1465811"/>
            <a:ext cx="10412983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Цифровые образовательные технологии (ЦОТ)</a:t>
            </a:r>
            <a:r>
              <a:rPr lang="ru-RU" sz="1800">
                <a:solidFill>
                  <a:srgbClr val="002060"/>
                </a:solidFill>
                <a:latin typeface="Times New Roman"/>
                <a:ea typeface="Calibri"/>
              </a:rPr>
              <a:t> — это совокупность методов, приёмов, средств и инструментов на основе цифровых технологий, используемых для организации и реализации образовательного процесса.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Примеры: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технологии создания электронных учебников;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учебные платформы;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виртуальные классы и онлайн-курсы ;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мобильные приложения для обучения;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облачные технологии;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системы управления обучением (LMS) (</a:t>
            </a:r>
            <a:r>
              <a:rPr lang="en-US">
                <a:solidFill>
                  <a:srgbClr val="002060"/>
                </a:solidFill>
                <a:latin typeface="Times New Roman"/>
              </a:rPr>
              <a:t>Moodle, 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Я-Класс);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технологии геймификации обучения;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технологии виртуальной и дополненной реальности и др.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endParaRPr lang="ru-RU">
              <a:solidFill>
                <a:srgbClr val="492207"/>
              </a:solidFill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030901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Цифровые образовательные технологии</a:t>
            </a:r>
            <a:endParaRPr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186164" y="1690702"/>
            <a:ext cx="10682941" cy="3644048"/>
            <a:chOff x="223871" y="1701348"/>
            <a:chExt cx="10867465" cy="3706991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9044476" y="3377014"/>
              <a:ext cx="2046860" cy="1754326"/>
            </a:xfrm>
            <a:prstGeom prst="rect">
              <a:avLst/>
            </a:prstGeom>
            <a:noFill/>
            <a:ln>
              <a:solidFill>
                <a:srgbClr val="492207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rgbClr val="002060"/>
                  </a:solidFill>
                </a:rPr>
                <a:t>Экономия ресурсов </a:t>
              </a:r>
              <a:endParaRPr/>
            </a:p>
            <a:p>
              <a:pPr algn="ctr">
                <a:defRPr/>
              </a:pPr>
              <a:r>
                <a:rPr lang="ru-RU" sz="1800">
                  <a:solidFill>
                    <a:srgbClr val="002060"/>
                  </a:solidFill>
                  <a:latin typeface="Times New Roman"/>
                  <a:ea typeface="Calibri"/>
                </a:rPr>
                <a:t>снижение затрат на печатные материалы и транспорт</a:t>
              </a:r>
              <a:endParaRPr lang="ru-RU">
                <a:solidFill>
                  <a:srgbClr val="002060"/>
                </a:solidFill>
              </a:endParaRPr>
            </a:p>
          </p:txBody>
        </p:sp>
        <p:grpSp>
          <p:nvGrpSpPr>
            <p:cNvPr id="8" name="Группа 7"/>
            <p:cNvGrpSpPr/>
            <p:nvPr/>
          </p:nvGrpSpPr>
          <p:grpSpPr bwMode="auto">
            <a:xfrm>
              <a:off x="223871" y="1701348"/>
              <a:ext cx="9844035" cy="3706991"/>
              <a:chOff x="223871" y="1701348"/>
              <a:chExt cx="9844035" cy="3706991"/>
            </a:xfrm>
          </p:grpSpPr>
          <p:sp>
            <p:nvSpPr>
              <p:cNvPr id="4" name="TextBox 3"/>
              <p:cNvSpPr txBox="1"/>
              <p:nvPr/>
            </p:nvSpPr>
            <p:spPr bwMode="auto">
              <a:xfrm>
                <a:off x="2907538" y="1701348"/>
                <a:ext cx="5541400" cy="954107"/>
              </a:xfrm>
              <a:prstGeom prst="rect">
                <a:avLst/>
              </a:prstGeom>
              <a:noFill/>
              <a:ln>
                <a:solidFill>
                  <a:srgbClr val="49220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2800">
                    <a:solidFill>
                      <a:srgbClr val="002060"/>
                    </a:solidFill>
                  </a:rPr>
                  <a:t>Преимущества цифровых образовательных технологий</a:t>
                </a:r>
                <a:endParaRPr/>
              </a:p>
            </p:txBody>
          </p:sp>
          <p:sp>
            <p:nvSpPr>
              <p:cNvPr id="36" name="TextBox 35"/>
              <p:cNvSpPr txBox="1"/>
              <p:nvPr/>
            </p:nvSpPr>
            <p:spPr bwMode="auto">
              <a:xfrm>
                <a:off x="223871" y="3377014"/>
                <a:ext cx="1751831" cy="1477328"/>
              </a:xfrm>
              <a:prstGeom prst="rect">
                <a:avLst/>
              </a:prstGeom>
              <a:noFill/>
              <a:ln>
                <a:solidFill>
                  <a:srgbClr val="49220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rgbClr val="002060"/>
                    </a:solidFill>
                  </a:rPr>
                  <a:t>Доступность</a:t>
                </a:r>
                <a:r>
                  <a:rPr lang="ru-RU">
                    <a:solidFill>
                      <a:srgbClr val="002060"/>
                    </a:solidFill>
                  </a:rPr>
                  <a:t>  возможность учиться в любое время и в любом месте</a:t>
                </a:r>
                <a:endParaRPr/>
              </a:p>
            </p:txBody>
          </p:sp>
          <p:sp>
            <p:nvSpPr>
              <p:cNvPr id="37" name="TextBox 36"/>
              <p:cNvSpPr txBox="1"/>
              <p:nvPr/>
            </p:nvSpPr>
            <p:spPr bwMode="auto">
              <a:xfrm>
                <a:off x="2207593" y="3377014"/>
                <a:ext cx="1942738" cy="1502846"/>
              </a:xfrm>
              <a:prstGeom prst="rect">
                <a:avLst/>
              </a:prstGeom>
              <a:noFill/>
              <a:ln>
                <a:solidFill>
                  <a:srgbClr val="49220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rgbClr val="002060"/>
                    </a:solidFill>
                  </a:rPr>
                  <a:t>Интерактивность</a:t>
                </a:r>
                <a:r>
                  <a:rPr lang="ru-RU">
                    <a:solidFill>
                      <a:srgbClr val="002060"/>
                    </a:solidFill>
                  </a:rPr>
                  <a:t>  </a:t>
                </a:r>
                <a:r>
                  <a:rPr lang="ru-RU" sz="180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более активное участие учеников в учебном процессе</a:t>
                </a:r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4366091" y="3377014"/>
                <a:ext cx="2135584" cy="2031325"/>
              </a:xfrm>
              <a:prstGeom prst="rect">
                <a:avLst/>
              </a:prstGeom>
              <a:noFill/>
              <a:ln>
                <a:solidFill>
                  <a:srgbClr val="49220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700" b="1">
                    <a:solidFill>
                      <a:srgbClr val="002060"/>
                    </a:solidFill>
                  </a:rPr>
                  <a:t>Индивидуализация</a:t>
                </a:r>
                <a:r>
                  <a:rPr lang="ru-RU" sz="1700">
                    <a:solidFill>
                      <a:srgbClr val="002060"/>
                    </a:solidFill>
                  </a:rPr>
                  <a:t>  </a:t>
                </a:r>
                <a:r>
                  <a:rPr lang="ru-RU" sz="170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возможность адаптировать обучение под индивидуальные потребности каждого ученика</a:t>
                </a:r>
                <a:endParaRPr lang="ru-RU" sz="170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6733565" y="3377014"/>
                <a:ext cx="2135584" cy="1477328"/>
              </a:xfrm>
              <a:prstGeom prst="rect">
                <a:avLst/>
              </a:prstGeom>
              <a:noFill/>
              <a:ln>
                <a:solidFill>
                  <a:srgbClr val="49220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rgbClr val="002060"/>
                    </a:solidFill>
                  </a:rPr>
                  <a:t>Обратная связь </a:t>
                </a:r>
                <a:endParaRPr/>
              </a:p>
              <a:p>
                <a:pPr algn="ctr">
                  <a:defRPr/>
                </a:pPr>
                <a:r>
                  <a:rPr lang="ru-RU" sz="180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мгновенная оценка и обратная связь от учителя или системы</a:t>
                </a:r>
                <a:r>
                  <a:rPr lang="ru-RU">
                    <a:solidFill>
                      <a:srgbClr val="002060"/>
                    </a:solidFill>
                  </a:rPr>
                  <a:t> </a:t>
                </a:r>
                <a:endParaRPr/>
              </a:p>
            </p:txBody>
          </p:sp>
          <p:cxnSp>
            <p:nvCxnSpPr>
              <p:cNvPr id="7" name="Прямая соединительная линия 6"/>
              <p:cNvCxnSpPr>
                <a:cxnSpLocks/>
              </p:cNvCxnSpPr>
              <p:nvPr/>
            </p:nvCxnSpPr>
            <p:spPr bwMode="auto">
              <a:xfrm flipV="1">
                <a:off x="1099786" y="2990707"/>
                <a:ext cx="8968120" cy="6875"/>
              </a:xfrm>
              <a:prstGeom prst="line">
                <a:avLst/>
              </a:prstGeom>
              <a:ln w="9525">
                <a:solidFill>
                  <a:srgbClr val="4922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>
                <a:cxnSpLocks/>
                <a:stCxn id="4" idx="2"/>
              </p:cNvCxnSpPr>
              <p:nvPr/>
            </p:nvCxnSpPr>
            <p:spPr bwMode="auto">
              <a:xfrm>
                <a:off x="5678238" y="2655455"/>
                <a:ext cx="0" cy="335252"/>
              </a:xfrm>
              <a:prstGeom prst="line">
                <a:avLst/>
              </a:prstGeom>
              <a:ln w="9525">
                <a:solidFill>
                  <a:srgbClr val="375C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>
                <a:cxnSpLocks/>
                <a:endCxn id="36" idx="0"/>
              </p:cNvCxnSpPr>
              <p:nvPr/>
            </p:nvCxnSpPr>
            <p:spPr bwMode="auto">
              <a:xfrm>
                <a:off x="1099786" y="2997582"/>
                <a:ext cx="1" cy="379432"/>
              </a:xfrm>
              <a:prstGeom prst="line">
                <a:avLst/>
              </a:prstGeom>
              <a:ln w="9525">
                <a:solidFill>
                  <a:srgbClr val="4922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>
                <a:cxnSpLocks/>
              </p:cNvCxnSpPr>
              <p:nvPr/>
            </p:nvCxnSpPr>
            <p:spPr bwMode="auto">
              <a:xfrm flipV="1">
                <a:off x="3150680" y="3004458"/>
                <a:ext cx="0" cy="372556"/>
              </a:xfrm>
              <a:prstGeom prst="line">
                <a:avLst/>
              </a:prstGeom>
              <a:ln w="9525">
                <a:solidFill>
                  <a:srgbClr val="4922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>
                <a:cxnSpLocks/>
              </p:cNvCxnSpPr>
              <p:nvPr/>
            </p:nvCxnSpPr>
            <p:spPr bwMode="auto">
              <a:xfrm flipV="1">
                <a:off x="5377321" y="2997582"/>
                <a:ext cx="0" cy="379432"/>
              </a:xfrm>
              <a:prstGeom prst="line">
                <a:avLst/>
              </a:prstGeom>
              <a:ln w="9525">
                <a:solidFill>
                  <a:srgbClr val="4922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>
                <a:cxnSpLocks/>
              </p:cNvCxnSpPr>
              <p:nvPr/>
            </p:nvCxnSpPr>
            <p:spPr bwMode="auto">
              <a:xfrm flipV="1">
                <a:off x="7744795" y="3004458"/>
                <a:ext cx="0" cy="372556"/>
              </a:xfrm>
              <a:prstGeom prst="line">
                <a:avLst/>
              </a:prstGeom>
              <a:ln w="9525">
                <a:solidFill>
                  <a:srgbClr val="4922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>
                <a:cxnSpLocks/>
                <a:stCxn id="40" idx="0"/>
              </p:cNvCxnSpPr>
              <p:nvPr/>
            </p:nvCxnSpPr>
            <p:spPr bwMode="auto">
              <a:xfrm flipV="1">
                <a:off x="10067906" y="2997582"/>
                <a:ext cx="0" cy="379432"/>
              </a:xfrm>
              <a:prstGeom prst="line">
                <a:avLst/>
              </a:prstGeom>
              <a:ln w="9525">
                <a:solidFill>
                  <a:srgbClr val="375C2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172307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Цифровые образовательные ресурсы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390135" y="1465811"/>
            <a:ext cx="10535531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Цифровые образовательные ресурсы</a:t>
            </a:r>
            <a:r>
              <a:rPr lang="ru-RU" sz="1800">
                <a:solidFill>
                  <a:srgbClr val="002060"/>
                </a:solidFill>
                <a:latin typeface="Times New Roman"/>
                <a:ea typeface="Calibri"/>
              </a:rPr>
              <a:t> (ЦОР) – это современные средства обучения, представленные в электронном формате, применение которых направлено на повышение эффективности образовательного процесса и выполнение основных задач обучения и воспитания.</a:t>
            </a:r>
            <a:endParaRPr/>
          </a:p>
          <a:p>
            <a:pPr algn="just">
              <a:lnSpc>
                <a:spcPct val="150000"/>
              </a:lnSpc>
              <a:defRPr/>
            </a:pPr>
            <a:endParaRPr lang="ru-RU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ea typeface="Calibri"/>
              </a:rPr>
              <a:t>Классификация ЦОР</a:t>
            </a:r>
            <a:endParaRPr lang="ru-RU" sz="1800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7429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по цели создания;</a:t>
            </a:r>
            <a:endParaRPr/>
          </a:p>
          <a:p>
            <a:pPr marL="7429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по природе основной информации;</a:t>
            </a:r>
            <a:endParaRPr/>
          </a:p>
          <a:p>
            <a:pPr marL="7429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по наличию печатного эквивалента;</a:t>
            </a:r>
            <a:endParaRPr/>
          </a:p>
          <a:p>
            <a:pPr marL="7429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по технологии распространения;</a:t>
            </a:r>
            <a:endParaRPr/>
          </a:p>
          <a:p>
            <a:pPr marL="7429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по функции в учебном процессе;</a:t>
            </a:r>
            <a:endParaRPr/>
          </a:p>
          <a:p>
            <a:pPr marL="7429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по характеру взаимодействия пользователя и ЦОР (детерминированные и интерактивные);</a:t>
            </a:r>
            <a:endParaRPr/>
          </a:p>
          <a:p>
            <a:pPr marL="742950" indent="-285750" algn="l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по методическим функциям</a:t>
            </a:r>
            <a:endParaRPr/>
          </a:p>
          <a:p>
            <a:pPr algn="just">
              <a:lnSpc>
                <a:spcPct val="150000"/>
              </a:lnSpc>
              <a:defRPr/>
            </a:pPr>
            <a:endParaRPr lang="ru-RU">
              <a:solidFill>
                <a:srgbClr val="492207"/>
              </a:solidFill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Цифровые образовательные ресурсы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381479" y="1381271"/>
            <a:ext cx="10515600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Основные виды ЦОР включают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:</a:t>
            </a:r>
            <a:endParaRPr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Электронные учебники 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– цифровые версии традиционных учебников, которые могут содержать текст, изображения, видео и интерактивные элементы.</a:t>
            </a:r>
            <a:endParaRPr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Интерактивные задания 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– плакаты, обучающие игры и тесты, которые позволяют учащимся взаимодействовать с материалом и получать мгновенную обратную связь.</a:t>
            </a:r>
            <a:endParaRPr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Мультимедийные презентации 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– слайды с текстом, изображениями, видео и аудио, которые используются для визуализации учебного материала.</a:t>
            </a:r>
            <a:endParaRPr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Образовательные видео и аудио 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– записи лекций, документальные фильмы, подкасты и другие аудиовизуальные материалы, предназначенные для обучения.</a:t>
            </a:r>
            <a:endParaRPr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Программное обеспечение для обучения 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– приложения и платформы, которые помогают организовать учебный процесс, управлять учебными материалами и отслеживать прогресс учащихся.</a:t>
            </a:r>
            <a:endParaRPr/>
          </a:p>
          <a:p>
            <a:pPr algn="just">
              <a:lnSpc>
                <a:spcPct val="150000"/>
              </a:lnSpc>
              <a:defRPr/>
            </a:pPr>
            <a:endParaRPr lang="ru-RU">
              <a:solidFill>
                <a:srgbClr val="492207"/>
              </a:solidFill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077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Цифровые образовательные ресурсы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716437" y="1381271"/>
            <a:ext cx="5099901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По методическим функциям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: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обучающие;  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тренажеры;  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контролирующие;  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информационно-поисковые и информационно-справочные;  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демонстрационные;  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имитационные;  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лабораторные;  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моделирующие;  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расчетные;  </a:t>
            </a:r>
            <a:endParaRPr/>
          </a:p>
          <a:p>
            <a:pPr marL="285750" lvl="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учебно-игровые. </a:t>
            </a:r>
            <a:endParaRPr/>
          </a:p>
          <a:p>
            <a:pPr algn="just">
              <a:lnSpc>
                <a:spcPct val="150000"/>
              </a:lnSpc>
              <a:defRPr/>
            </a:pPr>
            <a:endParaRPr lang="ru-RU">
              <a:solidFill>
                <a:srgbClr val="492207"/>
              </a:solidFill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140238" y="378247"/>
            <a:ext cx="818542" cy="68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9384" y="1739766"/>
            <a:ext cx="779396" cy="700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03558" y="3119180"/>
            <a:ext cx="767517" cy="69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88560" y="4492219"/>
            <a:ext cx="779396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64801" y="5825687"/>
            <a:ext cx="803155" cy="654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 bwMode="auto">
          <a:xfrm>
            <a:off x="5797179" y="1381271"/>
            <a:ext cx="5099901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По функциям в учебном процессе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: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1) восприятие;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2) осмысление и фиксация знаний;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3) формирование личностного опыта (умений, навыков, профессионально-ориентированной интуиции);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4) проектно-исследовательская, поисковая учебная деятельность.</a:t>
            </a:r>
            <a:endParaRPr/>
          </a:p>
          <a:p>
            <a:pPr algn="just">
              <a:lnSpc>
                <a:spcPct val="150000"/>
              </a:lnSpc>
              <a:defRPr/>
            </a:pPr>
            <a:endParaRPr lang="ru-RU">
              <a:solidFill>
                <a:srgbClr val="492207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noFill/>
        <a:ln w="28575">
          <a:solidFill>
            <a:srgbClr val="FF0000"/>
          </a:solidFill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9525">
          <a:solidFill>
            <a:srgbClr val="375C2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ЦОР в биологии</Template>
  <TotalTime>725</TotalTime>
  <Words>2319</Words>
  <Application>Microsoft Office PowerPoint</Application>
  <DocSecurity>0</DocSecurity>
  <PresentationFormat>Широкоэкранный</PresentationFormat>
  <Paragraphs>245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Times New Roman</vt:lpstr>
      <vt:lpstr>YS Text</vt:lpstr>
      <vt:lpstr>Тема Office</vt:lpstr>
      <vt:lpstr>Использование в профессиональной деятельности учителей цифровых образовательных ресурсов и технологий</vt:lpstr>
      <vt:lpstr>План лекции</vt:lpstr>
      <vt:lpstr>Нормативно-правовая база использования ЦОР в образовательном процессе</vt:lpstr>
      <vt:lpstr>Нормативно-правовая база использования ЦОР в образовательном процессе</vt:lpstr>
      <vt:lpstr>Цифровые образовательные технологии</vt:lpstr>
      <vt:lpstr>Цифровые образовательные технологии</vt:lpstr>
      <vt:lpstr>Цифровые образовательные ресурсы</vt:lpstr>
      <vt:lpstr>Цифровые образовательные ресурсы</vt:lpstr>
      <vt:lpstr>Цифровые образовательные ресурсы</vt:lpstr>
      <vt:lpstr>Этапы использования ЦОР на уроках и занятиях</vt:lpstr>
      <vt:lpstr>Задачи использования ЦОР</vt:lpstr>
      <vt:lpstr>Задачи использования ЦОР</vt:lpstr>
      <vt:lpstr>Задачи использования ЦОР</vt:lpstr>
      <vt:lpstr>Общие требования к ЦОР</vt:lpstr>
      <vt:lpstr>Общие требования к ЦОР</vt:lpstr>
      <vt:lpstr>Презентация PowerPoint</vt:lpstr>
      <vt:lpstr>Презентация PowerPoint</vt:lpstr>
      <vt:lpstr>Бесплатные цифровые образовательные ресурсы</vt:lpstr>
      <vt:lpstr>Бесплатные цифровые образовательные ресурсы</vt:lpstr>
      <vt:lpstr>Бесплатные цифровые образовательные ресурсы</vt:lpstr>
      <vt:lpstr>Бесплатные цифровые образовательные ресурсы</vt:lpstr>
      <vt:lpstr>Бесплатные цифровые образовательные ресурсы</vt:lpstr>
      <vt:lpstr>Конструктор образовательных ресурсов Удоба</vt:lpstr>
      <vt:lpstr>ONLINE TEST PAD (https://onlinetestpad.com)</vt:lpstr>
      <vt:lpstr>ONLINE TEST PAD (https://onlinetestpad.com)</vt:lpstr>
      <vt:lpstr>Online Test Pad</vt:lpstr>
      <vt:lpstr>Заключение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 профессиональной деятельности учителей биологии цифровых образовательных ресурсов и технологий</dc:title>
  <dc:subject/>
  <dc:creator>Пользователь</dc:creator>
  <cp:keywords/>
  <dc:description/>
  <cp:lastModifiedBy>Пользователь</cp:lastModifiedBy>
  <cp:revision>48</cp:revision>
  <dcterms:created xsi:type="dcterms:W3CDTF">2025-10-10T07:38:47Z</dcterms:created>
  <dcterms:modified xsi:type="dcterms:W3CDTF">2026-06-11T08:51:47Z</dcterms:modified>
  <cp:category/>
  <dc:identifier/>
  <cp:contentStatus/>
  <dc:language/>
  <cp:version/>
</cp:coreProperties>
</file>