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309" r:id="rId6"/>
    <p:sldId id="307" r:id="rId7"/>
    <p:sldId id="310" r:id="rId8"/>
    <p:sldId id="308" r:id="rId9"/>
    <p:sldId id="312" r:id="rId10"/>
    <p:sldId id="281" r:id="rId11"/>
    <p:sldId id="282" r:id="rId12"/>
    <p:sldId id="261" r:id="rId13"/>
    <p:sldId id="313" r:id="rId14"/>
    <p:sldId id="262" r:id="rId15"/>
    <p:sldId id="287" r:id="rId16"/>
    <p:sldId id="292" r:id="rId17"/>
    <p:sldId id="289" r:id="rId18"/>
    <p:sldId id="288" r:id="rId19"/>
    <p:sldId id="290" r:id="rId20"/>
    <p:sldId id="314" r:id="rId21"/>
    <p:sldId id="265" r:id="rId22"/>
    <p:sldId id="294" r:id="rId23"/>
    <p:sldId id="296" r:id="rId24"/>
    <p:sldId id="297" r:id="rId25"/>
    <p:sldId id="263" r:id="rId26"/>
    <p:sldId id="284" r:id="rId27"/>
    <p:sldId id="277" r:id="rId28"/>
    <p:sldId id="267" r:id="rId29"/>
    <p:sldId id="278" r:id="rId30"/>
    <p:sldId id="285" r:id="rId31"/>
    <p:sldId id="268" r:id="rId32"/>
    <p:sldId id="271" r:id="rId33"/>
    <p:sldId id="275" r:id="rId34"/>
    <p:sldId id="311" r:id="rId35"/>
    <p:sldId id="315" r:id="rId36"/>
    <p:sldId id="316" r:id="rId37"/>
    <p:sldId id="317" r:id="rId38"/>
    <p:sldId id="272" r:id="rId39"/>
    <p:sldId id="273" r:id="rId40"/>
    <p:sldId id="280" r:id="rId41"/>
    <p:sldId id="274"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892" userDrawn="1">
          <p15:clr>
            <a:srgbClr val="A4A3A4"/>
          </p15:clr>
        </p15:guide>
        <p15:guide id="3" pos="992" userDrawn="1">
          <p15:clr>
            <a:srgbClr val="A4A3A4"/>
          </p15:clr>
        </p15:guide>
        <p15:guide id="4" pos="1092" userDrawn="1">
          <p15:clr>
            <a:srgbClr val="A4A3A4"/>
          </p15:clr>
        </p15:guide>
        <p15:guide id="5" orient="horz" pos="686" userDrawn="1">
          <p15:clr>
            <a:srgbClr val="A4A3A4"/>
          </p15:clr>
        </p15:guide>
        <p15:guide id="6" orient="horz" pos="935" userDrawn="1">
          <p15:clr>
            <a:srgbClr val="A4A3A4"/>
          </p15:clr>
        </p15:guide>
        <p15:guide id="7" orient="horz" pos="12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B41"/>
    <a:srgbClr val="BD4F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0" autoAdjust="0"/>
    <p:restoredTop sz="94660"/>
  </p:normalViewPr>
  <p:slideViewPr>
    <p:cSldViewPr snapToGrid="0" showGuides="1">
      <p:cViewPr varScale="1">
        <p:scale>
          <a:sx n="94" d="100"/>
          <a:sy n="94" d="100"/>
        </p:scale>
        <p:origin x="78" y="396"/>
      </p:cViewPr>
      <p:guideLst>
        <p:guide orient="horz" pos="436"/>
        <p:guide pos="892"/>
        <p:guide pos="992"/>
        <p:guide pos="1092"/>
        <p:guide orient="horz" pos="686"/>
        <p:guide orient="horz" pos="935"/>
        <p:guide orient="horz" pos="12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 опрошенных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D0-4631-9F72-F79F7CE9B8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4D0-4631-9F72-F79F7CE9B8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4D0-4631-9F72-F79F7CE9B85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начальная школа</c:v>
                </c:pt>
                <c:pt idx="1">
                  <c:v>средняя школа</c:v>
                </c:pt>
                <c:pt idx="2">
                  <c:v>другие</c:v>
                </c:pt>
              </c:strCache>
            </c:strRef>
          </c:cat>
          <c:val>
            <c:numRef>
              <c:f>Лист1!$B$2:$B$4</c:f>
              <c:numCache>
                <c:formatCode>0.00%</c:formatCode>
                <c:ptCount val="3"/>
                <c:pt idx="0">
                  <c:v>0.44600000000000001</c:v>
                </c:pt>
                <c:pt idx="1">
                  <c:v>0.48599999999999999</c:v>
                </c:pt>
                <c:pt idx="2">
                  <c:v>6.800000000000006E-2</c:v>
                </c:pt>
              </c:numCache>
            </c:numRef>
          </c:val>
          <c:extLst>
            <c:ext xmlns:c16="http://schemas.microsoft.com/office/drawing/2014/chart" uri="{C3380CC4-5D6E-409C-BE32-E72D297353CC}">
              <c16:uniqueId val="{00000000-FF54-4B0A-B11F-0EF0820D5FF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по предметам</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2F-49EB-A9A2-5B565C4CC2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2F-49EB-A9A2-5B565C4CC2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2F-49EB-A9A2-5B565C4CC2C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2F-49EB-A9A2-5B565C4CC2C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B2F-49EB-A9A2-5B565C4CC2C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математика и русский язык</c:v>
                </c:pt>
                <c:pt idx="1">
                  <c:v>русская литература</c:v>
                </c:pt>
                <c:pt idx="2">
                  <c:v>технология</c:v>
                </c:pt>
                <c:pt idx="3">
                  <c:v>искусство</c:v>
                </c:pt>
                <c:pt idx="4">
                  <c:v>другие</c:v>
                </c:pt>
              </c:strCache>
            </c:strRef>
          </c:cat>
          <c:val>
            <c:numRef>
              <c:f>Лист1!$B$2:$B$6</c:f>
              <c:numCache>
                <c:formatCode>0.00%</c:formatCode>
                <c:ptCount val="5"/>
                <c:pt idx="0" formatCode="0%">
                  <c:v>0.2</c:v>
                </c:pt>
                <c:pt idx="1">
                  <c:v>0.186</c:v>
                </c:pt>
                <c:pt idx="2">
                  <c:v>0.107</c:v>
                </c:pt>
                <c:pt idx="3">
                  <c:v>7.3999999999999996E-2</c:v>
                </c:pt>
                <c:pt idx="4">
                  <c:v>0.43300000000000011</c:v>
                </c:pt>
              </c:numCache>
            </c:numRef>
          </c:val>
          <c:extLst>
            <c:ext xmlns:c16="http://schemas.microsoft.com/office/drawing/2014/chart" uri="{C3380CC4-5D6E-409C-BE32-E72D297353CC}">
              <c16:uniqueId val="{00000000-32AD-41C4-A5A3-7E80CD1FDAE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6999166237959234E-2"/>
          <c:y val="0.80443814403356229"/>
          <c:w val="0.94374873605222542"/>
          <c:h val="0.177754314823305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40D786-E86D-4189-976C-F00C0B5600D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8BB1593-BD8C-4394-AEA8-A369027AA9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EB3A142-7387-4BF7-AB05-AC4C55BF0BD1}"/>
              </a:ext>
            </a:extLst>
          </p:cNvPr>
          <p:cNvSpPr>
            <a:spLocks noGrp="1"/>
          </p:cNvSpPr>
          <p:nvPr>
            <p:ph type="dt" sz="half" idx="10"/>
          </p:nvPr>
        </p:nvSpPr>
        <p:spPr/>
        <p:txBody>
          <a:bodyPr/>
          <a:lstStyle/>
          <a:p>
            <a:fld id="{225CC6C8-1781-49BC-986A-8CB7A696D5B2}" type="datetimeFigureOut">
              <a:rPr lang="ru-RU" smtClean="0"/>
              <a:t>26.05.2026</a:t>
            </a:fld>
            <a:endParaRPr lang="ru-RU"/>
          </a:p>
        </p:txBody>
      </p:sp>
      <p:sp>
        <p:nvSpPr>
          <p:cNvPr id="5" name="Нижний колонтитул 4">
            <a:extLst>
              <a:ext uri="{FF2B5EF4-FFF2-40B4-BE49-F238E27FC236}">
                <a16:creationId xmlns:a16="http://schemas.microsoft.com/office/drawing/2014/main" id="{19166B1B-663C-40EE-9211-0AD6CC500AB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7A0DDB2-CB28-4AA1-A1D7-0847CD3C1787}"/>
              </a:ext>
            </a:extLst>
          </p:cNvPr>
          <p:cNvSpPr>
            <a:spLocks noGrp="1"/>
          </p:cNvSpPr>
          <p:nvPr>
            <p:ph type="sldNum" sz="quarter" idx="12"/>
          </p:nvPr>
        </p:nvSpPr>
        <p:spPr/>
        <p:txBody>
          <a:bodyPr/>
          <a:lstStyle/>
          <a:p>
            <a:fld id="{81E92549-F71C-4939-A0C5-3476E9944AAA}" type="slidenum">
              <a:rPr lang="ru-RU" smtClean="0"/>
              <a:t>‹#›</a:t>
            </a:fld>
            <a:endParaRPr lang="ru-RU"/>
          </a:p>
        </p:txBody>
      </p:sp>
    </p:spTree>
    <p:extLst>
      <p:ext uri="{BB962C8B-B14F-4D97-AF65-F5344CB8AC3E}">
        <p14:creationId xmlns:p14="http://schemas.microsoft.com/office/powerpoint/2010/main" val="16047640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E9BF66-C5D8-4A98-8430-4DDE6CD4BD6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3384E62-A44F-4D29-8821-812359AF938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AB21E5A-D7FA-4E6A-AF78-89D0E1087DE0}"/>
              </a:ext>
            </a:extLst>
          </p:cNvPr>
          <p:cNvSpPr>
            <a:spLocks noGrp="1"/>
          </p:cNvSpPr>
          <p:nvPr>
            <p:ph type="dt" sz="half" idx="10"/>
          </p:nvPr>
        </p:nvSpPr>
        <p:spPr/>
        <p:txBody>
          <a:bodyPr/>
          <a:lstStyle/>
          <a:p>
            <a:fld id="{225CC6C8-1781-49BC-986A-8CB7A696D5B2}" type="datetimeFigureOut">
              <a:rPr lang="ru-RU" smtClean="0"/>
              <a:t>26.05.2026</a:t>
            </a:fld>
            <a:endParaRPr lang="ru-RU"/>
          </a:p>
        </p:txBody>
      </p:sp>
      <p:sp>
        <p:nvSpPr>
          <p:cNvPr id="5" name="Нижний колонтитул 4">
            <a:extLst>
              <a:ext uri="{FF2B5EF4-FFF2-40B4-BE49-F238E27FC236}">
                <a16:creationId xmlns:a16="http://schemas.microsoft.com/office/drawing/2014/main" id="{7C77D081-3386-4303-A2ED-64F3E770D5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4D1C5E8-CD6D-42E5-8F91-C9D3C179DC41}"/>
              </a:ext>
            </a:extLst>
          </p:cNvPr>
          <p:cNvSpPr>
            <a:spLocks noGrp="1"/>
          </p:cNvSpPr>
          <p:nvPr>
            <p:ph type="sldNum" sz="quarter" idx="12"/>
          </p:nvPr>
        </p:nvSpPr>
        <p:spPr/>
        <p:txBody>
          <a:bodyPr/>
          <a:lstStyle/>
          <a:p>
            <a:fld id="{81E92549-F71C-4939-A0C5-3476E9944AAA}" type="slidenum">
              <a:rPr lang="ru-RU" smtClean="0"/>
              <a:t>‹#›</a:t>
            </a:fld>
            <a:endParaRPr lang="ru-RU"/>
          </a:p>
        </p:txBody>
      </p:sp>
    </p:spTree>
    <p:extLst>
      <p:ext uri="{BB962C8B-B14F-4D97-AF65-F5344CB8AC3E}">
        <p14:creationId xmlns:p14="http://schemas.microsoft.com/office/powerpoint/2010/main" val="35757084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362B618-388A-4E89-B04F-0A804280C78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D735A2E-367D-42AE-AF83-F0DC02DE8CF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A390418-4E40-4C69-91E6-00F71191CA4E}"/>
              </a:ext>
            </a:extLst>
          </p:cNvPr>
          <p:cNvSpPr>
            <a:spLocks noGrp="1"/>
          </p:cNvSpPr>
          <p:nvPr>
            <p:ph type="dt" sz="half" idx="10"/>
          </p:nvPr>
        </p:nvSpPr>
        <p:spPr/>
        <p:txBody>
          <a:bodyPr/>
          <a:lstStyle/>
          <a:p>
            <a:fld id="{225CC6C8-1781-49BC-986A-8CB7A696D5B2}" type="datetimeFigureOut">
              <a:rPr lang="ru-RU" smtClean="0"/>
              <a:t>26.05.2026</a:t>
            </a:fld>
            <a:endParaRPr lang="ru-RU"/>
          </a:p>
        </p:txBody>
      </p:sp>
      <p:sp>
        <p:nvSpPr>
          <p:cNvPr id="5" name="Нижний колонтитул 4">
            <a:extLst>
              <a:ext uri="{FF2B5EF4-FFF2-40B4-BE49-F238E27FC236}">
                <a16:creationId xmlns:a16="http://schemas.microsoft.com/office/drawing/2014/main" id="{AB5FC28F-F580-484C-9C34-49BDF2D808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4F10603-D63D-42E5-89B9-EDDE145EAF0A}"/>
              </a:ext>
            </a:extLst>
          </p:cNvPr>
          <p:cNvSpPr>
            <a:spLocks noGrp="1"/>
          </p:cNvSpPr>
          <p:nvPr>
            <p:ph type="sldNum" sz="quarter" idx="12"/>
          </p:nvPr>
        </p:nvSpPr>
        <p:spPr/>
        <p:txBody>
          <a:bodyPr/>
          <a:lstStyle/>
          <a:p>
            <a:fld id="{81E92549-F71C-4939-A0C5-3476E9944AAA}" type="slidenum">
              <a:rPr lang="ru-RU" smtClean="0"/>
              <a:t>‹#›</a:t>
            </a:fld>
            <a:endParaRPr lang="ru-RU"/>
          </a:p>
        </p:txBody>
      </p:sp>
    </p:spTree>
    <p:extLst>
      <p:ext uri="{BB962C8B-B14F-4D97-AF65-F5344CB8AC3E}">
        <p14:creationId xmlns:p14="http://schemas.microsoft.com/office/powerpoint/2010/main" val="14472559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01F8C5-0660-49D6-BD15-815F8A85B80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E70AD7A-E722-4596-AA94-EBCABA6C54A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AAC84F9-F73D-4AFB-9214-CC1336062E1B}"/>
              </a:ext>
            </a:extLst>
          </p:cNvPr>
          <p:cNvSpPr>
            <a:spLocks noGrp="1"/>
          </p:cNvSpPr>
          <p:nvPr>
            <p:ph type="dt" sz="half" idx="10"/>
          </p:nvPr>
        </p:nvSpPr>
        <p:spPr/>
        <p:txBody>
          <a:bodyPr/>
          <a:lstStyle/>
          <a:p>
            <a:fld id="{225CC6C8-1781-49BC-986A-8CB7A696D5B2}" type="datetimeFigureOut">
              <a:rPr lang="ru-RU" smtClean="0"/>
              <a:t>26.05.2026</a:t>
            </a:fld>
            <a:endParaRPr lang="ru-RU"/>
          </a:p>
        </p:txBody>
      </p:sp>
      <p:sp>
        <p:nvSpPr>
          <p:cNvPr id="5" name="Нижний колонтитул 4">
            <a:extLst>
              <a:ext uri="{FF2B5EF4-FFF2-40B4-BE49-F238E27FC236}">
                <a16:creationId xmlns:a16="http://schemas.microsoft.com/office/drawing/2014/main" id="{CFE06FDA-DAB0-4C71-A44F-77DD1191BED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F06BC1B-52EC-4EB1-83AD-6371AD2C7311}"/>
              </a:ext>
            </a:extLst>
          </p:cNvPr>
          <p:cNvSpPr>
            <a:spLocks noGrp="1"/>
          </p:cNvSpPr>
          <p:nvPr>
            <p:ph type="sldNum" sz="quarter" idx="12"/>
          </p:nvPr>
        </p:nvSpPr>
        <p:spPr/>
        <p:txBody>
          <a:bodyPr/>
          <a:lstStyle/>
          <a:p>
            <a:fld id="{81E92549-F71C-4939-A0C5-3476E9944AAA}" type="slidenum">
              <a:rPr lang="ru-RU" smtClean="0"/>
              <a:t>‹#›</a:t>
            </a:fld>
            <a:endParaRPr lang="ru-RU"/>
          </a:p>
        </p:txBody>
      </p:sp>
    </p:spTree>
    <p:extLst>
      <p:ext uri="{BB962C8B-B14F-4D97-AF65-F5344CB8AC3E}">
        <p14:creationId xmlns:p14="http://schemas.microsoft.com/office/powerpoint/2010/main" val="13635162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3F28B0-5DCC-4591-888C-7F1FB830E42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9DE6B0B-87F6-474C-999A-B2758756CC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CF5E1BF-BAF2-43D5-B67A-CCCA40D4F8F4}"/>
              </a:ext>
            </a:extLst>
          </p:cNvPr>
          <p:cNvSpPr>
            <a:spLocks noGrp="1"/>
          </p:cNvSpPr>
          <p:nvPr>
            <p:ph type="dt" sz="half" idx="10"/>
          </p:nvPr>
        </p:nvSpPr>
        <p:spPr/>
        <p:txBody>
          <a:bodyPr/>
          <a:lstStyle/>
          <a:p>
            <a:fld id="{225CC6C8-1781-49BC-986A-8CB7A696D5B2}" type="datetimeFigureOut">
              <a:rPr lang="ru-RU" smtClean="0"/>
              <a:t>26.05.2026</a:t>
            </a:fld>
            <a:endParaRPr lang="ru-RU"/>
          </a:p>
        </p:txBody>
      </p:sp>
      <p:sp>
        <p:nvSpPr>
          <p:cNvPr id="5" name="Нижний колонтитул 4">
            <a:extLst>
              <a:ext uri="{FF2B5EF4-FFF2-40B4-BE49-F238E27FC236}">
                <a16:creationId xmlns:a16="http://schemas.microsoft.com/office/drawing/2014/main" id="{41DED7D4-CCE0-466C-8F13-2EFBB45338D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91D1917-FF3C-47EB-BC92-CD9FCC06602A}"/>
              </a:ext>
            </a:extLst>
          </p:cNvPr>
          <p:cNvSpPr>
            <a:spLocks noGrp="1"/>
          </p:cNvSpPr>
          <p:nvPr>
            <p:ph type="sldNum" sz="quarter" idx="12"/>
          </p:nvPr>
        </p:nvSpPr>
        <p:spPr/>
        <p:txBody>
          <a:bodyPr/>
          <a:lstStyle/>
          <a:p>
            <a:fld id="{81E92549-F71C-4939-A0C5-3476E9944AAA}" type="slidenum">
              <a:rPr lang="ru-RU" smtClean="0"/>
              <a:t>‹#›</a:t>
            </a:fld>
            <a:endParaRPr lang="ru-RU"/>
          </a:p>
        </p:txBody>
      </p:sp>
    </p:spTree>
    <p:extLst>
      <p:ext uri="{BB962C8B-B14F-4D97-AF65-F5344CB8AC3E}">
        <p14:creationId xmlns:p14="http://schemas.microsoft.com/office/powerpoint/2010/main" val="384669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928AAA-9E2F-4BFC-8917-6234992A718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4C422BC-580D-487F-910F-88E7F3C0A7E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AD23905-5D07-479E-AE55-3E4069FEB72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1E77974-51C4-45B3-AF4D-8CCAC65C8DDE}"/>
              </a:ext>
            </a:extLst>
          </p:cNvPr>
          <p:cNvSpPr>
            <a:spLocks noGrp="1"/>
          </p:cNvSpPr>
          <p:nvPr>
            <p:ph type="dt" sz="half" idx="10"/>
          </p:nvPr>
        </p:nvSpPr>
        <p:spPr/>
        <p:txBody>
          <a:bodyPr/>
          <a:lstStyle/>
          <a:p>
            <a:fld id="{225CC6C8-1781-49BC-986A-8CB7A696D5B2}" type="datetimeFigureOut">
              <a:rPr lang="ru-RU" smtClean="0"/>
              <a:t>26.05.2026</a:t>
            </a:fld>
            <a:endParaRPr lang="ru-RU"/>
          </a:p>
        </p:txBody>
      </p:sp>
      <p:sp>
        <p:nvSpPr>
          <p:cNvPr id="6" name="Нижний колонтитул 5">
            <a:extLst>
              <a:ext uri="{FF2B5EF4-FFF2-40B4-BE49-F238E27FC236}">
                <a16:creationId xmlns:a16="http://schemas.microsoft.com/office/drawing/2014/main" id="{16CDB873-A837-408D-97DE-B990F3BE45A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48528B0-2723-40A2-B259-0EC34CADF3B1}"/>
              </a:ext>
            </a:extLst>
          </p:cNvPr>
          <p:cNvSpPr>
            <a:spLocks noGrp="1"/>
          </p:cNvSpPr>
          <p:nvPr>
            <p:ph type="sldNum" sz="quarter" idx="12"/>
          </p:nvPr>
        </p:nvSpPr>
        <p:spPr/>
        <p:txBody>
          <a:bodyPr/>
          <a:lstStyle/>
          <a:p>
            <a:fld id="{81E92549-F71C-4939-A0C5-3476E9944AAA}" type="slidenum">
              <a:rPr lang="ru-RU" smtClean="0"/>
              <a:t>‹#›</a:t>
            </a:fld>
            <a:endParaRPr lang="ru-RU"/>
          </a:p>
        </p:txBody>
      </p:sp>
    </p:spTree>
    <p:extLst>
      <p:ext uri="{BB962C8B-B14F-4D97-AF65-F5344CB8AC3E}">
        <p14:creationId xmlns:p14="http://schemas.microsoft.com/office/powerpoint/2010/main" val="1395295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E705DC-CCD2-4BCC-BC72-FD02061FA58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1A9A773-162C-4E62-98B9-5FB9544C65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C136EAA-5AF7-4642-9FAB-2A277761228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7C72AAD-80D8-43FA-A9AB-04EC62422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7F4AE32-879C-4BA5-8099-42685604E3C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5985EC4-67A6-4909-8670-8793101D3E2B}"/>
              </a:ext>
            </a:extLst>
          </p:cNvPr>
          <p:cNvSpPr>
            <a:spLocks noGrp="1"/>
          </p:cNvSpPr>
          <p:nvPr>
            <p:ph type="dt" sz="half" idx="10"/>
          </p:nvPr>
        </p:nvSpPr>
        <p:spPr/>
        <p:txBody>
          <a:bodyPr/>
          <a:lstStyle/>
          <a:p>
            <a:fld id="{225CC6C8-1781-49BC-986A-8CB7A696D5B2}" type="datetimeFigureOut">
              <a:rPr lang="ru-RU" smtClean="0"/>
              <a:t>26.05.2026</a:t>
            </a:fld>
            <a:endParaRPr lang="ru-RU"/>
          </a:p>
        </p:txBody>
      </p:sp>
      <p:sp>
        <p:nvSpPr>
          <p:cNvPr id="8" name="Нижний колонтитул 7">
            <a:extLst>
              <a:ext uri="{FF2B5EF4-FFF2-40B4-BE49-F238E27FC236}">
                <a16:creationId xmlns:a16="http://schemas.microsoft.com/office/drawing/2014/main" id="{4EBA7469-9554-48B4-B90E-4EDBA8794BF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6331CF0-5317-4B2E-9EC8-46D08B6B41E7}"/>
              </a:ext>
            </a:extLst>
          </p:cNvPr>
          <p:cNvSpPr>
            <a:spLocks noGrp="1"/>
          </p:cNvSpPr>
          <p:nvPr>
            <p:ph type="sldNum" sz="quarter" idx="12"/>
          </p:nvPr>
        </p:nvSpPr>
        <p:spPr/>
        <p:txBody>
          <a:bodyPr/>
          <a:lstStyle/>
          <a:p>
            <a:fld id="{81E92549-F71C-4939-A0C5-3476E9944AAA}" type="slidenum">
              <a:rPr lang="ru-RU" smtClean="0"/>
              <a:t>‹#›</a:t>
            </a:fld>
            <a:endParaRPr lang="ru-RU"/>
          </a:p>
        </p:txBody>
      </p:sp>
    </p:spTree>
    <p:extLst>
      <p:ext uri="{BB962C8B-B14F-4D97-AF65-F5344CB8AC3E}">
        <p14:creationId xmlns:p14="http://schemas.microsoft.com/office/powerpoint/2010/main" val="34213981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0B8436-5419-4B1F-9E51-DE07CF8DE4B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73D7A60-DBD6-4974-8D26-8F2DC9425C2E}"/>
              </a:ext>
            </a:extLst>
          </p:cNvPr>
          <p:cNvSpPr>
            <a:spLocks noGrp="1"/>
          </p:cNvSpPr>
          <p:nvPr>
            <p:ph type="dt" sz="half" idx="10"/>
          </p:nvPr>
        </p:nvSpPr>
        <p:spPr/>
        <p:txBody>
          <a:bodyPr/>
          <a:lstStyle/>
          <a:p>
            <a:fld id="{225CC6C8-1781-49BC-986A-8CB7A696D5B2}" type="datetimeFigureOut">
              <a:rPr lang="ru-RU" smtClean="0"/>
              <a:t>26.05.2026</a:t>
            </a:fld>
            <a:endParaRPr lang="ru-RU"/>
          </a:p>
        </p:txBody>
      </p:sp>
      <p:sp>
        <p:nvSpPr>
          <p:cNvPr id="4" name="Нижний колонтитул 3">
            <a:extLst>
              <a:ext uri="{FF2B5EF4-FFF2-40B4-BE49-F238E27FC236}">
                <a16:creationId xmlns:a16="http://schemas.microsoft.com/office/drawing/2014/main" id="{52FFDFF4-72CC-4554-9750-BBFFA2E0829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90BA846-0DA5-49E7-A307-E564910B7B5C}"/>
              </a:ext>
            </a:extLst>
          </p:cNvPr>
          <p:cNvSpPr>
            <a:spLocks noGrp="1"/>
          </p:cNvSpPr>
          <p:nvPr>
            <p:ph type="sldNum" sz="quarter" idx="12"/>
          </p:nvPr>
        </p:nvSpPr>
        <p:spPr/>
        <p:txBody>
          <a:bodyPr/>
          <a:lstStyle/>
          <a:p>
            <a:fld id="{81E92549-F71C-4939-A0C5-3476E9944AAA}" type="slidenum">
              <a:rPr lang="ru-RU" smtClean="0"/>
              <a:t>‹#›</a:t>
            </a:fld>
            <a:endParaRPr lang="ru-RU"/>
          </a:p>
        </p:txBody>
      </p:sp>
    </p:spTree>
    <p:extLst>
      <p:ext uri="{BB962C8B-B14F-4D97-AF65-F5344CB8AC3E}">
        <p14:creationId xmlns:p14="http://schemas.microsoft.com/office/powerpoint/2010/main" val="27593608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962A029-7AB1-46F4-A96E-FF11CFF1D4D2}"/>
              </a:ext>
            </a:extLst>
          </p:cNvPr>
          <p:cNvSpPr>
            <a:spLocks noGrp="1"/>
          </p:cNvSpPr>
          <p:nvPr>
            <p:ph type="dt" sz="half" idx="10"/>
          </p:nvPr>
        </p:nvSpPr>
        <p:spPr/>
        <p:txBody>
          <a:bodyPr/>
          <a:lstStyle/>
          <a:p>
            <a:fld id="{225CC6C8-1781-49BC-986A-8CB7A696D5B2}" type="datetimeFigureOut">
              <a:rPr lang="ru-RU" smtClean="0"/>
              <a:t>26.05.2026</a:t>
            </a:fld>
            <a:endParaRPr lang="ru-RU"/>
          </a:p>
        </p:txBody>
      </p:sp>
      <p:sp>
        <p:nvSpPr>
          <p:cNvPr id="3" name="Нижний колонтитул 2">
            <a:extLst>
              <a:ext uri="{FF2B5EF4-FFF2-40B4-BE49-F238E27FC236}">
                <a16:creationId xmlns:a16="http://schemas.microsoft.com/office/drawing/2014/main" id="{85EDC6C3-A74C-4CE1-B8FF-B73D750A098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EC07770-549E-406D-BCD5-0799D70A819C}"/>
              </a:ext>
            </a:extLst>
          </p:cNvPr>
          <p:cNvSpPr>
            <a:spLocks noGrp="1"/>
          </p:cNvSpPr>
          <p:nvPr>
            <p:ph type="sldNum" sz="quarter" idx="12"/>
          </p:nvPr>
        </p:nvSpPr>
        <p:spPr/>
        <p:txBody>
          <a:bodyPr/>
          <a:lstStyle/>
          <a:p>
            <a:fld id="{81E92549-F71C-4939-A0C5-3476E9944AAA}" type="slidenum">
              <a:rPr lang="ru-RU" smtClean="0"/>
              <a:t>‹#›</a:t>
            </a:fld>
            <a:endParaRPr lang="ru-RU"/>
          </a:p>
        </p:txBody>
      </p:sp>
    </p:spTree>
    <p:extLst>
      <p:ext uri="{BB962C8B-B14F-4D97-AF65-F5344CB8AC3E}">
        <p14:creationId xmlns:p14="http://schemas.microsoft.com/office/powerpoint/2010/main" val="42424809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849F98-209E-4E7A-BA78-9D00299E691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6AB7B8F-C519-4199-A9E5-E636FB132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52B6BE5-9E03-4442-AE61-F5B8CB33D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8554E37-0F96-4DD7-9142-C4AFB402377A}"/>
              </a:ext>
            </a:extLst>
          </p:cNvPr>
          <p:cNvSpPr>
            <a:spLocks noGrp="1"/>
          </p:cNvSpPr>
          <p:nvPr>
            <p:ph type="dt" sz="half" idx="10"/>
          </p:nvPr>
        </p:nvSpPr>
        <p:spPr/>
        <p:txBody>
          <a:bodyPr/>
          <a:lstStyle/>
          <a:p>
            <a:fld id="{225CC6C8-1781-49BC-986A-8CB7A696D5B2}" type="datetimeFigureOut">
              <a:rPr lang="ru-RU" smtClean="0"/>
              <a:t>26.05.2026</a:t>
            </a:fld>
            <a:endParaRPr lang="ru-RU"/>
          </a:p>
        </p:txBody>
      </p:sp>
      <p:sp>
        <p:nvSpPr>
          <p:cNvPr id="6" name="Нижний колонтитул 5">
            <a:extLst>
              <a:ext uri="{FF2B5EF4-FFF2-40B4-BE49-F238E27FC236}">
                <a16:creationId xmlns:a16="http://schemas.microsoft.com/office/drawing/2014/main" id="{FF08F6C3-91C8-41EA-B7B1-C1AAF64F98F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8D1C47F-89FA-4AAB-88AA-7F80E6BF2431}"/>
              </a:ext>
            </a:extLst>
          </p:cNvPr>
          <p:cNvSpPr>
            <a:spLocks noGrp="1"/>
          </p:cNvSpPr>
          <p:nvPr>
            <p:ph type="sldNum" sz="quarter" idx="12"/>
          </p:nvPr>
        </p:nvSpPr>
        <p:spPr/>
        <p:txBody>
          <a:bodyPr/>
          <a:lstStyle/>
          <a:p>
            <a:fld id="{81E92549-F71C-4939-A0C5-3476E9944AAA}" type="slidenum">
              <a:rPr lang="ru-RU" smtClean="0"/>
              <a:t>‹#›</a:t>
            </a:fld>
            <a:endParaRPr lang="ru-RU"/>
          </a:p>
        </p:txBody>
      </p:sp>
    </p:spTree>
    <p:extLst>
      <p:ext uri="{BB962C8B-B14F-4D97-AF65-F5344CB8AC3E}">
        <p14:creationId xmlns:p14="http://schemas.microsoft.com/office/powerpoint/2010/main" val="41563449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D4DE59-BA62-4C9F-97EC-399A8E4312A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6506EA6-25EA-44A9-8B51-116DEA59B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a:extLst>
              <a:ext uri="{FF2B5EF4-FFF2-40B4-BE49-F238E27FC236}">
                <a16:creationId xmlns:a16="http://schemas.microsoft.com/office/drawing/2014/main" id="{54BB5FA9-5052-4540-B957-D2B4AA40F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54159B0-5DD7-4D21-91C5-E4942C9BBECA}"/>
              </a:ext>
            </a:extLst>
          </p:cNvPr>
          <p:cNvSpPr>
            <a:spLocks noGrp="1"/>
          </p:cNvSpPr>
          <p:nvPr>
            <p:ph type="dt" sz="half" idx="10"/>
          </p:nvPr>
        </p:nvSpPr>
        <p:spPr/>
        <p:txBody>
          <a:bodyPr/>
          <a:lstStyle/>
          <a:p>
            <a:fld id="{225CC6C8-1781-49BC-986A-8CB7A696D5B2}" type="datetimeFigureOut">
              <a:rPr lang="ru-RU" smtClean="0"/>
              <a:t>26.05.2026</a:t>
            </a:fld>
            <a:endParaRPr lang="ru-RU"/>
          </a:p>
        </p:txBody>
      </p:sp>
      <p:sp>
        <p:nvSpPr>
          <p:cNvPr id="6" name="Нижний колонтитул 5">
            <a:extLst>
              <a:ext uri="{FF2B5EF4-FFF2-40B4-BE49-F238E27FC236}">
                <a16:creationId xmlns:a16="http://schemas.microsoft.com/office/drawing/2014/main" id="{8713747D-8A5D-48AD-B11E-1D59C718F1D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F3D5DFE-3D41-468D-8A4C-1F059C8D9846}"/>
              </a:ext>
            </a:extLst>
          </p:cNvPr>
          <p:cNvSpPr>
            <a:spLocks noGrp="1"/>
          </p:cNvSpPr>
          <p:nvPr>
            <p:ph type="sldNum" sz="quarter" idx="12"/>
          </p:nvPr>
        </p:nvSpPr>
        <p:spPr/>
        <p:txBody>
          <a:bodyPr/>
          <a:lstStyle/>
          <a:p>
            <a:fld id="{81E92549-F71C-4939-A0C5-3476E9944AAA}" type="slidenum">
              <a:rPr lang="ru-RU" smtClean="0"/>
              <a:t>‹#›</a:t>
            </a:fld>
            <a:endParaRPr lang="ru-RU"/>
          </a:p>
        </p:txBody>
      </p:sp>
    </p:spTree>
    <p:extLst>
      <p:ext uri="{BB962C8B-B14F-4D97-AF65-F5344CB8AC3E}">
        <p14:creationId xmlns:p14="http://schemas.microsoft.com/office/powerpoint/2010/main" val="38628784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A8AB30-9895-45E7-ABAB-4FC10F641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FAB4F67-AC6D-4610-9481-2E454D520C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7287AC4-3CD9-4157-AB19-CF3C12DE26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CC6C8-1781-49BC-986A-8CB7A696D5B2}" type="datetimeFigureOut">
              <a:rPr lang="ru-RU" smtClean="0"/>
              <a:t>26.05.2026</a:t>
            </a:fld>
            <a:endParaRPr lang="ru-RU"/>
          </a:p>
        </p:txBody>
      </p:sp>
      <p:sp>
        <p:nvSpPr>
          <p:cNvPr id="5" name="Нижний колонтитул 4">
            <a:extLst>
              <a:ext uri="{FF2B5EF4-FFF2-40B4-BE49-F238E27FC236}">
                <a16:creationId xmlns:a16="http://schemas.microsoft.com/office/drawing/2014/main" id="{FE88F784-DDD6-4BC5-8868-B349502036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0E7C81D-4FAE-46E8-97A3-75595135D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92549-F71C-4939-A0C5-3476E9944AAA}" type="slidenum">
              <a:rPr lang="ru-RU" smtClean="0"/>
              <a:t>‹#›</a:t>
            </a:fld>
            <a:endParaRPr lang="ru-RU"/>
          </a:p>
        </p:txBody>
      </p:sp>
    </p:spTree>
    <p:extLst>
      <p:ext uri="{BB962C8B-B14F-4D97-AF65-F5344CB8AC3E}">
        <p14:creationId xmlns:p14="http://schemas.microsoft.com/office/powerpoint/2010/main" val="1859179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cntd.ru/document/420397755" TargetMode="External"/><Relationship Id="rId2" Type="http://schemas.openxmlformats.org/officeDocument/2006/relationships/hyperlink" Target="https://docs.cntd.ru/document/901990046"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ocs.cntd.ru/document/130589418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cs.cntd.ru/document/351739937" TargetMode="External"/><Relationship Id="rId2" Type="http://schemas.openxmlformats.org/officeDocument/2006/relationships/hyperlink" Target="https://docs.cntd.ru/document/565227683"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ocs.cntd.ru/document/1200181911" TargetMode="External"/><Relationship Id="rId4" Type="http://schemas.openxmlformats.org/officeDocument/2006/relationships/hyperlink" Target="https://docs.cntd.ru/document/120018191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shedevrum.ai/" TargetMode="External"/><Relationship Id="rId3" Type="http://schemas.openxmlformats.org/officeDocument/2006/relationships/hyperlink" Target="https://giga.chat/" TargetMode="External"/><Relationship Id="rId7" Type="http://schemas.openxmlformats.org/officeDocument/2006/relationships/hyperlink" Target="https://fusionbrain.ai/"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alice.yandex.ru/" TargetMode="External"/><Relationship Id="rId5" Type="http://schemas.openxmlformats.org/officeDocument/2006/relationships/hyperlink" Target="https://chat.deepseek.com/" TargetMode="External"/><Relationship Id="rId4" Type="http://schemas.openxmlformats.org/officeDocument/2006/relationships/hyperlink" Target="https://chat.qwen.a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hyperlink" Target="https://tass.ru/obschestvo/24845077"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Прямая соединительная линия 47">
            <a:extLst>
              <a:ext uri="{FF2B5EF4-FFF2-40B4-BE49-F238E27FC236}">
                <a16:creationId xmlns:a16="http://schemas.microsoft.com/office/drawing/2014/main" id="{B048B0D7-CA25-45CE-B52B-469D0B156603}"/>
              </a:ext>
            </a:extLst>
          </p:cNvPr>
          <p:cNvCxnSpPr>
            <a:cxnSpLocks/>
          </p:cNvCxnSpPr>
          <p:nvPr/>
        </p:nvCxnSpPr>
        <p:spPr>
          <a:xfrm flipH="1">
            <a:off x="601980" y="6720840"/>
            <a:ext cx="11407141" cy="5379"/>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4" name="Прямая соединительная линия 43">
            <a:extLst>
              <a:ext uri="{FF2B5EF4-FFF2-40B4-BE49-F238E27FC236}">
                <a16:creationId xmlns:a16="http://schemas.microsoft.com/office/drawing/2014/main" id="{6A1BF1B9-9FE8-4E6F-BF1B-56BC2FD592A4}"/>
              </a:ext>
            </a:extLst>
          </p:cNvPr>
          <p:cNvCxnSpPr>
            <a:cxnSpLocks/>
          </p:cNvCxnSpPr>
          <p:nvPr/>
        </p:nvCxnSpPr>
        <p:spPr>
          <a:xfrm>
            <a:off x="167640" y="152400"/>
            <a:ext cx="0" cy="421386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2" name="Прямая соединительная линия 41">
            <a:extLst>
              <a:ext uri="{FF2B5EF4-FFF2-40B4-BE49-F238E27FC236}">
                <a16:creationId xmlns:a16="http://schemas.microsoft.com/office/drawing/2014/main" id="{09C6CB01-5C55-477E-A06B-AF5CCBCE537A}"/>
              </a:ext>
            </a:extLst>
          </p:cNvPr>
          <p:cNvCxnSpPr>
            <a:cxnSpLocks/>
          </p:cNvCxnSpPr>
          <p:nvPr/>
        </p:nvCxnSpPr>
        <p:spPr>
          <a:xfrm>
            <a:off x="327660" y="297180"/>
            <a:ext cx="0" cy="617982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35" name="Прямоугольник 34">
            <a:extLst>
              <a:ext uri="{FF2B5EF4-FFF2-40B4-BE49-F238E27FC236}">
                <a16:creationId xmlns:a16="http://schemas.microsoft.com/office/drawing/2014/main" id="{1CC45CCA-CABA-476A-8764-7386FB327BF3}"/>
              </a:ext>
            </a:extLst>
          </p:cNvPr>
          <p:cNvSpPr/>
          <p:nvPr/>
        </p:nvSpPr>
        <p:spPr>
          <a:xfrm>
            <a:off x="6918960" y="5725885"/>
            <a:ext cx="5280660" cy="4104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a:extLst>
              <a:ext uri="{FF2B5EF4-FFF2-40B4-BE49-F238E27FC236}">
                <a16:creationId xmlns:a16="http://schemas.microsoft.com/office/drawing/2014/main" id="{8A6EA99B-B0E6-4206-8DF4-BB90B42ACE6F}"/>
              </a:ext>
            </a:extLst>
          </p:cNvPr>
          <p:cNvSpPr/>
          <p:nvPr/>
        </p:nvSpPr>
        <p:spPr>
          <a:xfrm>
            <a:off x="9476715" y="3257402"/>
            <a:ext cx="777240" cy="732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58D14AC0-F1FE-43D6-8B06-3FA9BDB23AB5}"/>
              </a:ext>
            </a:extLst>
          </p:cNvPr>
          <p:cNvSpPr/>
          <p:nvPr/>
        </p:nvSpPr>
        <p:spPr>
          <a:xfrm>
            <a:off x="6530340" y="1060659"/>
            <a:ext cx="777240" cy="732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C6404660-6405-44D6-8E80-352FCC1B3A24}"/>
              </a:ext>
            </a:extLst>
          </p:cNvPr>
          <p:cNvSpPr>
            <a:spLocks noGrp="1"/>
          </p:cNvSpPr>
          <p:nvPr>
            <p:ph type="ctrTitle"/>
          </p:nvPr>
        </p:nvSpPr>
        <p:spPr>
          <a:xfrm>
            <a:off x="4480222" y="2357951"/>
            <a:ext cx="7267664" cy="2387600"/>
          </a:xfrm>
        </p:spPr>
        <p:txBody>
          <a:bodyPr>
            <a:normAutofit fontScale="90000"/>
          </a:bodyPr>
          <a:lstStyle/>
          <a:p>
            <a:r>
              <a:rPr lang="ru-RU" b="1" dirty="0">
                <a:solidFill>
                  <a:srgbClr val="273B41"/>
                </a:solidFill>
              </a:rPr>
              <a:t>Системы искусственного интеллекта в работе учителя</a:t>
            </a:r>
          </a:p>
        </p:txBody>
      </p:sp>
      <p:sp>
        <p:nvSpPr>
          <p:cNvPr id="3" name="Подзаголовок 2">
            <a:extLst>
              <a:ext uri="{FF2B5EF4-FFF2-40B4-BE49-F238E27FC236}">
                <a16:creationId xmlns:a16="http://schemas.microsoft.com/office/drawing/2014/main" id="{C1506E3B-8269-48AD-8623-CC678BD9C950}"/>
              </a:ext>
            </a:extLst>
          </p:cNvPr>
          <p:cNvSpPr>
            <a:spLocks noGrp="1"/>
          </p:cNvSpPr>
          <p:nvPr>
            <p:ph type="subTitle" idx="1"/>
          </p:nvPr>
        </p:nvSpPr>
        <p:spPr>
          <a:xfrm>
            <a:off x="1583182" y="5761264"/>
            <a:ext cx="10050379" cy="410494"/>
          </a:xfrm>
          <a:ln>
            <a:noFill/>
          </a:ln>
        </p:spPr>
        <p:txBody>
          <a:bodyPr>
            <a:normAutofit lnSpcReduction="10000"/>
          </a:bodyPr>
          <a:lstStyle/>
          <a:p>
            <a:pPr marL="4481513" algn="r"/>
            <a:r>
              <a:rPr lang="ru-RU" dirty="0" err="1"/>
              <a:t>Делекторская</a:t>
            </a:r>
            <a:r>
              <a:rPr lang="ru-RU" dirty="0"/>
              <a:t> Е.В., методист ЛИРО</a:t>
            </a:r>
          </a:p>
        </p:txBody>
      </p:sp>
      <p:sp>
        <p:nvSpPr>
          <p:cNvPr id="4" name="Овал 3">
            <a:extLst>
              <a:ext uri="{FF2B5EF4-FFF2-40B4-BE49-F238E27FC236}">
                <a16:creationId xmlns:a16="http://schemas.microsoft.com/office/drawing/2014/main" id="{31AD2A9F-C4FD-4615-9E2F-563A73FC3D6E}"/>
              </a:ext>
            </a:extLst>
          </p:cNvPr>
          <p:cNvSpPr/>
          <p:nvPr/>
        </p:nvSpPr>
        <p:spPr>
          <a:xfrm>
            <a:off x="-625311" y="2883176"/>
            <a:ext cx="5332957" cy="4810831"/>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grpSp>
        <p:nvGrpSpPr>
          <p:cNvPr id="6" name="Группа 5">
            <a:extLst>
              <a:ext uri="{FF2B5EF4-FFF2-40B4-BE49-F238E27FC236}">
                <a16:creationId xmlns:a16="http://schemas.microsoft.com/office/drawing/2014/main" id="{4C0451BA-8380-4121-A56B-EC080B103095}"/>
              </a:ext>
            </a:extLst>
          </p:cNvPr>
          <p:cNvGrpSpPr/>
          <p:nvPr/>
        </p:nvGrpSpPr>
        <p:grpSpPr>
          <a:xfrm>
            <a:off x="1362837" y="638937"/>
            <a:ext cx="434594" cy="1319872"/>
            <a:chOff x="1362837" y="638937"/>
            <a:chExt cx="434594" cy="1319872"/>
          </a:xfrm>
        </p:grpSpPr>
        <p:sp>
          <p:nvSpPr>
            <p:cNvPr id="5" name="Овал 4">
              <a:extLst>
                <a:ext uri="{FF2B5EF4-FFF2-40B4-BE49-F238E27FC236}">
                  <a16:creationId xmlns:a16="http://schemas.microsoft.com/office/drawing/2014/main" id="{9DB1DBCB-991E-4A7C-9E9A-13A1D494B131}"/>
                </a:ext>
              </a:extLst>
            </p:cNvPr>
            <p:cNvSpPr/>
            <p:nvPr/>
          </p:nvSpPr>
          <p:spPr>
            <a:xfrm>
              <a:off x="1362837" y="638937"/>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Овал 6">
              <a:extLst>
                <a:ext uri="{FF2B5EF4-FFF2-40B4-BE49-F238E27FC236}">
                  <a16:creationId xmlns:a16="http://schemas.microsoft.com/office/drawing/2014/main" id="{BBA46BFC-32AC-41DC-81A3-5AD68748E54D}"/>
                </a:ext>
              </a:extLst>
            </p:cNvPr>
            <p:cNvSpPr/>
            <p:nvPr/>
          </p:nvSpPr>
          <p:spPr>
            <a:xfrm>
              <a:off x="1521587" y="638937"/>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8" name="Овал 7">
              <a:extLst>
                <a:ext uri="{FF2B5EF4-FFF2-40B4-BE49-F238E27FC236}">
                  <a16:creationId xmlns:a16="http://schemas.microsoft.com/office/drawing/2014/main" id="{8F88B148-676A-4ABF-B81E-E1FC24BC0EBB}"/>
                </a:ext>
              </a:extLst>
            </p:cNvPr>
            <p:cNvSpPr/>
            <p:nvPr/>
          </p:nvSpPr>
          <p:spPr>
            <a:xfrm>
              <a:off x="1680337" y="638937"/>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id="{CBD8421C-C6D5-4A02-9A9A-27658DDA8997}"/>
                </a:ext>
              </a:extLst>
            </p:cNvPr>
            <p:cNvSpPr/>
            <p:nvPr/>
          </p:nvSpPr>
          <p:spPr>
            <a:xfrm>
              <a:off x="1371219" y="1029628"/>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id="{D71AAF50-ED56-45E4-862A-561EF15A9C24}"/>
                </a:ext>
              </a:extLst>
            </p:cNvPr>
            <p:cNvSpPr/>
            <p:nvPr/>
          </p:nvSpPr>
          <p:spPr>
            <a:xfrm>
              <a:off x="1529969" y="1029628"/>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1" name="Овал 10">
              <a:extLst>
                <a:ext uri="{FF2B5EF4-FFF2-40B4-BE49-F238E27FC236}">
                  <a16:creationId xmlns:a16="http://schemas.microsoft.com/office/drawing/2014/main" id="{52C68900-7D21-405C-B18D-60346C2398FD}"/>
                </a:ext>
              </a:extLst>
            </p:cNvPr>
            <p:cNvSpPr/>
            <p:nvPr/>
          </p:nvSpPr>
          <p:spPr>
            <a:xfrm>
              <a:off x="1688719" y="1029628"/>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2" name="Овал 11">
              <a:extLst>
                <a:ext uri="{FF2B5EF4-FFF2-40B4-BE49-F238E27FC236}">
                  <a16:creationId xmlns:a16="http://schemas.microsoft.com/office/drawing/2014/main" id="{CE95798D-455D-48A8-96C2-42174D57CE44}"/>
                </a:ext>
              </a:extLst>
            </p:cNvPr>
            <p:cNvSpPr/>
            <p:nvPr/>
          </p:nvSpPr>
          <p:spPr>
            <a:xfrm>
              <a:off x="1371219" y="1437132"/>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3" name="Овал 12">
              <a:extLst>
                <a:ext uri="{FF2B5EF4-FFF2-40B4-BE49-F238E27FC236}">
                  <a16:creationId xmlns:a16="http://schemas.microsoft.com/office/drawing/2014/main" id="{1EDB3DF0-7EA4-475C-8B6C-690D1642EE9D}"/>
                </a:ext>
              </a:extLst>
            </p:cNvPr>
            <p:cNvSpPr/>
            <p:nvPr/>
          </p:nvSpPr>
          <p:spPr>
            <a:xfrm>
              <a:off x="1529969" y="1437132"/>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id="{744570B2-6CAC-4064-8AC6-AECDF100EF17}"/>
                </a:ext>
              </a:extLst>
            </p:cNvPr>
            <p:cNvSpPr/>
            <p:nvPr/>
          </p:nvSpPr>
          <p:spPr>
            <a:xfrm>
              <a:off x="1688719" y="1437132"/>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5" name="Овал 14">
              <a:extLst>
                <a:ext uri="{FF2B5EF4-FFF2-40B4-BE49-F238E27FC236}">
                  <a16:creationId xmlns:a16="http://schemas.microsoft.com/office/drawing/2014/main" id="{8DE1BBEF-E14F-421C-A1C5-3F67BC4CBBC5}"/>
                </a:ext>
              </a:extLst>
            </p:cNvPr>
            <p:cNvSpPr/>
            <p:nvPr/>
          </p:nvSpPr>
          <p:spPr>
            <a:xfrm>
              <a:off x="1373505" y="1852383"/>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id="{D369557B-DB73-4F6B-A6EC-8E881446BB5B}"/>
                </a:ext>
              </a:extLst>
            </p:cNvPr>
            <p:cNvSpPr/>
            <p:nvPr/>
          </p:nvSpPr>
          <p:spPr>
            <a:xfrm>
              <a:off x="1532255" y="1852383"/>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7" name="Овал 16">
              <a:extLst>
                <a:ext uri="{FF2B5EF4-FFF2-40B4-BE49-F238E27FC236}">
                  <a16:creationId xmlns:a16="http://schemas.microsoft.com/office/drawing/2014/main" id="{3F92AC0D-721E-4133-BAD7-A64CD4254E67}"/>
                </a:ext>
              </a:extLst>
            </p:cNvPr>
            <p:cNvSpPr/>
            <p:nvPr/>
          </p:nvSpPr>
          <p:spPr>
            <a:xfrm>
              <a:off x="1691005" y="1852383"/>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20" name="Овал 19">
            <a:extLst>
              <a:ext uri="{FF2B5EF4-FFF2-40B4-BE49-F238E27FC236}">
                <a16:creationId xmlns:a16="http://schemas.microsoft.com/office/drawing/2014/main" id="{A7A94C93-B7FB-4BC8-9779-9374801FE378}"/>
              </a:ext>
            </a:extLst>
          </p:cNvPr>
          <p:cNvSpPr/>
          <p:nvPr/>
        </p:nvSpPr>
        <p:spPr>
          <a:xfrm rot="5400000">
            <a:off x="11694673" y="4890331"/>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0C3B9EB6-F2BF-44EF-85CA-A76ECF876F55}"/>
              </a:ext>
            </a:extLst>
          </p:cNvPr>
          <p:cNvSpPr/>
          <p:nvPr/>
        </p:nvSpPr>
        <p:spPr>
          <a:xfrm rot="5400000">
            <a:off x="11694673" y="5049081"/>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B257C21E-B3C3-42FC-A92B-247CA411B73B}"/>
              </a:ext>
            </a:extLst>
          </p:cNvPr>
          <p:cNvSpPr/>
          <p:nvPr/>
        </p:nvSpPr>
        <p:spPr>
          <a:xfrm rot="5400000">
            <a:off x="11694673" y="5207831"/>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2EF3886A-8C94-45EE-92A9-DCE57E29582A}"/>
              </a:ext>
            </a:extLst>
          </p:cNvPr>
          <p:cNvSpPr/>
          <p:nvPr/>
        </p:nvSpPr>
        <p:spPr>
          <a:xfrm rot="5400000">
            <a:off x="11303982" y="4898713"/>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id="{57F93845-ED36-4F15-BC3F-AD42300840B1}"/>
              </a:ext>
            </a:extLst>
          </p:cNvPr>
          <p:cNvSpPr/>
          <p:nvPr/>
        </p:nvSpPr>
        <p:spPr>
          <a:xfrm rot="5400000">
            <a:off x="11303982" y="5057463"/>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5" name="Овал 24">
            <a:extLst>
              <a:ext uri="{FF2B5EF4-FFF2-40B4-BE49-F238E27FC236}">
                <a16:creationId xmlns:a16="http://schemas.microsoft.com/office/drawing/2014/main" id="{4CCE0B87-63FA-4C25-8E89-C8654511C8BC}"/>
              </a:ext>
            </a:extLst>
          </p:cNvPr>
          <p:cNvSpPr/>
          <p:nvPr/>
        </p:nvSpPr>
        <p:spPr>
          <a:xfrm rot="5400000">
            <a:off x="11303982" y="5216213"/>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6" name="Овал 25">
            <a:extLst>
              <a:ext uri="{FF2B5EF4-FFF2-40B4-BE49-F238E27FC236}">
                <a16:creationId xmlns:a16="http://schemas.microsoft.com/office/drawing/2014/main" id="{656BE5E2-A55F-4A98-A3F4-066CAFA09447}"/>
              </a:ext>
            </a:extLst>
          </p:cNvPr>
          <p:cNvSpPr/>
          <p:nvPr/>
        </p:nvSpPr>
        <p:spPr>
          <a:xfrm rot="5400000">
            <a:off x="10896478" y="4898713"/>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7" name="Овал 26">
            <a:extLst>
              <a:ext uri="{FF2B5EF4-FFF2-40B4-BE49-F238E27FC236}">
                <a16:creationId xmlns:a16="http://schemas.microsoft.com/office/drawing/2014/main" id="{DEC7CC75-2628-4CB0-B401-A820E1C86689}"/>
              </a:ext>
            </a:extLst>
          </p:cNvPr>
          <p:cNvSpPr/>
          <p:nvPr/>
        </p:nvSpPr>
        <p:spPr>
          <a:xfrm rot="5400000">
            <a:off x="10896478" y="5057463"/>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8" name="Овал 27">
            <a:extLst>
              <a:ext uri="{FF2B5EF4-FFF2-40B4-BE49-F238E27FC236}">
                <a16:creationId xmlns:a16="http://schemas.microsoft.com/office/drawing/2014/main" id="{F022B87F-92EA-427F-917B-A726826BEBEE}"/>
              </a:ext>
            </a:extLst>
          </p:cNvPr>
          <p:cNvSpPr/>
          <p:nvPr/>
        </p:nvSpPr>
        <p:spPr>
          <a:xfrm rot="5400000">
            <a:off x="10896478" y="5216213"/>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9" name="Овал 28">
            <a:extLst>
              <a:ext uri="{FF2B5EF4-FFF2-40B4-BE49-F238E27FC236}">
                <a16:creationId xmlns:a16="http://schemas.microsoft.com/office/drawing/2014/main" id="{0DF05878-0296-454C-82B1-2401BCF01612}"/>
              </a:ext>
            </a:extLst>
          </p:cNvPr>
          <p:cNvSpPr/>
          <p:nvPr/>
        </p:nvSpPr>
        <p:spPr>
          <a:xfrm rot="5400000">
            <a:off x="10481227" y="4900999"/>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30" name="Овал 29">
            <a:extLst>
              <a:ext uri="{FF2B5EF4-FFF2-40B4-BE49-F238E27FC236}">
                <a16:creationId xmlns:a16="http://schemas.microsoft.com/office/drawing/2014/main" id="{2C84C30F-E2BF-4A8C-9E79-EB118DE21269}"/>
              </a:ext>
            </a:extLst>
          </p:cNvPr>
          <p:cNvSpPr/>
          <p:nvPr/>
        </p:nvSpPr>
        <p:spPr>
          <a:xfrm rot="5400000">
            <a:off x="10481227" y="5059749"/>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31" name="Овал 30">
            <a:extLst>
              <a:ext uri="{FF2B5EF4-FFF2-40B4-BE49-F238E27FC236}">
                <a16:creationId xmlns:a16="http://schemas.microsoft.com/office/drawing/2014/main" id="{3D4410A5-F94C-49C9-BE6A-56235925E4C0}"/>
              </a:ext>
            </a:extLst>
          </p:cNvPr>
          <p:cNvSpPr/>
          <p:nvPr/>
        </p:nvSpPr>
        <p:spPr>
          <a:xfrm rot="5400000">
            <a:off x="10481227" y="5218499"/>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32" name="Овал 31">
            <a:extLst>
              <a:ext uri="{FF2B5EF4-FFF2-40B4-BE49-F238E27FC236}">
                <a16:creationId xmlns:a16="http://schemas.microsoft.com/office/drawing/2014/main" id="{3EDC7D7F-0A60-4318-B012-0DD472CF20B8}"/>
              </a:ext>
            </a:extLst>
          </p:cNvPr>
          <p:cNvSpPr/>
          <p:nvPr/>
        </p:nvSpPr>
        <p:spPr>
          <a:xfrm rot="5400000">
            <a:off x="10042335" y="4894206"/>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33" name="Овал 32">
            <a:extLst>
              <a:ext uri="{FF2B5EF4-FFF2-40B4-BE49-F238E27FC236}">
                <a16:creationId xmlns:a16="http://schemas.microsoft.com/office/drawing/2014/main" id="{442E3154-1B68-4178-90A7-F164DF6962D5}"/>
              </a:ext>
            </a:extLst>
          </p:cNvPr>
          <p:cNvSpPr/>
          <p:nvPr/>
        </p:nvSpPr>
        <p:spPr>
          <a:xfrm rot="5400000">
            <a:off x="10042335" y="5052956"/>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34" name="Овал 33">
            <a:extLst>
              <a:ext uri="{FF2B5EF4-FFF2-40B4-BE49-F238E27FC236}">
                <a16:creationId xmlns:a16="http://schemas.microsoft.com/office/drawing/2014/main" id="{1B9A3130-47FE-4F86-AAD3-D9E7F51E9334}"/>
              </a:ext>
            </a:extLst>
          </p:cNvPr>
          <p:cNvSpPr/>
          <p:nvPr/>
        </p:nvSpPr>
        <p:spPr>
          <a:xfrm rot="5400000">
            <a:off x="10042335" y="5211706"/>
            <a:ext cx="106426" cy="1064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cxnSp>
        <p:nvCxnSpPr>
          <p:cNvPr id="38" name="Прямая соединительная линия 37">
            <a:extLst>
              <a:ext uri="{FF2B5EF4-FFF2-40B4-BE49-F238E27FC236}">
                <a16:creationId xmlns:a16="http://schemas.microsoft.com/office/drawing/2014/main" id="{EDCAB4F4-3047-458D-8C22-F2C629A19DCA}"/>
              </a:ext>
            </a:extLst>
          </p:cNvPr>
          <p:cNvCxnSpPr/>
          <p:nvPr/>
        </p:nvCxnSpPr>
        <p:spPr>
          <a:xfrm>
            <a:off x="167640" y="152400"/>
            <a:ext cx="11841480"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0" name="Прямая соединительная линия 39">
            <a:extLst>
              <a:ext uri="{FF2B5EF4-FFF2-40B4-BE49-F238E27FC236}">
                <a16:creationId xmlns:a16="http://schemas.microsoft.com/office/drawing/2014/main" id="{4EC7FA41-5E24-4276-A0AD-72ED8576E6F7}"/>
              </a:ext>
            </a:extLst>
          </p:cNvPr>
          <p:cNvCxnSpPr>
            <a:cxnSpLocks/>
          </p:cNvCxnSpPr>
          <p:nvPr/>
        </p:nvCxnSpPr>
        <p:spPr>
          <a:xfrm>
            <a:off x="327660" y="297180"/>
            <a:ext cx="11582400" cy="0"/>
          </a:xfrm>
          <a:prstGeom prst="line">
            <a:avLst/>
          </a:prstGeom>
          <a:ln w="19050">
            <a:solidFill>
              <a:srgbClr val="273B41"/>
            </a:solidFill>
          </a:ln>
        </p:spPr>
        <p:style>
          <a:lnRef idx="1">
            <a:schemeClr val="accent1"/>
          </a:lnRef>
          <a:fillRef idx="0">
            <a:schemeClr val="accent1"/>
          </a:fillRef>
          <a:effectRef idx="0">
            <a:schemeClr val="accent1"/>
          </a:effectRef>
          <a:fontRef idx="minor">
            <a:schemeClr val="tx1"/>
          </a:fontRef>
        </p:style>
      </p:cxnSp>
      <p:sp>
        <p:nvSpPr>
          <p:cNvPr id="53" name="Подзаголовок 2">
            <a:extLst>
              <a:ext uri="{FF2B5EF4-FFF2-40B4-BE49-F238E27FC236}">
                <a16:creationId xmlns:a16="http://schemas.microsoft.com/office/drawing/2014/main" id="{063728C7-D641-40D6-A833-17E35F5ECC5D}"/>
              </a:ext>
            </a:extLst>
          </p:cNvPr>
          <p:cNvSpPr txBox="1">
            <a:spLocks/>
          </p:cNvSpPr>
          <p:nvPr/>
        </p:nvSpPr>
        <p:spPr>
          <a:xfrm>
            <a:off x="1416050" y="435127"/>
            <a:ext cx="10050379" cy="410494"/>
          </a:xfrm>
          <a:prstGeom prst="rect">
            <a:avLst/>
          </a:prstGeom>
          <a:ln>
            <a:no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solidFill>
                  <a:srgbClr val="273B41"/>
                </a:solidFill>
              </a:rPr>
              <a:t>ГБОУ ДПО ЛНР «Луганский институт развития образования»</a:t>
            </a:r>
          </a:p>
        </p:txBody>
      </p:sp>
    </p:spTree>
    <p:extLst>
      <p:ext uri="{BB962C8B-B14F-4D97-AF65-F5344CB8AC3E}">
        <p14:creationId xmlns:p14="http://schemas.microsoft.com/office/powerpoint/2010/main" val="33881491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0E81B-6436-0E78-EAE6-0C1EB0F9705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CF0CB0-9AD5-20A6-4387-945FEA9E41A8}"/>
              </a:ext>
            </a:extLst>
          </p:cNvPr>
          <p:cNvSpPr>
            <a:spLocks noGrp="1"/>
          </p:cNvSpPr>
          <p:nvPr>
            <p:ph type="title"/>
          </p:nvPr>
        </p:nvSpPr>
        <p:spPr>
          <a:xfrm>
            <a:off x="830581" y="175419"/>
            <a:ext cx="10515600" cy="1325563"/>
          </a:xfrm>
        </p:spPr>
        <p:txBody>
          <a:bodyPr/>
          <a:lstStyle/>
          <a:p>
            <a:pPr algn="ctr"/>
            <a:r>
              <a:rPr lang="ru-RU" dirty="0">
                <a:solidFill>
                  <a:srgbClr val="BD4F05"/>
                </a:solidFill>
              </a:rPr>
              <a:t>Нормативная документация</a:t>
            </a:r>
          </a:p>
        </p:txBody>
      </p:sp>
      <p:sp>
        <p:nvSpPr>
          <p:cNvPr id="3" name="Объект 2">
            <a:extLst>
              <a:ext uri="{FF2B5EF4-FFF2-40B4-BE49-F238E27FC236}">
                <a16:creationId xmlns:a16="http://schemas.microsoft.com/office/drawing/2014/main" id="{E55366A9-8A38-574B-45E1-F4D9B869AE9C}"/>
              </a:ext>
            </a:extLst>
          </p:cNvPr>
          <p:cNvSpPr>
            <a:spLocks noGrp="1"/>
          </p:cNvSpPr>
          <p:nvPr>
            <p:ph idx="1"/>
          </p:nvPr>
        </p:nvSpPr>
        <p:spPr>
          <a:xfrm>
            <a:off x="811530" y="1142090"/>
            <a:ext cx="10515600" cy="3811650"/>
          </a:xfrm>
        </p:spPr>
        <p:txBody>
          <a:bodyPr>
            <a:noAutofit/>
          </a:bodyPr>
          <a:lstStyle/>
          <a:p>
            <a:pPr lvl="0" algn="just">
              <a:lnSpc>
                <a:spcPct val="100000"/>
              </a:lnSpc>
            </a:pPr>
            <a:r>
              <a:rPr lang="ru-RU" sz="2300" dirty="0">
                <a:solidFill>
                  <a:schemeClr val="tx1">
                    <a:lumMod val="65000"/>
                    <a:lumOff val="35000"/>
                  </a:schemeClr>
                </a:solidFill>
                <a:latin typeface="Times New Roman" panose="02020603050405020304" pitchFamily="18" charset="0"/>
                <a:cs typeface="Times New Roman" panose="02020603050405020304" pitchFamily="18" charset="0"/>
              </a:rPr>
              <a:t>Федеральный закон «О персональных данных (с изменениями на 24 июня 2025 года) // Электронный фонд правовых и нормативно-технических документов» [Офиц. сайт]. – URL: </a:t>
            </a:r>
            <a:r>
              <a:rPr lang="ru-RU" sz="2300" u="sng"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https://docs.cntd.ru/document/901990046</a:t>
            </a:r>
            <a:endParaRPr lang="ru-RU" sz="2300" u="sng" dirty="0">
              <a:solidFill>
                <a:srgbClr val="0070C0"/>
              </a:solidFill>
              <a:latin typeface="Times New Roman" panose="02020603050405020304" pitchFamily="18" charset="0"/>
              <a:cs typeface="Times New Roman" panose="02020603050405020304" pitchFamily="18" charset="0"/>
            </a:endParaRPr>
          </a:p>
          <a:p>
            <a:pPr lvl="0" algn="just">
              <a:lnSpc>
                <a:spcPct val="100000"/>
              </a:lnSpc>
            </a:pPr>
            <a:r>
              <a:rPr lang="ru-RU" sz="2300" dirty="0">
                <a:solidFill>
                  <a:schemeClr val="tx1">
                    <a:lumMod val="65000"/>
                    <a:lumOff val="35000"/>
                  </a:schemeClr>
                </a:solidFill>
                <a:latin typeface="Times New Roman" panose="02020603050405020304" pitchFamily="18" charset="0"/>
                <a:cs typeface="Times New Roman" panose="02020603050405020304" pitchFamily="18" charset="0"/>
              </a:rPr>
              <a:t>Указ Президента Российской Федерации от 9 мая 2017 г. № 203 «Стратегия развития информационного общества в Российской Федерации на 2017—2030 годы» // Электронный фонд правовых и нормативно-технических документов [Офиц. сайт].– </a:t>
            </a:r>
            <a:r>
              <a:rPr lang="en-US" sz="2300" dirty="0">
                <a:solidFill>
                  <a:schemeClr val="tx1">
                    <a:lumMod val="65000"/>
                    <a:lumOff val="35000"/>
                  </a:schemeClr>
                </a:solidFill>
                <a:latin typeface="Times New Roman" panose="02020603050405020304" pitchFamily="18" charset="0"/>
                <a:cs typeface="Times New Roman" panose="02020603050405020304" pitchFamily="18" charset="0"/>
              </a:rPr>
              <a:t>URL</a:t>
            </a:r>
            <a:r>
              <a:rPr lang="ru-RU" sz="23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300" u="sng"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https://docs.cntd.ru/document/420397755</a:t>
            </a:r>
            <a:r>
              <a:rPr lang="ru-RU" sz="2300" dirty="0">
                <a:solidFill>
                  <a:srgbClr val="0070C0"/>
                </a:solidFill>
                <a:latin typeface="Times New Roman" panose="02020603050405020304" pitchFamily="18" charset="0"/>
                <a:cs typeface="Times New Roman" panose="02020603050405020304" pitchFamily="18" charset="0"/>
              </a:rPr>
              <a:t>.</a:t>
            </a:r>
          </a:p>
          <a:p>
            <a:pPr lvl="0" algn="just">
              <a:lnSpc>
                <a:spcPct val="100000"/>
              </a:lnSpc>
            </a:pPr>
            <a:r>
              <a:rPr lang="ru-RU" sz="2300" dirty="0">
                <a:solidFill>
                  <a:schemeClr val="tx1">
                    <a:lumMod val="65000"/>
                    <a:lumOff val="35000"/>
                  </a:schemeClr>
                </a:solidFill>
                <a:latin typeface="Times New Roman" panose="02020603050405020304" pitchFamily="18" charset="0"/>
                <a:cs typeface="Times New Roman" panose="02020603050405020304" pitchFamily="18" charset="0"/>
              </a:rPr>
              <a:t>Указ Президента Российской Федерации от 07.05.2024 г. № 309 «О национальных целях развития Российской Федерации на период до 2030 года и на перспективу до 2036 года» // Электронный фонд правовых и нормативно-технических документов [Офиц. сайт]. – </a:t>
            </a:r>
            <a:r>
              <a:rPr lang="en-US" sz="2300" dirty="0">
                <a:solidFill>
                  <a:schemeClr val="tx1">
                    <a:lumMod val="65000"/>
                    <a:lumOff val="35000"/>
                  </a:schemeClr>
                </a:solidFill>
                <a:latin typeface="Times New Roman" panose="02020603050405020304" pitchFamily="18" charset="0"/>
                <a:cs typeface="Times New Roman" panose="02020603050405020304" pitchFamily="18" charset="0"/>
              </a:rPr>
              <a:t>URL</a:t>
            </a:r>
            <a:r>
              <a:rPr lang="ru-RU" sz="23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300" u="sng" dirty="0">
                <a:solidFill>
                  <a:srgbClr val="0070C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https://docs.cntd.ru/document/1305894187</a:t>
            </a:r>
            <a:r>
              <a:rPr lang="ru-RU" sz="2300" dirty="0">
                <a:solidFill>
                  <a:srgbClr val="0070C0"/>
                </a:solidFill>
                <a:latin typeface="Times New Roman" panose="02020603050405020304" pitchFamily="18" charset="0"/>
                <a:cs typeface="Times New Roman" panose="02020603050405020304" pitchFamily="18" charset="0"/>
              </a:rPr>
              <a:t>.</a:t>
            </a:r>
          </a:p>
          <a:p>
            <a:pPr lvl="0" algn="just">
              <a:lnSpc>
                <a:spcPct val="100000"/>
              </a:lnSpc>
            </a:pPr>
            <a:r>
              <a:rPr lang="ru-RU" sz="2300" dirty="0">
                <a:solidFill>
                  <a:schemeClr val="tx1">
                    <a:lumMod val="65000"/>
                    <a:lumOff val="35000"/>
                  </a:schemeClr>
                </a:solidFill>
                <a:latin typeface="Times New Roman" panose="02020603050405020304" pitchFamily="18" charset="0"/>
                <a:cs typeface="Times New Roman" panose="02020603050405020304" pitchFamily="18" charset="0"/>
              </a:rPr>
              <a:t>Указ Президента РФ от 10.10.2019 №490 «О развитии искусственного интеллекта в РФ» [Офиц. сайт]. – </a:t>
            </a:r>
            <a:r>
              <a:rPr lang="en-US" sz="2300" dirty="0">
                <a:solidFill>
                  <a:srgbClr val="0070C0"/>
                </a:solidFill>
                <a:latin typeface="Times New Roman" panose="02020603050405020304" pitchFamily="18" charset="0"/>
                <a:cs typeface="Times New Roman" panose="02020603050405020304" pitchFamily="18" charset="0"/>
              </a:rPr>
              <a:t>URL</a:t>
            </a:r>
            <a:r>
              <a:rPr lang="ru-RU" sz="2300" dirty="0">
                <a:solidFill>
                  <a:srgbClr val="0070C0"/>
                </a:solidFill>
                <a:latin typeface="Times New Roman" panose="02020603050405020304" pitchFamily="18" charset="0"/>
                <a:cs typeface="Times New Roman" panose="02020603050405020304" pitchFamily="18" charset="0"/>
              </a:rPr>
              <a:t>: https://docs.cntd.ru/document/563441794. </a:t>
            </a:r>
            <a:endParaRPr lang="ru-RU" sz="2300" dirty="0">
              <a:solidFill>
                <a:srgbClr val="0070C0"/>
              </a:solidFill>
              <a:latin typeface="Times New Roman" panose="02020603050405020304" pitchFamily="18" charset="0"/>
              <a:ea typeface="Calibri" panose="020F0502020204030204" pitchFamily="34" charset="0"/>
            </a:endParaRPr>
          </a:p>
        </p:txBody>
      </p:sp>
      <p:pic>
        <p:nvPicPr>
          <p:cNvPr id="2050" name="Picture 2" descr="Picture background">
            <a:extLst>
              <a:ext uri="{FF2B5EF4-FFF2-40B4-BE49-F238E27FC236}">
                <a16:creationId xmlns:a16="http://schemas.microsoft.com/office/drawing/2014/main" id="{E9340767-FF37-ACA4-8B47-B0F4C01756D7}"/>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9A7915BD-F77E-6D42-9A54-B344E27D3983}"/>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0444B651-4A14-2A92-03C1-973D75E5D587}"/>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1AEE585B-A5DE-BF93-8F97-7985765975A0}"/>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0153FF70-E1D6-6DFC-7CF0-8C02D35316A5}"/>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8436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47146-D300-879B-96AF-892073A1D40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E684DF-DC11-4673-0918-DEB8680C659D}"/>
              </a:ext>
            </a:extLst>
          </p:cNvPr>
          <p:cNvSpPr>
            <a:spLocks noGrp="1"/>
          </p:cNvSpPr>
          <p:nvPr>
            <p:ph type="title"/>
          </p:nvPr>
        </p:nvSpPr>
        <p:spPr>
          <a:xfrm>
            <a:off x="830581" y="175419"/>
            <a:ext cx="10515600" cy="1325563"/>
          </a:xfrm>
        </p:spPr>
        <p:txBody>
          <a:bodyPr/>
          <a:lstStyle/>
          <a:p>
            <a:pPr algn="ctr"/>
            <a:r>
              <a:rPr lang="ru-RU" dirty="0">
                <a:solidFill>
                  <a:srgbClr val="BD4F05"/>
                </a:solidFill>
              </a:rPr>
              <a:t>Нормативная документация</a:t>
            </a:r>
          </a:p>
        </p:txBody>
      </p:sp>
      <p:sp>
        <p:nvSpPr>
          <p:cNvPr id="3" name="Объект 2">
            <a:extLst>
              <a:ext uri="{FF2B5EF4-FFF2-40B4-BE49-F238E27FC236}">
                <a16:creationId xmlns:a16="http://schemas.microsoft.com/office/drawing/2014/main" id="{D4630BB4-6947-7B25-FB47-31075859777F}"/>
              </a:ext>
            </a:extLst>
          </p:cNvPr>
          <p:cNvSpPr>
            <a:spLocks noGrp="1"/>
          </p:cNvSpPr>
          <p:nvPr>
            <p:ph idx="1"/>
          </p:nvPr>
        </p:nvSpPr>
        <p:spPr>
          <a:xfrm>
            <a:off x="838200" y="1326915"/>
            <a:ext cx="10515600" cy="4578744"/>
          </a:xfrm>
        </p:spPr>
        <p:txBody>
          <a:bodyPr>
            <a:noAutofit/>
          </a:bodyPr>
          <a:lstStyle/>
          <a:p>
            <a:pPr lvl="0" algn="just"/>
            <a:r>
              <a:rPr lang="ru-RU" sz="2300" dirty="0">
                <a:solidFill>
                  <a:schemeClr val="tx1">
                    <a:lumMod val="65000"/>
                    <a:lumOff val="35000"/>
                  </a:schemeClr>
                </a:solidFill>
                <a:latin typeface="Times New Roman" panose="02020603050405020304" pitchFamily="18" charset="0"/>
                <a:cs typeface="Times New Roman" panose="02020603050405020304" pitchFamily="18" charset="0"/>
              </a:rPr>
              <a:t>Распоряжение Министерства просвещения Российской Федерации от 18.05.2020 № Р-44 «Об утверждении методических рекомендаций для внедрения в основные общеобразовательные программы современных цифровых технологий» [Офиц. сайт] – URL: </a:t>
            </a:r>
            <a:r>
              <a:rPr lang="ru-RU" sz="2300"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https://docs.cntd.ru/document/565227683</a:t>
            </a:r>
            <a:r>
              <a:rPr lang="ru-RU" sz="2300" dirty="0">
                <a:solidFill>
                  <a:schemeClr val="tx1">
                    <a:lumMod val="65000"/>
                    <a:lumOff val="35000"/>
                  </a:schemeClr>
                </a:solidFill>
                <a:latin typeface="Times New Roman" panose="02020603050405020304" pitchFamily="18" charset="0"/>
                <a:cs typeface="Times New Roman" panose="02020603050405020304" pitchFamily="18" charset="0"/>
              </a:rPr>
              <a:t>.</a:t>
            </a:r>
          </a:p>
          <a:p>
            <a:pPr lvl="0" algn="just"/>
            <a:r>
              <a:rPr lang="ru-RU" sz="2300" dirty="0">
                <a:solidFill>
                  <a:schemeClr val="tx1">
                    <a:lumMod val="65000"/>
                    <a:lumOff val="35000"/>
                  </a:schemeClr>
                </a:solidFill>
                <a:latin typeface="Times New Roman" panose="02020603050405020304" pitchFamily="18" charset="0"/>
                <a:cs typeface="Times New Roman" panose="02020603050405020304" pitchFamily="18" charset="0"/>
              </a:rPr>
              <a:t>Письмо Министерства просвещения РФ от 8 августа 2022 г. N ТВ-1496/04 «О внедрении программ по искусственному интеллекту» [Офиц. сайт] – URL: </a:t>
            </a:r>
            <a:r>
              <a:rPr lang="ru-RU" sz="2300"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https://docs.cntd.ru/document/351739937</a:t>
            </a:r>
            <a:r>
              <a:rPr lang="ru-RU" sz="2300" dirty="0">
                <a:solidFill>
                  <a:srgbClr val="0070C0"/>
                </a:solidFill>
                <a:latin typeface="Times New Roman" panose="02020603050405020304" pitchFamily="18" charset="0"/>
                <a:cs typeface="Times New Roman" panose="02020603050405020304" pitchFamily="18" charset="0"/>
              </a:rPr>
              <a:t>.</a:t>
            </a:r>
          </a:p>
          <a:p>
            <a:pPr lvl="0" algn="just"/>
            <a:r>
              <a:rPr lang="ru-RU" sz="2300" dirty="0">
                <a:solidFill>
                  <a:schemeClr val="tx1">
                    <a:lumMod val="65000"/>
                    <a:lumOff val="35000"/>
                  </a:schemeClr>
                </a:solidFill>
                <a:latin typeface="Times New Roman" panose="02020603050405020304" pitchFamily="18" charset="0"/>
                <a:cs typeface="Times New Roman" panose="02020603050405020304" pitchFamily="18" charset="0"/>
              </a:rPr>
              <a:t>Национальный стандарт Российской Федерации ГОСТ Р 59895–2021 «Технологии искусственного интеллекта в образовании. Общие положения и терминология» [Офиц. сайт] – URL: </a:t>
            </a:r>
            <a:r>
              <a:rPr lang="ru-RU" sz="2300" dirty="0">
                <a:solidFill>
                  <a:srgbClr val="0070C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https://docs.cntd.ru/document/1200181910</a:t>
            </a:r>
            <a:r>
              <a:rPr lang="ru-RU" sz="2300" dirty="0">
                <a:solidFill>
                  <a:schemeClr val="tx1">
                    <a:lumMod val="65000"/>
                    <a:lumOff val="35000"/>
                  </a:schemeClr>
                </a:solidFill>
                <a:latin typeface="Times New Roman" panose="02020603050405020304" pitchFamily="18" charset="0"/>
                <a:cs typeface="Times New Roman" panose="02020603050405020304" pitchFamily="18" charset="0"/>
              </a:rPr>
              <a:t>.</a:t>
            </a:r>
          </a:p>
          <a:p>
            <a:pPr lvl="0" algn="just"/>
            <a:r>
              <a:rPr lang="ru-RU" sz="2300" dirty="0">
                <a:solidFill>
                  <a:schemeClr val="tx1">
                    <a:lumMod val="65000"/>
                    <a:lumOff val="35000"/>
                  </a:schemeClr>
                </a:solidFill>
                <a:latin typeface="Times New Roman" panose="02020603050405020304" pitchFamily="18" charset="0"/>
                <a:cs typeface="Times New Roman" panose="02020603050405020304" pitchFamily="18" charset="0"/>
              </a:rPr>
              <a:t>Национальный стандарт Российской Федерации ГОСТ Р 59896–2021 — стандарт «Образовательные продукты с алгоритмами искусственного интеллекта для адаптивного обучения в общем образовании. Требования к учебно-методическим материалам» [Офиц. сайт] – URL: </a:t>
            </a:r>
            <a:r>
              <a:rPr lang="ru-RU" sz="2300" dirty="0">
                <a:solidFill>
                  <a:srgbClr val="0070C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https://docs.cntd.ru/document/1200181911</a:t>
            </a:r>
            <a:r>
              <a:rPr lang="ru-RU" sz="2300" dirty="0">
                <a:solidFill>
                  <a:srgbClr val="0070C0"/>
                </a:solidFill>
              </a:rPr>
              <a:t>.</a:t>
            </a:r>
          </a:p>
        </p:txBody>
      </p:sp>
      <p:pic>
        <p:nvPicPr>
          <p:cNvPr id="2050" name="Picture 2" descr="Picture background">
            <a:extLst>
              <a:ext uri="{FF2B5EF4-FFF2-40B4-BE49-F238E27FC236}">
                <a16:creationId xmlns:a16="http://schemas.microsoft.com/office/drawing/2014/main" id="{EE04652C-24CC-9D5A-ABAF-D310DA0E981B}"/>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526C6D5D-A4AB-7348-9500-3D584D858A1A}"/>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7484BDB8-1584-0467-56D9-AEE0EA857372}"/>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2FEE5F64-F23B-2F6B-7198-E1050BD59CFA}"/>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FA2870C-1169-3039-0997-D4F7F0A29CED}"/>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3689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830581" y="175419"/>
            <a:ext cx="10515600" cy="1325563"/>
          </a:xfrm>
        </p:spPr>
        <p:txBody>
          <a:bodyPr/>
          <a:lstStyle/>
          <a:p>
            <a:pPr algn="ctr"/>
            <a:r>
              <a:rPr lang="ru-RU" dirty="0">
                <a:solidFill>
                  <a:srgbClr val="BD4F05"/>
                </a:solidFill>
              </a:rPr>
              <a:t>Национальная стратегия развития искусственного интеллекта </a:t>
            </a:r>
          </a:p>
        </p:txBody>
      </p:sp>
      <p:sp>
        <p:nvSpPr>
          <p:cNvPr id="3" name="Объект 2">
            <a:extLst>
              <a:ext uri="{FF2B5EF4-FFF2-40B4-BE49-F238E27FC236}">
                <a16:creationId xmlns:a16="http://schemas.microsoft.com/office/drawing/2014/main" id="{6D1A06F4-A405-4E19-8C62-AE47C56E5709}"/>
              </a:ext>
            </a:extLst>
          </p:cNvPr>
          <p:cNvSpPr>
            <a:spLocks noGrp="1"/>
          </p:cNvSpPr>
          <p:nvPr>
            <p:ph idx="1"/>
          </p:nvPr>
        </p:nvSpPr>
        <p:spPr>
          <a:xfrm>
            <a:off x="838200" y="1836424"/>
            <a:ext cx="10515600" cy="4340539"/>
          </a:xfrm>
        </p:spPr>
        <p:txBody>
          <a:bodyPr>
            <a:normAutofit/>
          </a:bodyPr>
          <a:lstStyle/>
          <a:p>
            <a:pPr marL="0" indent="0" algn="just">
              <a:lnSpc>
                <a:spcPct val="107000"/>
              </a:lnSpc>
              <a:spcAft>
                <a:spcPts val="0"/>
              </a:spcAft>
              <a:buNone/>
            </a:pPr>
            <a:r>
              <a:rPr lang="ru-RU" dirty="0">
                <a:solidFill>
                  <a:srgbClr val="273B41"/>
                </a:solidFill>
                <a:latin typeface="Times New Roman" panose="02020603050405020304" pitchFamily="18" charset="0"/>
              </a:rPr>
              <a:t>Согласно Национальной стратегии развития искусственного интеллекта на период до 2030 года, утверждённой 10.10.2019г. (с изменениями и дополнениями от 15 февраля 2024 г.) доля работников, имеющих навыки использования технологий искусственного интеллекта, в общей численности работников в 2030 году должна вырасти не менее чем до 80 процентов по сравнению с 5 процентами в 2022 году.</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4761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787BA-E6D2-70CB-0188-A71C3253862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6ADB02-7192-684B-6504-18BC5D48A0C1}"/>
              </a:ext>
            </a:extLst>
          </p:cNvPr>
          <p:cNvSpPr>
            <a:spLocks noGrp="1"/>
          </p:cNvSpPr>
          <p:nvPr>
            <p:ph type="title"/>
          </p:nvPr>
        </p:nvSpPr>
        <p:spPr/>
        <p:txBody>
          <a:bodyPr/>
          <a:lstStyle/>
          <a:p>
            <a:pPr algn="ctr"/>
            <a:r>
              <a:rPr lang="ru-RU" dirty="0">
                <a:solidFill>
                  <a:srgbClr val="273B41"/>
                </a:solidFill>
              </a:rPr>
              <a:t>1.2 История искусственного интеллекта</a:t>
            </a:r>
          </a:p>
        </p:txBody>
      </p:sp>
      <p:pic>
        <p:nvPicPr>
          <p:cNvPr id="2050" name="Picture 2" descr="Picture background">
            <a:extLst>
              <a:ext uri="{FF2B5EF4-FFF2-40B4-BE49-F238E27FC236}">
                <a16:creationId xmlns:a16="http://schemas.microsoft.com/office/drawing/2014/main" id="{67281D6B-D4A6-C7CD-856E-76FC000B666D}"/>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57475" y="0"/>
            <a:ext cx="2034525" cy="20345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a:extLst>
              <a:ext uri="{FF2B5EF4-FFF2-40B4-BE49-F238E27FC236}">
                <a16:creationId xmlns:a16="http://schemas.microsoft.com/office/drawing/2014/main" id="{7B2E2A98-3D60-30C4-2750-ECBA25FB9F16}"/>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F6042B70-20EA-8899-20E7-A584EF1CC8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B43A17BD-7922-7C27-D8EE-00712789AF67}"/>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72BB7756-4122-0862-AB67-6839B6AFD96E}"/>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11365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838200" y="113390"/>
            <a:ext cx="10515600" cy="1325563"/>
          </a:xfrm>
        </p:spPr>
        <p:txBody>
          <a:bodyPr/>
          <a:lstStyle/>
          <a:p>
            <a:pPr algn="ctr"/>
            <a:r>
              <a:rPr lang="ru-RU" dirty="0">
                <a:solidFill>
                  <a:srgbClr val="BD4F05"/>
                </a:solidFill>
              </a:rPr>
              <a:t>История развития искусственного интеллекта</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CD94F5-553C-4C2F-8019-D1B7DC837639}"/>
              </a:ext>
            </a:extLst>
          </p:cNvPr>
          <p:cNvSpPr txBox="1"/>
          <p:nvPr/>
        </p:nvSpPr>
        <p:spPr>
          <a:xfrm>
            <a:off x="487681" y="1438953"/>
            <a:ext cx="5309438" cy="4939814"/>
          </a:xfrm>
          <a:prstGeom prst="rect">
            <a:avLst/>
          </a:prstGeom>
          <a:noFill/>
        </p:spPr>
        <p:txBody>
          <a:bodyPr wrap="square" rtlCol="0">
            <a:spAutoFit/>
          </a:bodyPr>
          <a:lstStyle/>
          <a:p>
            <a:pPr algn="ctr"/>
            <a:r>
              <a:rPr lang="ru-RU" sz="2600" dirty="0">
                <a:solidFill>
                  <a:srgbClr val="002060"/>
                </a:solidFill>
                <a:latin typeface="Times New Roman" panose="02020603050405020304" pitchFamily="18" charset="0"/>
              </a:rPr>
              <a:t>1940-е — 1950-е годы: первые модели</a:t>
            </a:r>
          </a:p>
          <a:p>
            <a:pPr algn="just">
              <a:spcBef>
                <a:spcPts val="1200"/>
              </a:spcBef>
            </a:pPr>
            <a:r>
              <a:rPr lang="ru-RU" sz="2300" dirty="0">
                <a:solidFill>
                  <a:srgbClr val="273B41"/>
                </a:solidFill>
                <a:latin typeface="Times New Roman" panose="02020603050405020304" pitchFamily="18" charset="0"/>
              </a:rPr>
              <a:t>В 1943 году американский нейрофизиолог Уоррен </a:t>
            </a:r>
            <a:r>
              <a:rPr lang="ru-RU" sz="2300" dirty="0" err="1">
                <a:solidFill>
                  <a:srgbClr val="273B41"/>
                </a:solidFill>
                <a:latin typeface="Times New Roman" panose="02020603050405020304" pitchFamily="18" charset="0"/>
              </a:rPr>
              <a:t>Маккаллок</a:t>
            </a:r>
            <a:r>
              <a:rPr lang="ru-RU" sz="2300" dirty="0">
                <a:solidFill>
                  <a:srgbClr val="273B41"/>
                </a:solidFill>
                <a:latin typeface="Times New Roman" panose="02020603050405020304" pitchFamily="18" charset="0"/>
              </a:rPr>
              <a:t> и американский логик и математик Уолтер Гарри Питтс-младший предложили первую математическую модель искусственного нейрона. Они описали схему, где искусственный «нейрон» получает входные сигналы, взвешивает их важность, суммирует и «решает» по простому правилу, передавать ли сигнал дальше. </a:t>
            </a:r>
          </a:p>
        </p:txBody>
      </p:sp>
      <p:grpSp>
        <p:nvGrpSpPr>
          <p:cNvPr id="8" name="Группа 7">
            <a:extLst>
              <a:ext uri="{FF2B5EF4-FFF2-40B4-BE49-F238E27FC236}">
                <a16:creationId xmlns:a16="http://schemas.microsoft.com/office/drawing/2014/main" id="{63D24944-1769-7D00-994C-302D94DC9EA0}"/>
              </a:ext>
            </a:extLst>
          </p:cNvPr>
          <p:cNvGrpSpPr/>
          <p:nvPr/>
        </p:nvGrpSpPr>
        <p:grpSpPr>
          <a:xfrm>
            <a:off x="5797119" y="2192371"/>
            <a:ext cx="6306695" cy="3455891"/>
            <a:chOff x="2512381" y="2804510"/>
            <a:chExt cx="6778298" cy="3606088"/>
          </a:xfrm>
        </p:grpSpPr>
        <p:pic>
          <p:nvPicPr>
            <p:cNvPr id="1026" name="Picture 2" descr="Picture background">
              <a:extLst>
                <a:ext uri="{FF2B5EF4-FFF2-40B4-BE49-F238E27FC236}">
                  <a16:creationId xmlns:a16="http://schemas.microsoft.com/office/drawing/2014/main" id="{C184F067-57BE-667E-81DE-F7B9331B30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884"/>
            <a:stretch>
              <a:fillRect/>
            </a:stretch>
          </p:blipFill>
          <p:spPr bwMode="auto">
            <a:xfrm>
              <a:off x="2637473" y="2804510"/>
              <a:ext cx="6543675" cy="30369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AE9A90-2A0C-4A02-A327-F218B0A44C6E}"/>
                </a:ext>
              </a:extLst>
            </p:cNvPr>
            <p:cNvSpPr txBox="1"/>
            <p:nvPr/>
          </p:nvSpPr>
          <p:spPr>
            <a:xfrm>
              <a:off x="2512381" y="6001305"/>
              <a:ext cx="3844030" cy="385384"/>
            </a:xfrm>
            <a:prstGeom prst="rect">
              <a:avLst/>
            </a:prstGeom>
            <a:noFill/>
          </p:spPr>
          <p:txBody>
            <a:bodyPr wrap="square" rtlCol="0">
              <a:spAutoFit/>
            </a:bodyPr>
            <a:lstStyle/>
            <a:p>
              <a:pPr algn="ctr"/>
              <a:r>
                <a:rPr lang="ru-RU" dirty="0">
                  <a:solidFill>
                    <a:srgbClr val="273B41"/>
                  </a:solidFill>
                  <a:latin typeface="Times New Roman" panose="02020603050405020304" pitchFamily="18" charset="0"/>
                </a:rPr>
                <a:t>Уоррен </a:t>
              </a:r>
              <a:r>
                <a:rPr lang="ru-RU" dirty="0" err="1">
                  <a:solidFill>
                    <a:srgbClr val="273B41"/>
                  </a:solidFill>
                  <a:latin typeface="Times New Roman" panose="02020603050405020304" pitchFamily="18" charset="0"/>
                </a:rPr>
                <a:t>Маккаллок</a:t>
              </a:r>
              <a:r>
                <a:rPr lang="ru-RU" dirty="0">
                  <a:solidFill>
                    <a:srgbClr val="273B41"/>
                  </a:solidFill>
                  <a:latin typeface="Times New Roman" panose="02020603050405020304" pitchFamily="18" charset="0"/>
                </a:rPr>
                <a:t> (1898-1969)</a:t>
              </a:r>
            </a:p>
          </p:txBody>
        </p:sp>
        <p:sp>
          <p:nvSpPr>
            <p:cNvPr id="4" name="TextBox 3">
              <a:extLst>
                <a:ext uri="{FF2B5EF4-FFF2-40B4-BE49-F238E27FC236}">
                  <a16:creationId xmlns:a16="http://schemas.microsoft.com/office/drawing/2014/main" id="{7557E582-B892-2922-8F60-B76D9E72C37F}"/>
                </a:ext>
              </a:extLst>
            </p:cNvPr>
            <p:cNvSpPr txBox="1"/>
            <p:nvPr/>
          </p:nvSpPr>
          <p:spPr>
            <a:xfrm>
              <a:off x="6271741" y="6025214"/>
              <a:ext cx="3018938" cy="385384"/>
            </a:xfrm>
            <a:prstGeom prst="rect">
              <a:avLst/>
            </a:prstGeom>
            <a:noFill/>
          </p:spPr>
          <p:txBody>
            <a:bodyPr wrap="square" lIns="0" rIns="0" rtlCol="0">
              <a:spAutoFit/>
            </a:bodyPr>
            <a:lstStyle/>
            <a:p>
              <a:pPr algn="ctr"/>
              <a:r>
                <a:rPr lang="ru-RU" dirty="0">
                  <a:solidFill>
                    <a:srgbClr val="273B41"/>
                  </a:solidFill>
                  <a:latin typeface="Times New Roman" panose="02020603050405020304" pitchFamily="18" charset="0"/>
                </a:rPr>
                <a:t>Уолтер Питтс (1923-1968)</a:t>
              </a:r>
            </a:p>
          </p:txBody>
        </p:sp>
      </p:grpSp>
    </p:spTree>
    <p:extLst>
      <p:ext uri="{BB962C8B-B14F-4D97-AF65-F5344CB8AC3E}">
        <p14:creationId xmlns:p14="http://schemas.microsoft.com/office/powerpoint/2010/main" val="19252652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AF9C7-24C7-E516-A1F2-CC79A6E17005}"/>
            </a:ext>
          </a:extLst>
        </p:cNvPr>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1B4C0A36-A83B-9E36-1147-885636DC28D6}"/>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54211286-72BB-EE86-D536-1D9B492E1B7D}"/>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870898F9-9F91-EE02-96C6-78D1D3E297C4}"/>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9A996375-9532-8AA7-19C4-7D63FA6EA694}"/>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9F2062AE-5318-F95F-8A5F-5C0D79426866}"/>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085CD73-1768-312C-474B-316371B614B8}"/>
              </a:ext>
            </a:extLst>
          </p:cNvPr>
          <p:cNvSpPr txBox="1"/>
          <p:nvPr/>
        </p:nvSpPr>
        <p:spPr>
          <a:xfrm>
            <a:off x="487681" y="1824046"/>
            <a:ext cx="5309438" cy="4355038"/>
          </a:xfrm>
          <a:prstGeom prst="rect">
            <a:avLst/>
          </a:prstGeom>
          <a:noFill/>
        </p:spPr>
        <p:txBody>
          <a:bodyPr wrap="square" rtlCol="0">
            <a:spAutoFit/>
          </a:bodyPr>
          <a:lstStyle/>
          <a:p>
            <a:pPr algn="ctr"/>
            <a:r>
              <a:rPr lang="ru-RU" sz="2600" dirty="0">
                <a:solidFill>
                  <a:srgbClr val="002060"/>
                </a:solidFill>
                <a:latin typeface="Times New Roman" panose="02020603050405020304" pitchFamily="18" charset="0"/>
              </a:rPr>
              <a:t>1950–1960-е годы: перцептрон </a:t>
            </a:r>
            <a:r>
              <a:rPr lang="ru-RU" sz="2600" dirty="0" err="1">
                <a:solidFill>
                  <a:srgbClr val="002060"/>
                </a:solidFill>
                <a:latin typeface="Times New Roman" panose="02020603050405020304" pitchFamily="18" charset="0"/>
              </a:rPr>
              <a:t>Розенблатта</a:t>
            </a:r>
            <a:endParaRPr lang="ru-RU" sz="2600" dirty="0">
              <a:solidFill>
                <a:srgbClr val="002060"/>
              </a:solidFill>
              <a:latin typeface="Times New Roman" panose="02020603050405020304" pitchFamily="18" charset="0"/>
            </a:endParaRPr>
          </a:p>
          <a:p>
            <a:endParaRPr lang="ru-RU" b="1" dirty="0"/>
          </a:p>
          <a:p>
            <a:pPr algn="just"/>
            <a:r>
              <a:rPr lang="ru-RU" sz="2300" dirty="0">
                <a:solidFill>
                  <a:srgbClr val="273B41"/>
                </a:solidFill>
                <a:latin typeface="Times New Roman" panose="02020603050405020304" pitchFamily="18" charset="0"/>
              </a:rPr>
              <a:t>В 1958 году </a:t>
            </a:r>
            <a:r>
              <a:rPr lang="ru-RU" dirty="0"/>
              <a:t> </a:t>
            </a:r>
            <a:r>
              <a:rPr lang="ru-RU" sz="2300" dirty="0">
                <a:solidFill>
                  <a:srgbClr val="273B41"/>
                </a:solidFill>
                <a:latin typeface="Times New Roman" panose="02020603050405020304" pitchFamily="18" charset="0"/>
              </a:rPr>
              <a:t>американский учёный в области психологии, нейрофизиологии и искусственного интеллекта Фрэнк </a:t>
            </a:r>
            <a:r>
              <a:rPr lang="ru-RU" sz="2300" dirty="0" err="1">
                <a:solidFill>
                  <a:srgbClr val="273B41"/>
                </a:solidFill>
                <a:latin typeface="Times New Roman" panose="02020603050405020304" pitchFamily="18" charset="0"/>
              </a:rPr>
              <a:t>Розенблатт</a:t>
            </a:r>
            <a:r>
              <a:rPr lang="ru-RU" sz="2300" dirty="0">
                <a:solidFill>
                  <a:srgbClr val="273B41"/>
                </a:solidFill>
                <a:latin typeface="Times New Roman" panose="02020603050405020304" pitchFamily="18" charset="0"/>
              </a:rPr>
              <a:t> создал </a:t>
            </a:r>
            <a:r>
              <a:rPr lang="ru-RU" sz="2300" b="1" dirty="0">
                <a:solidFill>
                  <a:srgbClr val="273B41"/>
                </a:solidFill>
                <a:latin typeface="Times New Roman" panose="02020603050405020304" pitchFamily="18" charset="0"/>
              </a:rPr>
              <a:t>перцептрон</a:t>
            </a:r>
            <a:r>
              <a:rPr lang="ru-RU" sz="2300" dirty="0">
                <a:solidFill>
                  <a:srgbClr val="273B41"/>
                </a:solidFill>
                <a:latin typeface="Times New Roman" panose="02020603050405020304" pitchFamily="18" charset="0"/>
              </a:rPr>
              <a:t> — простейшую обучаемую нейросеть. Его устройство обучалось распознавать простые фигуры: если сеть ошибалась, слегка менялись «веса» связей — она училась на ошибках. </a:t>
            </a:r>
          </a:p>
        </p:txBody>
      </p:sp>
      <p:pic>
        <p:nvPicPr>
          <p:cNvPr id="9" name="Picture 2" descr="Picture background">
            <a:extLst>
              <a:ext uri="{FF2B5EF4-FFF2-40B4-BE49-F238E27FC236}">
                <a16:creationId xmlns:a16="http://schemas.microsoft.com/office/drawing/2014/main" id="{05BCA97E-C8A3-BE1D-B394-0D026368E9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19" t="6732" r="15170" b="6444"/>
          <a:stretch>
            <a:fillRect/>
          </a:stretch>
        </p:blipFill>
        <p:spPr bwMode="auto">
          <a:xfrm>
            <a:off x="6096000" y="1518546"/>
            <a:ext cx="5775956" cy="40523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9DC80B6-AA0C-1975-2341-AFC58F53BF53}"/>
              </a:ext>
            </a:extLst>
          </p:cNvPr>
          <p:cNvSpPr txBox="1"/>
          <p:nvPr/>
        </p:nvSpPr>
        <p:spPr>
          <a:xfrm>
            <a:off x="7111014" y="5650466"/>
            <a:ext cx="3576580" cy="369332"/>
          </a:xfrm>
          <a:prstGeom prst="rect">
            <a:avLst/>
          </a:prstGeom>
          <a:noFill/>
        </p:spPr>
        <p:txBody>
          <a:bodyPr wrap="square" rtlCol="0">
            <a:spAutoFit/>
          </a:bodyPr>
          <a:lstStyle/>
          <a:p>
            <a:pPr algn="ctr"/>
            <a:r>
              <a:rPr lang="ru-RU" dirty="0">
                <a:solidFill>
                  <a:srgbClr val="273B41"/>
                </a:solidFill>
                <a:latin typeface="Times New Roman" panose="02020603050405020304" pitchFamily="18" charset="0"/>
              </a:rPr>
              <a:t>Фрэнк </a:t>
            </a:r>
            <a:r>
              <a:rPr lang="ru-RU" dirty="0" err="1">
                <a:solidFill>
                  <a:srgbClr val="273B41"/>
                </a:solidFill>
                <a:latin typeface="Times New Roman" panose="02020603050405020304" pitchFamily="18" charset="0"/>
              </a:rPr>
              <a:t>Розенблатт</a:t>
            </a:r>
            <a:r>
              <a:rPr lang="ru-RU" dirty="0">
                <a:solidFill>
                  <a:srgbClr val="273B41"/>
                </a:solidFill>
                <a:latin typeface="Times New Roman" panose="02020603050405020304" pitchFamily="18" charset="0"/>
              </a:rPr>
              <a:t> (1928-1971)</a:t>
            </a:r>
          </a:p>
        </p:txBody>
      </p:sp>
      <p:sp>
        <p:nvSpPr>
          <p:cNvPr id="8" name="Заголовок 1">
            <a:extLst>
              <a:ext uri="{FF2B5EF4-FFF2-40B4-BE49-F238E27FC236}">
                <a16:creationId xmlns:a16="http://schemas.microsoft.com/office/drawing/2014/main" id="{EBB65B63-258E-ED8C-E0C9-66A392264178}"/>
              </a:ext>
            </a:extLst>
          </p:cNvPr>
          <p:cNvSpPr txBox="1">
            <a:spLocks/>
          </p:cNvSpPr>
          <p:nvPr/>
        </p:nvSpPr>
        <p:spPr>
          <a:xfrm>
            <a:off x="838200" y="1133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solidFill>
                  <a:srgbClr val="BD4F05"/>
                </a:solidFill>
              </a:rPr>
              <a:t>История развития искусственного интеллекта</a:t>
            </a:r>
            <a:endParaRPr lang="ru-RU" dirty="0">
              <a:solidFill>
                <a:srgbClr val="BD4F05"/>
              </a:solidFill>
            </a:endParaRPr>
          </a:p>
        </p:txBody>
      </p:sp>
    </p:spTree>
    <p:extLst>
      <p:ext uri="{BB962C8B-B14F-4D97-AF65-F5344CB8AC3E}">
        <p14:creationId xmlns:p14="http://schemas.microsoft.com/office/powerpoint/2010/main" val="37723410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FECAB-B97D-5E50-01F2-47F417EFB830}"/>
            </a:ext>
          </a:extLst>
        </p:cNvPr>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D221F6B4-9C27-2AA9-9924-177D2A95700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1245C7D2-FAC3-78BA-891E-EC1914D039FB}"/>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448A7B74-55EE-944E-BF26-C4B28B87A8E3}"/>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6E4FE4E1-97AF-D960-81B3-9DD1B8DA7E90}"/>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94B485AF-63A5-63D5-5805-D6FBA4237561}"/>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8F69FC0-107A-8C7B-A96E-79C0A25DEA37}"/>
              </a:ext>
            </a:extLst>
          </p:cNvPr>
          <p:cNvSpPr txBox="1"/>
          <p:nvPr/>
        </p:nvSpPr>
        <p:spPr>
          <a:xfrm>
            <a:off x="487681" y="1824046"/>
            <a:ext cx="5309438" cy="4216539"/>
          </a:xfrm>
          <a:prstGeom prst="rect">
            <a:avLst/>
          </a:prstGeom>
          <a:noFill/>
        </p:spPr>
        <p:txBody>
          <a:bodyPr wrap="square" rtlCol="0">
            <a:spAutoFit/>
          </a:bodyPr>
          <a:lstStyle/>
          <a:p>
            <a:pPr algn="ctr"/>
            <a:r>
              <a:rPr lang="ru-RU" sz="2600" dirty="0">
                <a:solidFill>
                  <a:srgbClr val="002060"/>
                </a:solidFill>
                <a:latin typeface="Times New Roman" panose="02020603050405020304" pitchFamily="18" charset="0"/>
              </a:rPr>
              <a:t>1950–1960-е годы: перцептрон </a:t>
            </a:r>
            <a:r>
              <a:rPr lang="ru-RU" sz="2600" dirty="0" err="1">
                <a:solidFill>
                  <a:srgbClr val="002060"/>
                </a:solidFill>
                <a:latin typeface="Times New Roman" panose="02020603050405020304" pitchFamily="18" charset="0"/>
              </a:rPr>
              <a:t>Розенблатта</a:t>
            </a:r>
            <a:endParaRPr lang="ru-RU" sz="2600" dirty="0">
              <a:solidFill>
                <a:srgbClr val="002060"/>
              </a:solidFill>
              <a:latin typeface="Times New Roman" panose="02020603050405020304" pitchFamily="18" charset="0"/>
            </a:endParaRPr>
          </a:p>
          <a:p>
            <a:endParaRPr lang="ru-RU" b="1" dirty="0"/>
          </a:p>
          <a:p>
            <a:pPr algn="just"/>
            <a:r>
              <a:rPr lang="ru-RU" sz="2200" dirty="0">
                <a:solidFill>
                  <a:srgbClr val="273B41"/>
                </a:solidFill>
                <a:latin typeface="Times New Roman" panose="02020603050405020304" pitchFamily="18" charset="0"/>
              </a:rPr>
              <a:t>Термин «искусственный интеллект» был впервые введён в 1956 году Джоном Маккарти на Дартмутском семинаре (</a:t>
            </a:r>
            <a:r>
              <a:rPr lang="ru-RU" sz="2200" dirty="0" err="1">
                <a:solidFill>
                  <a:srgbClr val="273B41"/>
                </a:solidFill>
                <a:latin typeface="Times New Roman" panose="02020603050405020304" pitchFamily="18" charset="0"/>
              </a:rPr>
              <a:t>Dartmouth</a:t>
            </a:r>
            <a:r>
              <a:rPr lang="ru-RU" sz="2200" dirty="0">
                <a:solidFill>
                  <a:srgbClr val="273B41"/>
                </a:solidFill>
                <a:latin typeface="Times New Roman" panose="02020603050405020304" pitchFamily="18" charset="0"/>
              </a:rPr>
              <a:t> </a:t>
            </a:r>
            <a:r>
              <a:rPr lang="ru-RU" sz="2200" dirty="0" err="1">
                <a:solidFill>
                  <a:srgbClr val="273B41"/>
                </a:solidFill>
                <a:latin typeface="Times New Roman" panose="02020603050405020304" pitchFamily="18" charset="0"/>
              </a:rPr>
              <a:t>Summer</a:t>
            </a:r>
            <a:r>
              <a:rPr lang="ru-RU" sz="2200" dirty="0">
                <a:solidFill>
                  <a:srgbClr val="273B41"/>
                </a:solidFill>
                <a:latin typeface="Times New Roman" panose="02020603050405020304" pitchFamily="18" charset="0"/>
              </a:rPr>
              <a:t> Research Project </a:t>
            </a:r>
            <a:r>
              <a:rPr lang="ru-RU" sz="2200" dirty="0" err="1">
                <a:solidFill>
                  <a:srgbClr val="273B41"/>
                </a:solidFill>
                <a:latin typeface="Times New Roman" panose="02020603050405020304" pitchFamily="18" charset="0"/>
              </a:rPr>
              <a:t>on</a:t>
            </a:r>
            <a:r>
              <a:rPr lang="ru-RU" sz="2200" dirty="0">
                <a:solidFill>
                  <a:srgbClr val="273B41"/>
                </a:solidFill>
                <a:latin typeface="Times New Roman" panose="02020603050405020304" pitchFamily="18" charset="0"/>
              </a:rPr>
              <a:t> </a:t>
            </a:r>
            <a:r>
              <a:rPr lang="ru-RU" sz="2200" dirty="0" err="1">
                <a:solidFill>
                  <a:srgbClr val="273B41"/>
                </a:solidFill>
                <a:latin typeface="Times New Roman" panose="02020603050405020304" pitchFamily="18" charset="0"/>
              </a:rPr>
              <a:t>Artificial</a:t>
            </a:r>
            <a:r>
              <a:rPr lang="ru-RU" sz="2200" dirty="0">
                <a:solidFill>
                  <a:srgbClr val="273B41"/>
                </a:solidFill>
                <a:latin typeface="Times New Roman" panose="02020603050405020304" pitchFamily="18" charset="0"/>
              </a:rPr>
              <a:t> Intelligence) — двухмесячном научном мероприятии, посвящённом вопросам моделирования человеческого разума с помощью вычислительных машин. </a:t>
            </a:r>
          </a:p>
        </p:txBody>
      </p:sp>
      <p:sp>
        <p:nvSpPr>
          <p:cNvPr id="10" name="TextBox 9">
            <a:extLst>
              <a:ext uri="{FF2B5EF4-FFF2-40B4-BE49-F238E27FC236}">
                <a16:creationId xmlns:a16="http://schemas.microsoft.com/office/drawing/2014/main" id="{537A4117-DAFE-CDAE-E994-534556C27828}"/>
              </a:ext>
            </a:extLst>
          </p:cNvPr>
          <p:cNvSpPr txBox="1"/>
          <p:nvPr/>
        </p:nvSpPr>
        <p:spPr>
          <a:xfrm>
            <a:off x="7201835" y="5573244"/>
            <a:ext cx="3576580" cy="369332"/>
          </a:xfrm>
          <a:prstGeom prst="rect">
            <a:avLst/>
          </a:prstGeom>
          <a:noFill/>
        </p:spPr>
        <p:txBody>
          <a:bodyPr wrap="square" rtlCol="0">
            <a:spAutoFit/>
          </a:bodyPr>
          <a:lstStyle/>
          <a:p>
            <a:pPr algn="ctr"/>
            <a:r>
              <a:rPr lang="ru-RU" dirty="0">
                <a:solidFill>
                  <a:srgbClr val="273B41"/>
                </a:solidFill>
                <a:latin typeface="Times New Roman" panose="02020603050405020304" pitchFamily="18" charset="0"/>
              </a:rPr>
              <a:t>Джон Маккарти (1928-1971)</a:t>
            </a:r>
          </a:p>
        </p:txBody>
      </p:sp>
      <p:pic>
        <p:nvPicPr>
          <p:cNvPr id="1026" name="Picture 2" descr="Профессор Джон Маккарти демонстрирует компьютерные шахматы в 1966 году в Стэнфордском университете. Источник: Фото Чака Пейнтера, архивы Стэнфордского университета">
            <a:extLst>
              <a:ext uri="{FF2B5EF4-FFF2-40B4-BE49-F238E27FC236}">
                <a16:creationId xmlns:a16="http://schemas.microsoft.com/office/drawing/2014/main" id="{351C5A15-9CEE-4ACC-9587-3BB7237F2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489" y="1591352"/>
            <a:ext cx="6047883" cy="3877760"/>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a:extLst>
              <a:ext uri="{FF2B5EF4-FFF2-40B4-BE49-F238E27FC236}">
                <a16:creationId xmlns:a16="http://schemas.microsoft.com/office/drawing/2014/main" id="{198E0CE9-B2E3-4FF7-B202-443516715A3E}"/>
              </a:ext>
            </a:extLst>
          </p:cNvPr>
          <p:cNvSpPr txBox="1">
            <a:spLocks/>
          </p:cNvSpPr>
          <p:nvPr/>
        </p:nvSpPr>
        <p:spPr>
          <a:xfrm>
            <a:off x="838200" y="1133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solidFill>
                  <a:srgbClr val="BD4F05"/>
                </a:solidFill>
              </a:rPr>
              <a:t>История развития искусственного интеллекта</a:t>
            </a:r>
            <a:endParaRPr lang="ru-RU" dirty="0">
              <a:solidFill>
                <a:srgbClr val="BD4F05"/>
              </a:solidFill>
            </a:endParaRPr>
          </a:p>
        </p:txBody>
      </p:sp>
    </p:spTree>
    <p:extLst>
      <p:ext uri="{BB962C8B-B14F-4D97-AF65-F5344CB8AC3E}">
        <p14:creationId xmlns:p14="http://schemas.microsoft.com/office/powerpoint/2010/main" val="21710977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50871-1355-53C9-BF41-4086EE669C86}"/>
            </a:ext>
          </a:extLst>
        </p:cNvPr>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FDDE5598-3DBD-42F8-052B-B4FD76665E7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12B97E2A-FF40-2C2D-E0CB-64EADF959DB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612733B6-6AFE-566C-A72B-FA3E6452047C}"/>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1D45AB48-8E8E-F4BE-085E-79ACC1F58FCD}"/>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1C21EA0A-A08A-2EE2-6E6A-3C0B11F20F85}"/>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1C49A75-8CFC-6E68-FA71-618592E518F9}"/>
              </a:ext>
            </a:extLst>
          </p:cNvPr>
          <p:cNvSpPr txBox="1"/>
          <p:nvPr/>
        </p:nvSpPr>
        <p:spPr>
          <a:xfrm>
            <a:off x="528929" y="1210624"/>
            <a:ext cx="6767075" cy="5586145"/>
          </a:xfrm>
          <a:prstGeom prst="rect">
            <a:avLst/>
          </a:prstGeom>
          <a:noFill/>
        </p:spPr>
        <p:txBody>
          <a:bodyPr wrap="square" rtlCol="0">
            <a:spAutoFit/>
          </a:bodyPr>
          <a:lstStyle/>
          <a:p>
            <a:pPr algn="ctr"/>
            <a:r>
              <a:rPr lang="ru-RU" sz="2600" dirty="0">
                <a:solidFill>
                  <a:srgbClr val="002060"/>
                </a:solidFill>
                <a:latin typeface="Times New Roman" panose="02020603050405020304" pitchFamily="18" charset="0"/>
              </a:rPr>
              <a:t>1980–2000-е годы</a:t>
            </a:r>
          </a:p>
          <a:p>
            <a:pPr algn="just"/>
            <a:endParaRPr lang="ru-RU" sz="1500" dirty="0">
              <a:solidFill>
                <a:srgbClr val="273B41"/>
              </a:solidFill>
              <a:latin typeface="Times New Roman" panose="02020603050405020304" pitchFamily="18" charset="0"/>
            </a:endParaRPr>
          </a:p>
          <a:p>
            <a:pPr algn="just"/>
            <a:r>
              <a:rPr lang="ru-RU" sz="2200" dirty="0">
                <a:solidFill>
                  <a:srgbClr val="273B41"/>
                </a:solidFill>
                <a:latin typeface="Times New Roman" panose="02020603050405020304" pitchFamily="18" charset="0"/>
              </a:rPr>
              <a:t>В период 1980-2000 стали разрабатываться и появляться первые алгоритмы обучения, сравнения и анализа данных. </a:t>
            </a:r>
          </a:p>
          <a:p>
            <a:pPr algn="just"/>
            <a:r>
              <a:rPr lang="ru-RU" sz="2200" dirty="0">
                <a:solidFill>
                  <a:srgbClr val="273B41"/>
                </a:solidFill>
                <a:latin typeface="Times New Roman" panose="02020603050405020304" pitchFamily="18" charset="0"/>
              </a:rPr>
              <a:t>В 1986 году Дэвид Эверетт </a:t>
            </a:r>
            <a:r>
              <a:rPr lang="ru-RU" sz="2200" dirty="0" err="1">
                <a:solidFill>
                  <a:srgbClr val="273B41"/>
                </a:solidFill>
                <a:latin typeface="Times New Roman" panose="02020603050405020304" pitchFamily="18" charset="0"/>
              </a:rPr>
              <a:t>Румельхарт</a:t>
            </a:r>
            <a:r>
              <a:rPr lang="ru-RU" sz="2200" dirty="0">
                <a:solidFill>
                  <a:srgbClr val="273B41"/>
                </a:solidFill>
                <a:latin typeface="Times New Roman" panose="02020603050405020304" pitchFamily="18" charset="0"/>
              </a:rPr>
              <a:t> и британским и канадским учёным Джеффри Хинтон, а также а также независимо и одновременно красноярскими учёными Сергеем Игоревичем </a:t>
            </a:r>
            <a:r>
              <a:rPr lang="ru-RU" sz="2200" dirty="0" err="1">
                <a:solidFill>
                  <a:srgbClr val="273B41"/>
                </a:solidFill>
                <a:latin typeface="Times New Roman" panose="02020603050405020304" pitchFamily="18" charset="0"/>
              </a:rPr>
              <a:t>Барцевым</a:t>
            </a:r>
            <a:r>
              <a:rPr lang="ru-RU" sz="2200" dirty="0">
                <a:solidFill>
                  <a:srgbClr val="273B41"/>
                </a:solidFill>
                <a:latin typeface="Times New Roman" panose="02020603050405020304" pitchFamily="18" charset="0"/>
              </a:rPr>
              <a:t> и Виктором Александровичем </a:t>
            </a:r>
            <a:r>
              <a:rPr lang="ru-RU" sz="2200" dirty="0" err="1">
                <a:solidFill>
                  <a:srgbClr val="273B41"/>
                </a:solidFill>
                <a:latin typeface="Times New Roman" panose="02020603050405020304" pitchFamily="18" charset="0"/>
              </a:rPr>
              <a:t>Охониным</a:t>
            </a:r>
            <a:r>
              <a:rPr lang="ru-RU" sz="2200" dirty="0">
                <a:solidFill>
                  <a:srgbClr val="273B41"/>
                </a:solidFill>
                <a:latin typeface="Times New Roman" panose="02020603050405020304" pitchFamily="18" charset="0"/>
              </a:rPr>
              <a:t> был изобретен метод обратного распространения ошибки, который стал основой для машинного обучения. Нейросеть анализирует примеры, делает предположения и сравнивает их с реальностью. На основе ошибок она корректирует вес нейронов, что влияет на точность предсказаний. </a:t>
            </a:r>
          </a:p>
        </p:txBody>
      </p:sp>
      <p:pic>
        <p:nvPicPr>
          <p:cNvPr id="3" name="Picture 2">
            <a:extLst>
              <a:ext uri="{FF2B5EF4-FFF2-40B4-BE49-F238E27FC236}">
                <a16:creationId xmlns:a16="http://schemas.microsoft.com/office/drawing/2014/main" id="{981B80AC-E3BD-417D-BB15-B91BF08F8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4364" y="1481695"/>
            <a:ext cx="1736979" cy="23159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40BB74D-CC81-4A7F-A63D-F18747518D41}"/>
              </a:ext>
            </a:extLst>
          </p:cNvPr>
          <p:cNvSpPr txBox="1"/>
          <p:nvPr/>
        </p:nvSpPr>
        <p:spPr>
          <a:xfrm>
            <a:off x="9639558" y="3891516"/>
            <a:ext cx="2224782" cy="369332"/>
          </a:xfrm>
          <a:prstGeom prst="rect">
            <a:avLst/>
          </a:prstGeom>
          <a:noFill/>
        </p:spPr>
        <p:txBody>
          <a:bodyPr wrap="square" rtlCol="0">
            <a:spAutoFit/>
          </a:bodyPr>
          <a:lstStyle/>
          <a:p>
            <a:pPr algn="ctr"/>
            <a:r>
              <a:rPr lang="ru-RU" sz="1800" dirty="0">
                <a:solidFill>
                  <a:srgbClr val="273B41"/>
                </a:solidFill>
                <a:latin typeface="Times New Roman" panose="02020603050405020304" pitchFamily="18" charset="0"/>
              </a:rPr>
              <a:t>Джеффри Хинтон</a:t>
            </a:r>
            <a:endParaRPr lang="ru-RU" dirty="0"/>
          </a:p>
        </p:txBody>
      </p:sp>
      <p:pic>
        <p:nvPicPr>
          <p:cNvPr id="2052" name="Picture 4" descr="Дэвид Румельхарт на International Joint Conference on Neural Networks (IJCNN), Сиэтл, 8 июля 1991">
            <a:extLst>
              <a:ext uri="{FF2B5EF4-FFF2-40B4-BE49-F238E27FC236}">
                <a16:creationId xmlns:a16="http://schemas.microsoft.com/office/drawing/2014/main" id="{AC70BD10-3699-4477-B590-8C6415B90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4242" y="1481695"/>
            <a:ext cx="2002579" cy="231206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F235D27-8E32-4A18-9CA9-0DD5CDC44687}"/>
              </a:ext>
            </a:extLst>
          </p:cNvPr>
          <p:cNvSpPr txBox="1"/>
          <p:nvPr/>
        </p:nvSpPr>
        <p:spPr>
          <a:xfrm>
            <a:off x="7414776" y="3891516"/>
            <a:ext cx="2224782" cy="369332"/>
          </a:xfrm>
          <a:prstGeom prst="rect">
            <a:avLst/>
          </a:prstGeom>
          <a:noFill/>
        </p:spPr>
        <p:txBody>
          <a:bodyPr wrap="square" rtlCol="0">
            <a:spAutoFit/>
          </a:bodyPr>
          <a:lstStyle/>
          <a:p>
            <a:pPr algn="ctr"/>
            <a:r>
              <a:rPr lang="ru-RU" dirty="0">
                <a:solidFill>
                  <a:srgbClr val="273B41"/>
                </a:solidFill>
                <a:latin typeface="Times New Roman" panose="02020603050405020304" pitchFamily="18" charset="0"/>
              </a:rPr>
              <a:t>Дэвид </a:t>
            </a:r>
            <a:r>
              <a:rPr lang="ru-RU" dirty="0" err="1">
                <a:solidFill>
                  <a:srgbClr val="273B41"/>
                </a:solidFill>
                <a:latin typeface="Times New Roman" panose="02020603050405020304" pitchFamily="18" charset="0"/>
              </a:rPr>
              <a:t>Руммельхарт</a:t>
            </a:r>
            <a:endParaRPr lang="ru-RU" dirty="0">
              <a:solidFill>
                <a:srgbClr val="273B41"/>
              </a:solidFill>
              <a:latin typeface="Times New Roman" panose="02020603050405020304" pitchFamily="18" charset="0"/>
            </a:endParaRPr>
          </a:p>
        </p:txBody>
      </p:sp>
      <p:pic>
        <p:nvPicPr>
          <p:cNvPr id="2054" name="Picture 6" descr="Picture background">
            <a:extLst>
              <a:ext uri="{FF2B5EF4-FFF2-40B4-BE49-F238E27FC236}">
                <a16:creationId xmlns:a16="http://schemas.microsoft.com/office/drawing/2014/main" id="{ED13D539-6E27-461D-99D1-729E4181AE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2753" y="4260848"/>
            <a:ext cx="2108062" cy="18199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DDA5088-2251-43A4-864F-41E6234564C8}"/>
              </a:ext>
            </a:extLst>
          </p:cNvPr>
          <p:cNvSpPr txBox="1"/>
          <p:nvPr/>
        </p:nvSpPr>
        <p:spPr>
          <a:xfrm>
            <a:off x="8210418" y="6090642"/>
            <a:ext cx="3212732" cy="369332"/>
          </a:xfrm>
          <a:prstGeom prst="rect">
            <a:avLst/>
          </a:prstGeom>
          <a:noFill/>
        </p:spPr>
        <p:txBody>
          <a:bodyPr wrap="square" rtlCol="0">
            <a:spAutoFit/>
          </a:bodyPr>
          <a:lstStyle/>
          <a:p>
            <a:pPr algn="ctr"/>
            <a:r>
              <a:rPr lang="ru-RU" dirty="0">
                <a:solidFill>
                  <a:srgbClr val="273B41"/>
                </a:solidFill>
                <a:latin typeface="Times New Roman" panose="02020603050405020304" pitchFamily="18" charset="0"/>
              </a:rPr>
              <a:t>Сергей Игоревич </a:t>
            </a:r>
            <a:r>
              <a:rPr lang="ru-RU" dirty="0" err="1">
                <a:solidFill>
                  <a:srgbClr val="273B41"/>
                </a:solidFill>
                <a:latin typeface="Times New Roman" panose="02020603050405020304" pitchFamily="18" charset="0"/>
              </a:rPr>
              <a:t>Барцев</a:t>
            </a:r>
            <a:endParaRPr lang="ru-RU" dirty="0">
              <a:solidFill>
                <a:srgbClr val="273B41"/>
              </a:solidFill>
              <a:latin typeface="Times New Roman" panose="02020603050405020304" pitchFamily="18" charset="0"/>
            </a:endParaRPr>
          </a:p>
        </p:txBody>
      </p:sp>
      <p:sp>
        <p:nvSpPr>
          <p:cNvPr id="9" name="Заголовок 1">
            <a:extLst>
              <a:ext uri="{FF2B5EF4-FFF2-40B4-BE49-F238E27FC236}">
                <a16:creationId xmlns:a16="http://schemas.microsoft.com/office/drawing/2014/main" id="{56D5DA09-D207-F303-1732-CEBC7D65114F}"/>
              </a:ext>
            </a:extLst>
          </p:cNvPr>
          <p:cNvSpPr>
            <a:spLocks noGrp="1"/>
          </p:cNvSpPr>
          <p:nvPr>
            <p:ph type="title"/>
          </p:nvPr>
        </p:nvSpPr>
        <p:spPr>
          <a:xfrm>
            <a:off x="838200" y="113390"/>
            <a:ext cx="10515600" cy="1325563"/>
          </a:xfrm>
        </p:spPr>
        <p:txBody>
          <a:bodyPr/>
          <a:lstStyle/>
          <a:p>
            <a:pPr algn="ctr"/>
            <a:r>
              <a:rPr lang="ru-RU" dirty="0">
                <a:solidFill>
                  <a:srgbClr val="BD4F05"/>
                </a:solidFill>
              </a:rPr>
              <a:t>История развития искусственного интеллекта</a:t>
            </a:r>
          </a:p>
        </p:txBody>
      </p:sp>
    </p:spTree>
    <p:extLst>
      <p:ext uri="{BB962C8B-B14F-4D97-AF65-F5344CB8AC3E}">
        <p14:creationId xmlns:p14="http://schemas.microsoft.com/office/powerpoint/2010/main" val="12339654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AD0B3-9491-B5B2-13A0-8680E285B273}"/>
            </a:ext>
          </a:extLst>
        </p:cNvPr>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9344A7BE-3561-D380-1990-4F3D58DB0B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9FC224CE-FF1F-6E79-0DF8-F108EE80F56B}"/>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AA385047-7D5B-B143-EE47-AD6EDF99E75D}"/>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DD626660-C873-98E6-2E76-C27DE7ED4ACD}"/>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30FD2ADE-B75D-7800-6B4C-F994475425AB}"/>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63DE98-F8B0-AB4D-4B87-239A7C9894D1}"/>
              </a:ext>
            </a:extLst>
          </p:cNvPr>
          <p:cNvSpPr txBox="1"/>
          <p:nvPr/>
        </p:nvSpPr>
        <p:spPr>
          <a:xfrm>
            <a:off x="487680" y="1737244"/>
            <a:ext cx="11376660" cy="2877711"/>
          </a:xfrm>
          <a:prstGeom prst="rect">
            <a:avLst/>
          </a:prstGeom>
          <a:noFill/>
        </p:spPr>
        <p:txBody>
          <a:bodyPr wrap="square" rtlCol="0">
            <a:spAutoFit/>
          </a:bodyPr>
          <a:lstStyle/>
          <a:p>
            <a:pPr algn="ctr"/>
            <a:r>
              <a:rPr lang="ru-RU" sz="2600" dirty="0">
                <a:solidFill>
                  <a:srgbClr val="002060"/>
                </a:solidFill>
                <a:latin typeface="Times New Roman" panose="02020603050405020304" pitchFamily="18" charset="0"/>
              </a:rPr>
              <a:t>1980–2000-е годы</a:t>
            </a:r>
          </a:p>
          <a:p>
            <a:pPr algn="just"/>
            <a:endParaRPr lang="ru-RU" sz="2300" dirty="0">
              <a:solidFill>
                <a:srgbClr val="273B41"/>
              </a:solidFill>
              <a:latin typeface="Times New Roman" panose="02020603050405020304" pitchFamily="18" charset="0"/>
            </a:endParaRPr>
          </a:p>
          <a:p>
            <a:pPr algn="just"/>
            <a:r>
              <a:rPr lang="ru-RU" sz="2200" dirty="0">
                <a:solidFill>
                  <a:srgbClr val="273B41"/>
                </a:solidFill>
                <a:latin typeface="Times New Roman" panose="02020603050405020304" pitchFamily="18" charset="0"/>
              </a:rPr>
              <a:t>В это же время были разработаны первые успешные приложения нейронных сетей в области распознавания речи и обработки изображений. </a:t>
            </a:r>
          </a:p>
          <a:p>
            <a:pPr algn="just"/>
            <a:r>
              <a:rPr lang="ru-RU" sz="2200" dirty="0">
                <a:solidFill>
                  <a:srgbClr val="273B41"/>
                </a:solidFill>
                <a:latin typeface="Times New Roman" panose="02020603050405020304" pitchFamily="18" charset="0"/>
              </a:rPr>
              <a:t>Однако ограниченность вычислительных мощностей того времени и сложности в обучении глубоких моделей задерживали применение нейросетей на больших реальных данных.</a:t>
            </a:r>
          </a:p>
          <a:p>
            <a:pPr algn="just"/>
            <a:r>
              <a:rPr lang="ru-RU" sz="2200" dirty="0">
                <a:solidFill>
                  <a:srgbClr val="273B41"/>
                </a:solidFill>
                <a:latin typeface="Times New Roman" panose="02020603050405020304" pitchFamily="18" charset="0"/>
              </a:rPr>
              <a:t>Период 1980–2000 годов стал переходным этапом — от теоретических моделей к практическим воплощениям. Он заложил основу для мощного развития ИИ в XXI веке. </a:t>
            </a:r>
          </a:p>
        </p:txBody>
      </p:sp>
      <p:sp>
        <p:nvSpPr>
          <p:cNvPr id="8" name="Заголовок 1">
            <a:extLst>
              <a:ext uri="{FF2B5EF4-FFF2-40B4-BE49-F238E27FC236}">
                <a16:creationId xmlns:a16="http://schemas.microsoft.com/office/drawing/2014/main" id="{9F79817F-B6BC-7A87-0460-DC353433959A}"/>
              </a:ext>
            </a:extLst>
          </p:cNvPr>
          <p:cNvSpPr txBox="1">
            <a:spLocks/>
          </p:cNvSpPr>
          <p:nvPr/>
        </p:nvSpPr>
        <p:spPr>
          <a:xfrm>
            <a:off x="838200" y="1133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solidFill>
                  <a:srgbClr val="BD4F05"/>
                </a:solidFill>
              </a:rPr>
              <a:t>История развития искусственного интеллекта</a:t>
            </a:r>
            <a:endParaRPr lang="ru-RU" dirty="0">
              <a:solidFill>
                <a:srgbClr val="BD4F05"/>
              </a:solidFill>
            </a:endParaRPr>
          </a:p>
        </p:txBody>
      </p:sp>
    </p:spTree>
    <p:extLst>
      <p:ext uri="{BB962C8B-B14F-4D97-AF65-F5344CB8AC3E}">
        <p14:creationId xmlns:p14="http://schemas.microsoft.com/office/powerpoint/2010/main" val="26758438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EC7CC-2AAB-8ED6-DACB-A65EFFDDEBE9}"/>
            </a:ext>
          </a:extLst>
        </p:cNvPr>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F93E5F2C-F203-5706-5E1E-1B65839E0D31}"/>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14C6BA65-E978-BA87-D7D7-19940169767A}"/>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4F331387-97A5-177C-61D2-9F076ADE9962}"/>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30D8A2AF-1D41-7CF9-DE01-E235E8840B71}"/>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E5247014-0714-5CE8-DBF1-DEFB0282497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730B8DC-91D3-8FF7-4099-67A80A1CB66F}"/>
              </a:ext>
            </a:extLst>
          </p:cNvPr>
          <p:cNvSpPr txBox="1"/>
          <p:nvPr/>
        </p:nvSpPr>
        <p:spPr>
          <a:xfrm>
            <a:off x="487680" y="1274683"/>
            <a:ext cx="6711885" cy="5293757"/>
          </a:xfrm>
          <a:prstGeom prst="rect">
            <a:avLst/>
          </a:prstGeom>
          <a:noFill/>
        </p:spPr>
        <p:txBody>
          <a:bodyPr wrap="square" rtlCol="0">
            <a:spAutoFit/>
          </a:bodyPr>
          <a:lstStyle/>
          <a:p>
            <a:pPr algn="ctr"/>
            <a:r>
              <a:rPr lang="ru-RU" sz="2600" dirty="0">
                <a:solidFill>
                  <a:srgbClr val="002060"/>
                </a:solidFill>
                <a:latin typeface="Times New Roman" panose="02020603050405020304" pitchFamily="18" charset="0"/>
              </a:rPr>
              <a:t>2000-2010-е годы</a:t>
            </a:r>
          </a:p>
          <a:p>
            <a:pPr algn="ctr"/>
            <a:endParaRPr lang="ru-RU" sz="2600" dirty="0">
              <a:solidFill>
                <a:srgbClr val="002060"/>
              </a:solidFill>
              <a:latin typeface="Times New Roman" panose="02020603050405020304" pitchFamily="18" charset="0"/>
            </a:endParaRPr>
          </a:p>
          <a:p>
            <a:pPr algn="just"/>
            <a:r>
              <a:rPr lang="ru-RU" sz="2200" dirty="0">
                <a:solidFill>
                  <a:srgbClr val="273B41"/>
                </a:solidFill>
                <a:latin typeface="Times New Roman" panose="02020603050405020304" pitchFamily="18" charset="0"/>
              </a:rPr>
              <a:t>В 2010-х годах произошёл прорыв в области искусственного интеллекта — началась эпоха глубокого обучения (Deep Learning). </a:t>
            </a:r>
          </a:p>
          <a:p>
            <a:pPr algn="just"/>
            <a:r>
              <a:rPr lang="ru-RU" sz="2200" dirty="0">
                <a:solidFill>
                  <a:srgbClr val="273B41"/>
                </a:solidFill>
                <a:latin typeface="Times New Roman" panose="02020603050405020304" pitchFamily="18" charset="0"/>
              </a:rPr>
              <a:t>Этому способствовали:</a:t>
            </a:r>
          </a:p>
          <a:p>
            <a:pPr marL="342900" indent="-342900" algn="just">
              <a:buFont typeface="Arial" panose="020B0604020202020204" pitchFamily="34" charset="0"/>
              <a:buChar char="•"/>
            </a:pPr>
            <a:r>
              <a:rPr lang="ru-RU" sz="2200" b="1" dirty="0">
                <a:solidFill>
                  <a:srgbClr val="273B41"/>
                </a:solidFill>
                <a:latin typeface="Times New Roman" panose="02020603050405020304" pitchFamily="18" charset="0"/>
              </a:rPr>
              <a:t>взрывной рост данных</a:t>
            </a:r>
            <a:r>
              <a:rPr lang="ru-RU" sz="2200" dirty="0">
                <a:solidFill>
                  <a:srgbClr val="273B41"/>
                </a:solidFill>
                <a:latin typeface="Times New Roman" panose="02020603050405020304" pitchFamily="18" charset="0"/>
              </a:rPr>
              <a:t>. Интернет, социальные сети и цифровые устройства создали огромные архивы контекста разного типа.</a:t>
            </a:r>
          </a:p>
          <a:p>
            <a:pPr marL="342900" indent="-342900" algn="just">
              <a:buFont typeface="Arial" panose="020B0604020202020204" pitchFamily="34" charset="0"/>
              <a:buChar char="•"/>
            </a:pPr>
            <a:r>
              <a:rPr lang="ru-RU" sz="2200" b="1" dirty="0">
                <a:solidFill>
                  <a:srgbClr val="273B41"/>
                </a:solidFill>
                <a:latin typeface="Times New Roman" panose="02020603050405020304" pitchFamily="18" charset="0"/>
              </a:rPr>
              <a:t>развитие вычислительных ресурсов</a:t>
            </a:r>
            <a:r>
              <a:rPr lang="ru-RU" sz="2200" dirty="0">
                <a:solidFill>
                  <a:srgbClr val="273B41"/>
                </a:solidFill>
                <a:latin typeface="Times New Roman" panose="02020603050405020304" pitchFamily="18" charset="0"/>
              </a:rPr>
              <a:t>. Графические процессоры (GPU), созданные для видеоигр, ускорили обучение сетей.</a:t>
            </a:r>
          </a:p>
          <a:p>
            <a:pPr marL="342900" indent="-342900" algn="just">
              <a:buFont typeface="Arial" panose="020B0604020202020204" pitchFamily="34" charset="0"/>
              <a:buChar char="•"/>
            </a:pPr>
            <a:r>
              <a:rPr lang="ru-RU" sz="2200" b="1" dirty="0">
                <a:solidFill>
                  <a:srgbClr val="273B41"/>
                </a:solidFill>
                <a:latin typeface="Times New Roman" panose="02020603050405020304" pitchFamily="18" charset="0"/>
              </a:rPr>
              <a:t>алгоритмические прорывы</a:t>
            </a:r>
            <a:r>
              <a:rPr lang="ru-RU" sz="2200" dirty="0">
                <a:solidFill>
                  <a:srgbClr val="273B41"/>
                </a:solidFill>
                <a:latin typeface="Times New Roman" panose="02020603050405020304" pitchFamily="18" charset="0"/>
              </a:rPr>
              <a:t>. Исследователи разработали более эффективные алгоритмы и архитектуры для обучения многослойных сетей.</a:t>
            </a:r>
            <a:endParaRPr lang="ru-RU" sz="2300" dirty="0">
              <a:solidFill>
                <a:srgbClr val="273B41"/>
              </a:solidFill>
              <a:latin typeface="Times New Roman" panose="02020603050405020304" pitchFamily="18" charset="0"/>
            </a:endParaRPr>
          </a:p>
        </p:txBody>
      </p:sp>
      <p:pic>
        <p:nvPicPr>
          <p:cNvPr id="3074" name="Picture 2">
            <a:extLst>
              <a:ext uri="{FF2B5EF4-FFF2-40B4-BE49-F238E27FC236}">
                <a16:creationId xmlns:a16="http://schemas.microsoft.com/office/drawing/2014/main" id="{02B493F0-5F98-6DEC-596B-8AEF9517E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370" y="2201736"/>
            <a:ext cx="4504752" cy="3003168"/>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a:extLst>
              <a:ext uri="{FF2B5EF4-FFF2-40B4-BE49-F238E27FC236}">
                <a16:creationId xmlns:a16="http://schemas.microsoft.com/office/drawing/2014/main" id="{844C76BC-F7C2-27BB-23BF-5A83A44E78DC}"/>
              </a:ext>
            </a:extLst>
          </p:cNvPr>
          <p:cNvSpPr txBox="1">
            <a:spLocks/>
          </p:cNvSpPr>
          <p:nvPr/>
        </p:nvSpPr>
        <p:spPr>
          <a:xfrm>
            <a:off x="838200" y="1133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solidFill>
                  <a:srgbClr val="BD4F05"/>
                </a:solidFill>
              </a:rPr>
              <a:t>История развития искусственного интеллекта</a:t>
            </a:r>
            <a:endParaRPr lang="ru-RU" dirty="0">
              <a:solidFill>
                <a:srgbClr val="BD4F05"/>
              </a:solidFill>
            </a:endParaRPr>
          </a:p>
        </p:txBody>
      </p:sp>
    </p:spTree>
    <p:extLst>
      <p:ext uri="{BB962C8B-B14F-4D97-AF65-F5344CB8AC3E}">
        <p14:creationId xmlns:p14="http://schemas.microsoft.com/office/powerpoint/2010/main" val="42421927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838200" y="18255"/>
            <a:ext cx="10515600" cy="1325563"/>
          </a:xfrm>
        </p:spPr>
        <p:txBody>
          <a:bodyPr/>
          <a:lstStyle/>
          <a:p>
            <a:pPr algn="ctr"/>
            <a:r>
              <a:rPr lang="ru-RU" dirty="0">
                <a:solidFill>
                  <a:srgbClr val="BD4F05"/>
                </a:solidFill>
              </a:rPr>
              <a:t>План лекции</a:t>
            </a:r>
          </a:p>
        </p:txBody>
      </p:sp>
      <p:sp>
        <p:nvSpPr>
          <p:cNvPr id="3" name="Объект 2">
            <a:extLst>
              <a:ext uri="{FF2B5EF4-FFF2-40B4-BE49-F238E27FC236}">
                <a16:creationId xmlns:a16="http://schemas.microsoft.com/office/drawing/2014/main" id="{6D1A06F4-A405-4E19-8C62-AE47C56E5709}"/>
              </a:ext>
            </a:extLst>
          </p:cNvPr>
          <p:cNvSpPr>
            <a:spLocks noGrp="1"/>
          </p:cNvSpPr>
          <p:nvPr>
            <p:ph idx="1"/>
          </p:nvPr>
        </p:nvSpPr>
        <p:spPr>
          <a:xfrm>
            <a:off x="838200" y="2049462"/>
            <a:ext cx="10515600" cy="2961852"/>
          </a:xfrm>
        </p:spPr>
        <p:txBody>
          <a:bodyPr/>
          <a:lstStyle/>
          <a:p>
            <a:pPr marL="514350" indent="-514350">
              <a:buFont typeface="+mj-lt"/>
              <a:buAutoNum type="arabicPeriod"/>
            </a:pPr>
            <a:r>
              <a:rPr lang="ru-RU" dirty="0">
                <a:solidFill>
                  <a:srgbClr val="273B41"/>
                </a:solidFill>
              </a:rPr>
              <a:t>Общие сведения об искусственном интеллекте и нейросетях</a:t>
            </a:r>
          </a:p>
          <a:p>
            <a:pPr marL="0" indent="541338">
              <a:buNone/>
            </a:pPr>
            <a:r>
              <a:rPr lang="ru-RU" sz="2400" dirty="0">
                <a:solidFill>
                  <a:srgbClr val="273B41"/>
                </a:solidFill>
              </a:rPr>
              <a:t>1.1 Нормативная документация</a:t>
            </a:r>
          </a:p>
          <a:p>
            <a:pPr marL="0" indent="541338">
              <a:buNone/>
            </a:pPr>
            <a:r>
              <a:rPr lang="ru-RU" sz="2400" dirty="0">
                <a:solidFill>
                  <a:srgbClr val="273B41"/>
                </a:solidFill>
              </a:rPr>
              <a:t>1.2 История искусственного интеллекта</a:t>
            </a:r>
          </a:p>
          <a:p>
            <a:pPr marL="0" indent="541338">
              <a:buNone/>
            </a:pPr>
            <a:r>
              <a:rPr lang="ru-RU" sz="2400" dirty="0">
                <a:solidFill>
                  <a:srgbClr val="273B41"/>
                </a:solidFill>
              </a:rPr>
              <a:t>1.3 Классификация нейросетей</a:t>
            </a:r>
          </a:p>
          <a:p>
            <a:pPr marL="0" indent="0">
              <a:buNone/>
            </a:pPr>
            <a:r>
              <a:rPr lang="ru-RU" dirty="0">
                <a:solidFill>
                  <a:srgbClr val="273B41"/>
                </a:solidFill>
              </a:rPr>
              <a:t>2.   Практическое применение ИИ в работе педагога</a:t>
            </a:r>
          </a:p>
          <a:p>
            <a:pPr marL="0" indent="0">
              <a:buNone/>
            </a:pPr>
            <a:r>
              <a:rPr lang="ru-RU" dirty="0">
                <a:solidFill>
                  <a:srgbClr val="273B41"/>
                </a:solidFill>
              </a:rPr>
              <a:t>3.   Ограничения и риски использования ИИ</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6126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826DC-B0C3-1883-4522-9CBBF148496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110869-8CFC-0F91-1F5D-5E7DAE4B03B9}"/>
              </a:ext>
            </a:extLst>
          </p:cNvPr>
          <p:cNvSpPr>
            <a:spLocks noGrp="1"/>
          </p:cNvSpPr>
          <p:nvPr>
            <p:ph type="title"/>
          </p:nvPr>
        </p:nvSpPr>
        <p:spPr/>
        <p:txBody>
          <a:bodyPr/>
          <a:lstStyle/>
          <a:p>
            <a:pPr algn="ctr"/>
            <a:r>
              <a:rPr lang="ru-RU" dirty="0">
                <a:solidFill>
                  <a:srgbClr val="273B41"/>
                </a:solidFill>
              </a:rPr>
              <a:t>1.3 Классификация нейросетей</a:t>
            </a:r>
          </a:p>
        </p:txBody>
      </p:sp>
      <p:pic>
        <p:nvPicPr>
          <p:cNvPr id="2050" name="Picture 2" descr="Picture background">
            <a:extLst>
              <a:ext uri="{FF2B5EF4-FFF2-40B4-BE49-F238E27FC236}">
                <a16:creationId xmlns:a16="http://schemas.microsoft.com/office/drawing/2014/main" id="{F00E7CFA-DA3F-41BD-E2FD-9D2B4586D2FE}"/>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57475" y="0"/>
            <a:ext cx="2034525" cy="20345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a:extLst>
              <a:ext uri="{FF2B5EF4-FFF2-40B4-BE49-F238E27FC236}">
                <a16:creationId xmlns:a16="http://schemas.microsoft.com/office/drawing/2014/main" id="{EBF3781B-283A-04E7-BAF8-2DDBB1202E2F}"/>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D81804C2-B1F7-4B69-E2C2-E3AB390DBB71}"/>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F395DA15-6FBF-BAA5-0B10-959C833F152E}"/>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D0EBFBC9-EA82-1544-C472-85B2603575F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96247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1174459" y="175419"/>
            <a:ext cx="10171721" cy="1325563"/>
          </a:xfrm>
        </p:spPr>
        <p:txBody>
          <a:bodyPr/>
          <a:lstStyle/>
          <a:p>
            <a:pPr algn="ctr"/>
            <a:r>
              <a:rPr lang="ru-RU" dirty="0">
                <a:solidFill>
                  <a:srgbClr val="BD4F05"/>
                </a:solidFill>
              </a:rPr>
              <a:t>Классификация нейросетей по </a:t>
            </a:r>
            <a:r>
              <a:rPr lang="ru-RU" dirty="0" err="1">
                <a:solidFill>
                  <a:srgbClr val="BD4F05"/>
                </a:solidFill>
              </a:rPr>
              <a:t>генеративности</a:t>
            </a:r>
            <a:r>
              <a:rPr lang="ru-RU" dirty="0">
                <a:solidFill>
                  <a:srgbClr val="BD4F05"/>
                </a:solidFill>
              </a:rPr>
              <a:t> контента</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2D0CCC-A772-4B45-90BB-DF8161D26ED1}"/>
              </a:ext>
            </a:extLst>
          </p:cNvPr>
          <p:cNvSpPr txBox="1"/>
          <p:nvPr/>
        </p:nvSpPr>
        <p:spPr>
          <a:xfrm>
            <a:off x="4591224" y="1636742"/>
            <a:ext cx="3671911" cy="400110"/>
          </a:xfrm>
          <a:prstGeom prst="rect">
            <a:avLst/>
          </a:prstGeom>
          <a:noFill/>
          <a:ln>
            <a:solidFill>
              <a:srgbClr val="BD4F05"/>
            </a:solidFill>
          </a:ln>
        </p:spPr>
        <p:txBody>
          <a:bodyPr wrap="square" rtlCol="0">
            <a:spAutoFit/>
          </a:bodyPr>
          <a:lstStyle/>
          <a:p>
            <a:pPr algn="ctr"/>
            <a:r>
              <a:rPr lang="ru-RU" sz="2000" dirty="0">
                <a:solidFill>
                  <a:srgbClr val="273B41"/>
                </a:solidFill>
              </a:rPr>
              <a:t>Классификация нейросетей</a:t>
            </a:r>
          </a:p>
        </p:txBody>
      </p:sp>
      <p:cxnSp>
        <p:nvCxnSpPr>
          <p:cNvPr id="8" name="Прямая соединительная линия 7">
            <a:extLst>
              <a:ext uri="{FF2B5EF4-FFF2-40B4-BE49-F238E27FC236}">
                <a16:creationId xmlns:a16="http://schemas.microsoft.com/office/drawing/2014/main" id="{A68D1A3B-D3BC-4DB2-BDDF-FAA7312D4E70}"/>
              </a:ext>
            </a:extLst>
          </p:cNvPr>
          <p:cNvCxnSpPr>
            <a:cxnSpLocks/>
            <a:stCxn id="3" idx="2"/>
            <a:endCxn id="14" idx="0"/>
          </p:cNvCxnSpPr>
          <p:nvPr/>
        </p:nvCxnSpPr>
        <p:spPr>
          <a:xfrm flipH="1">
            <a:off x="3415612" y="2036852"/>
            <a:ext cx="3011568" cy="521341"/>
          </a:xfrm>
          <a:prstGeom prst="line">
            <a:avLst/>
          </a:prstGeom>
          <a:ln>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BA10E357-51F5-48B5-85DD-7ED3D61F64D4}"/>
              </a:ext>
            </a:extLst>
          </p:cNvPr>
          <p:cNvCxnSpPr>
            <a:cxnSpLocks/>
            <a:stCxn id="3" idx="2"/>
            <a:endCxn id="19" idx="0"/>
          </p:cNvCxnSpPr>
          <p:nvPr/>
        </p:nvCxnSpPr>
        <p:spPr>
          <a:xfrm>
            <a:off x="6427180" y="2036852"/>
            <a:ext cx="2817804" cy="521341"/>
          </a:xfrm>
          <a:prstGeom prst="line">
            <a:avLst/>
          </a:prstGeom>
          <a:ln>
            <a:solidFill>
              <a:srgbClr val="273B4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CEE4315-B440-41F1-B79A-07CC0A414D81}"/>
              </a:ext>
            </a:extLst>
          </p:cNvPr>
          <p:cNvSpPr txBox="1"/>
          <p:nvPr/>
        </p:nvSpPr>
        <p:spPr>
          <a:xfrm>
            <a:off x="617150" y="2558193"/>
            <a:ext cx="5596923" cy="3911071"/>
          </a:xfrm>
          <a:prstGeom prst="rect">
            <a:avLst/>
          </a:prstGeom>
          <a:noFill/>
          <a:ln>
            <a:solidFill>
              <a:srgbClr val="273B41"/>
            </a:solidFill>
          </a:ln>
        </p:spPr>
        <p:txBody>
          <a:bodyPr wrap="square" rtlCol="0">
            <a:spAutoFit/>
          </a:bodyPr>
          <a:lstStyle/>
          <a:p>
            <a:pPr algn="ctr"/>
            <a:r>
              <a:rPr lang="ru-RU" dirty="0">
                <a:solidFill>
                  <a:srgbClr val="BD4F05"/>
                </a:solidFill>
              </a:rPr>
              <a:t>Генеративные нейросети</a:t>
            </a:r>
          </a:p>
          <a:p>
            <a:pPr algn="just">
              <a:lnSpc>
                <a:spcPct val="107000"/>
              </a:lnSpc>
              <a:spcAft>
                <a:spcPts val="0"/>
              </a:spcAft>
            </a:pPr>
            <a:r>
              <a:rPr lang="ru-RU"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«Помощники – создатели» - генеративные</a:t>
            </a:r>
            <a:r>
              <a:rPr lang="ru-RU" b="1"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rPr>
              <a:t> </a:t>
            </a:r>
            <a:r>
              <a:rPr lang="ru-RU"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нейросети предназначены для генерации нового контента (текста, картинок, музыки и т.д.).</a:t>
            </a:r>
            <a:endParaRPr lang="ru-RU"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FFC000"/>
                </a:solidFill>
                <a:effectLst/>
                <a:latin typeface="Segoe UI Emoji" panose="020B0502040204020203" pitchFamily="34" charset="0"/>
                <a:ea typeface="Calibri" panose="020F0502020204030204" pitchFamily="34" charset="0"/>
                <a:cs typeface="Segoe UI Emoji" panose="020B0502040204020203" pitchFamily="34" charset="0"/>
              </a:rPr>
              <a:t>💡</a:t>
            </a:r>
            <a:r>
              <a:rPr lang="ru-RU"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 Что умеют:</a:t>
            </a:r>
            <a:endParaRPr lang="ru-RU"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ru-RU"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Придумывать сценарии мероприятий, квестов, праздников.</a:t>
            </a:r>
            <a:endParaRPr lang="ru-RU"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ru-RU"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Создавать иллюстрации, плакаты, презентации.</a:t>
            </a:r>
            <a:endParaRPr lang="ru-RU"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ru-RU"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Генерировать рабочие программы, разработки занятий на определённую тему.</a:t>
            </a:r>
            <a:endParaRPr lang="ru-RU"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ru-RU"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Генерировать задания разного уровня сложности.</a:t>
            </a:r>
            <a:endParaRPr lang="ru-RU"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ru-RU"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Сочинять мелодии или фоновую музыку.</a:t>
            </a:r>
            <a:endParaRPr lang="ru-RU"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ru-RU"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Создавать тесты и т.д.</a:t>
            </a:r>
            <a:endParaRPr lang="ru-RU" dirty="0">
              <a:solidFill>
                <a:srgbClr val="273B41"/>
              </a:solidFill>
            </a:endParaRPr>
          </a:p>
        </p:txBody>
      </p:sp>
      <p:sp>
        <p:nvSpPr>
          <p:cNvPr id="19" name="TextBox 18">
            <a:extLst>
              <a:ext uri="{FF2B5EF4-FFF2-40B4-BE49-F238E27FC236}">
                <a16:creationId xmlns:a16="http://schemas.microsoft.com/office/drawing/2014/main" id="{16EFEDD6-62B3-4AA2-BDE9-4561D59EABAE}"/>
              </a:ext>
            </a:extLst>
          </p:cNvPr>
          <p:cNvSpPr txBox="1"/>
          <p:nvPr/>
        </p:nvSpPr>
        <p:spPr>
          <a:xfrm>
            <a:off x="6625627" y="2558193"/>
            <a:ext cx="5238713" cy="3886962"/>
          </a:xfrm>
          <a:prstGeom prst="rect">
            <a:avLst/>
          </a:prstGeom>
          <a:noFill/>
          <a:ln>
            <a:solidFill>
              <a:srgbClr val="273B41"/>
            </a:solidFill>
          </a:ln>
        </p:spPr>
        <p:txBody>
          <a:bodyPr wrap="square" rtlCol="0">
            <a:spAutoFit/>
          </a:bodyPr>
          <a:lstStyle/>
          <a:p>
            <a:pPr algn="ctr"/>
            <a:r>
              <a:rPr lang="ru-RU" dirty="0" err="1">
                <a:solidFill>
                  <a:srgbClr val="BD4F05"/>
                </a:solidFill>
              </a:rPr>
              <a:t>Негенеративные</a:t>
            </a:r>
            <a:r>
              <a:rPr lang="ru-RU" dirty="0">
                <a:solidFill>
                  <a:srgbClr val="BD4F05"/>
                </a:solidFill>
              </a:rPr>
              <a:t> нейросети</a:t>
            </a:r>
          </a:p>
          <a:p>
            <a:pPr algn="just">
              <a:lnSpc>
                <a:spcPct val="107000"/>
              </a:lnSpc>
              <a:spcAft>
                <a:spcPts val="0"/>
              </a:spcAft>
            </a:pPr>
            <a:r>
              <a:rPr lang="ru-RU" sz="1600"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dirty="0">
                <a:solidFill>
                  <a:srgbClr val="273B41"/>
                </a:solidFill>
                <a:latin typeface="Times New Roman" panose="02020603050405020304" pitchFamily="18" charset="0"/>
                <a:cs typeface="Times New Roman" panose="02020603050405020304" pitchFamily="18" charset="0"/>
              </a:rPr>
              <a:t>Помощники-аналитики» — анализируют, распознают, классифицируют, но не создают новый контент.</a:t>
            </a:r>
          </a:p>
          <a:p>
            <a:pPr algn="just">
              <a:lnSpc>
                <a:spcPct val="107000"/>
              </a:lnSpc>
              <a:spcAft>
                <a:spcPts val="0"/>
              </a:spcAft>
            </a:pPr>
            <a:r>
              <a:rPr lang="ru-RU" dirty="0">
                <a:solidFill>
                  <a:srgbClr val="FFC000"/>
                </a:solidFill>
                <a:latin typeface="Times New Roman" panose="02020603050405020304" pitchFamily="18" charset="0"/>
                <a:cs typeface="Times New Roman" panose="02020603050405020304" pitchFamily="18" charset="0"/>
              </a:rPr>
              <a:t>💡</a:t>
            </a:r>
            <a:r>
              <a:rPr lang="ru-RU" dirty="0">
                <a:solidFill>
                  <a:srgbClr val="273B41"/>
                </a:solidFill>
                <a:latin typeface="Times New Roman" panose="02020603050405020304" pitchFamily="18" charset="0"/>
                <a:cs typeface="Times New Roman" panose="02020603050405020304" pitchFamily="18" charset="0"/>
              </a:rPr>
              <a:t> Что умеют:</a:t>
            </a:r>
          </a:p>
          <a:p>
            <a:pPr marL="342900" lvl="0" indent="-342900" algn="just">
              <a:lnSpc>
                <a:spcPct val="107000"/>
              </a:lnSpc>
              <a:spcAft>
                <a:spcPts val="0"/>
              </a:spcAft>
              <a:buFont typeface="Symbol" panose="05050102010706020507" pitchFamily="18" charset="2"/>
              <a:buChar char=""/>
            </a:pPr>
            <a:r>
              <a:rPr lang="ru-RU" dirty="0">
                <a:solidFill>
                  <a:srgbClr val="273B41"/>
                </a:solidFill>
                <a:latin typeface="Times New Roman" panose="02020603050405020304" pitchFamily="18" charset="0"/>
                <a:cs typeface="Times New Roman" panose="02020603050405020304" pitchFamily="18" charset="0"/>
              </a:rPr>
              <a:t>Распознавать речь (транскрибировать занятия).</a:t>
            </a:r>
          </a:p>
          <a:p>
            <a:pPr marL="342900" lvl="0" indent="-342900" algn="just">
              <a:lnSpc>
                <a:spcPct val="107000"/>
              </a:lnSpc>
              <a:spcAft>
                <a:spcPts val="0"/>
              </a:spcAft>
              <a:buFont typeface="Symbol" panose="05050102010706020507" pitchFamily="18" charset="2"/>
              <a:buChar char=""/>
            </a:pPr>
            <a:r>
              <a:rPr lang="ru-RU" dirty="0">
                <a:solidFill>
                  <a:srgbClr val="273B41"/>
                </a:solidFill>
                <a:latin typeface="Times New Roman" panose="02020603050405020304" pitchFamily="18" charset="0"/>
                <a:cs typeface="Times New Roman" panose="02020603050405020304" pitchFamily="18" charset="0"/>
              </a:rPr>
              <a:t>Анализировать тексты детей (настроение, уровень сложности, ошибки).</a:t>
            </a:r>
          </a:p>
          <a:p>
            <a:pPr marL="342900" lvl="0" indent="-342900" algn="just">
              <a:lnSpc>
                <a:spcPct val="107000"/>
              </a:lnSpc>
              <a:spcAft>
                <a:spcPts val="0"/>
              </a:spcAft>
              <a:buFont typeface="Symbol" panose="05050102010706020507" pitchFamily="18" charset="2"/>
              <a:buChar char=""/>
            </a:pPr>
            <a:r>
              <a:rPr lang="ru-RU" dirty="0">
                <a:solidFill>
                  <a:srgbClr val="273B41"/>
                </a:solidFill>
                <a:latin typeface="Times New Roman" panose="02020603050405020304" pitchFamily="18" charset="0"/>
                <a:cs typeface="Times New Roman" panose="02020603050405020304" pitchFamily="18" charset="0"/>
              </a:rPr>
              <a:t>Определять объекты на фото (например, «это сотрудник школы или нет»).</a:t>
            </a:r>
          </a:p>
          <a:p>
            <a:pPr marL="342900" lvl="0" indent="-342900" algn="just">
              <a:lnSpc>
                <a:spcPct val="107000"/>
              </a:lnSpc>
              <a:spcAft>
                <a:spcPts val="0"/>
              </a:spcAft>
              <a:buFont typeface="Symbol" panose="05050102010706020507" pitchFamily="18" charset="2"/>
              <a:buChar char=""/>
            </a:pPr>
            <a:r>
              <a:rPr lang="ru-RU" dirty="0">
                <a:solidFill>
                  <a:srgbClr val="273B41"/>
                </a:solidFill>
                <a:latin typeface="Times New Roman" panose="02020603050405020304" pitchFamily="18" charset="0"/>
                <a:cs typeface="Times New Roman" panose="02020603050405020304" pitchFamily="18" charset="0"/>
              </a:rPr>
              <a:t>Сортировать работы по темам или качеству.</a:t>
            </a:r>
          </a:p>
          <a:p>
            <a:pPr marL="285750" indent="-285750">
              <a:buFont typeface="Symbol" panose="05050102010706020507" pitchFamily="18" charset="2"/>
              <a:buChar char=""/>
            </a:pPr>
            <a:r>
              <a:rPr lang="ru-RU" dirty="0">
                <a:solidFill>
                  <a:srgbClr val="273B41"/>
                </a:solidFill>
                <a:latin typeface="Times New Roman" panose="02020603050405020304" pitchFamily="18" charset="0"/>
                <a:cs typeface="Times New Roman" panose="02020603050405020304" pitchFamily="18" charset="0"/>
              </a:rPr>
              <a:t> Проверять тесты и короткие ответы.</a:t>
            </a:r>
          </a:p>
          <a:p>
            <a:pPr marL="355600" indent="-355600">
              <a:buFont typeface="Symbol" panose="05050102010706020507" pitchFamily="18" charset="2"/>
              <a:buChar char=""/>
            </a:pPr>
            <a:r>
              <a:rPr lang="ru-RU" dirty="0">
                <a:solidFill>
                  <a:srgbClr val="273B41"/>
                </a:solidFill>
                <a:latin typeface="Times New Roman" panose="02020603050405020304" pitchFamily="18" charset="0"/>
                <a:cs typeface="Times New Roman" panose="02020603050405020304" pitchFamily="18" charset="0"/>
              </a:rPr>
              <a:t>Решать математические задачи.</a:t>
            </a:r>
          </a:p>
        </p:txBody>
      </p:sp>
    </p:spTree>
    <p:extLst>
      <p:ext uri="{BB962C8B-B14F-4D97-AF65-F5344CB8AC3E}">
        <p14:creationId xmlns:p14="http://schemas.microsoft.com/office/powerpoint/2010/main" val="4066873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bg/>
                                          </p:spTgt>
                                        </p:tgtEl>
                                        <p:attrNameLst>
                                          <p:attrName>style.visibility</p:attrName>
                                        </p:attrNameLst>
                                      </p:cBhvr>
                                      <p:to>
                                        <p:strVal val="visible"/>
                                      </p:to>
                                    </p:set>
                                    <p:animEffect transition="in" filter="fade">
                                      <p:cBhvr>
                                        <p:cTn id="19" dur="500"/>
                                        <p:tgtEl>
                                          <p:spTgt spid="14">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fade">
                                      <p:cBhvr>
                                        <p:cTn id="25" dur="500"/>
                                        <p:tgtEl>
                                          <p:spTgt spid="1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Effect transition="in" filter="fade">
                                      <p:cBhvr>
                                        <p:cTn id="31" dur="500"/>
                                        <p:tgtEl>
                                          <p:spTgt spid="14">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fade">
                                      <p:cBhvr>
                                        <p:cTn id="34" dur="500"/>
                                        <p:tgtEl>
                                          <p:spTgt spid="14">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fade">
                                      <p:cBhvr>
                                        <p:cTn id="37" dur="500"/>
                                        <p:tgtEl>
                                          <p:spTgt spid="14">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xEl>
                                              <p:pRg st="6" end="6"/>
                                            </p:txEl>
                                          </p:spTgt>
                                        </p:tgtEl>
                                        <p:attrNameLst>
                                          <p:attrName>style.visibility</p:attrName>
                                        </p:attrNameLst>
                                      </p:cBhvr>
                                      <p:to>
                                        <p:strVal val="visible"/>
                                      </p:to>
                                    </p:set>
                                    <p:animEffect transition="in" filter="fade">
                                      <p:cBhvr>
                                        <p:cTn id="40" dur="500"/>
                                        <p:tgtEl>
                                          <p:spTgt spid="14">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Effect transition="in" filter="fade">
                                      <p:cBhvr>
                                        <p:cTn id="43" dur="500"/>
                                        <p:tgtEl>
                                          <p:spTgt spid="14">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xEl>
                                              <p:pRg st="8" end="8"/>
                                            </p:txEl>
                                          </p:spTgt>
                                        </p:tgtEl>
                                        <p:attrNameLst>
                                          <p:attrName>style.visibility</p:attrName>
                                        </p:attrNameLst>
                                      </p:cBhvr>
                                      <p:to>
                                        <p:strVal val="visible"/>
                                      </p:to>
                                    </p:set>
                                    <p:animEffect transition="in" filter="fade">
                                      <p:cBhvr>
                                        <p:cTn id="46" dur="500"/>
                                        <p:tgtEl>
                                          <p:spTgt spid="14">
                                            <p:txEl>
                                              <p:pRg st="8" end="8"/>
                                            </p:txEl>
                                          </p:spTgt>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19">
                                            <p:bg/>
                                          </p:spTgt>
                                        </p:tgtEl>
                                        <p:attrNameLst>
                                          <p:attrName>style.visibility</p:attrName>
                                        </p:attrNameLst>
                                      </p:cBhvr>
                                      <p:to>
                                        <p:strVal val="visible"/>
                                      </p:to>
                                    </p:set>
                                    <p:animEffect transition="in" filter="fade">
                                      <p:cBhvr>
                                        <p:cTn id="54" dur="500"/>
                                        <p:tgtEl>
                                          <p:spTgt spid="19">
                                            <p:bg/>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xEl>
                                              <p:pRg st="1" end="1"/>
                                            </p:txEl>
                                          </p:spTgt>
                                        </p:tgtEl>
                                        <p:attrNameLst>
                                          <p:attrName>style.visibility</p:attrName>
                                        </p:attrNameLst>
                                      </p:cBhvr>
                                      <p:to>
                                        <p:strVal val="visible"/>
                                      </p:to>
                                    </p:set>
                                    <p:animEffect transition="in" filter="fade">
                                      <p:cBhvr>
                                        <p:cTn id="60" dur="500"/>
                                        <p:tgtEl>
                                          <p:spTgt spid="19">
                                            <p:txEl>
                                              <p:pRg st="1" end="1"/>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xEl>
                                              <p:pRg st="3" end="3"/>
                                            </p:txEl>
                                          </p:spTgt>
                                        </p:tgtEl>
                                        <p:attrNameLst>
                                          <p:attrName>style.visibility</p:attrName>
                                        </p:attrNameLst>
                                      </p:cBhvr>
                                      <p:to>
                                        <p:strVal val="visible"/>
                                      </p:to>
                                    </p:set>
                                    <p:animEffect transition="in" filter="fade">
                                      <p:cBhvr>
                                        <p:cTn id="66" dur="500"/>
                                        <p:tgtEl>
                                          <p:spTgt spid="19">
                                            <p:txEl>
                                              <p:pRg st="3" end="3"/>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xEl>
                                              <p:pRg st="5" end="5"/>
                                            </p:txEl>
                                          </p:spTgt>
                                        </p:tgtEl>
                                        <p:attrNameLst>
                                          <p:attrName>style.visibility</p:attrName>
                                        </p:attrNameLst>
                                      </p:cBhvr>
                                      <p:to>
                                        <p:strVal val="visible"/>
                                      </p:to>
                                    </p:set>
                                    <p:animEffect transition="in" filter="fade">
                                      <p:cBhvr>
                                        <p:cTn id="72" dur="500"/>
                                        <p:tgtEl>
                                          <p:spTgt spid="19">
                                            <p:txEl>
                                              <p:pRg st="5" end="5"/>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9">
                                            <p:txEl>
                                              <p:pRg st="6" end="6"/>
                                            </p:txEl>
                                          </p:spTgt>
                                        </p:tgtEl>
                                        <p:attrNameLst>
                                          <p:attrName>style.visibility</p:attrName>
                                        </p:attrNameLst>
                                      </p:cBhvr>
                                      <p:to>
                                        <p:strVal val="visible"/>
                                      </p:to>
                                    </p:set>
                                    <p:animEffect transition="in" filter="fade">
                                      <p:cBhvr>
                                        <p:cTn id="75" dur="500"/>
                                        <p:tgtEl>
                                          <p:spTgt spid="19">
                                            <p:txEl>
                                              <p:pRg st="6" end="6"/>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9">
                                            <p:txEl>
                                              <p:pRg st="7" end="7"/>
                                            </p:txEl>
                                          </p:spTgt>
                                        </p:tgtEl>
                                        <p:attrNameLst>
                                          <p:attrName>style.visibility</p:attrName>
                                        </p:attrNameLst>
                                      </p:cBhvr>
                                      <p:to>
                                        <p:strVal val="visible"/>
                                      </p:to>
                                    </p:set>
                                    <p:animEffect transition="in" filter="fade">
                                      <p:cBhvr>
                                        <p:cTn id="78" dur="500"/>
                                        <p:tgtEl>
                                          <p:spTgt spid="19">
                                            <p:txEl>
                                              <p:pRg st="7" end="7"/>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9">
                                            <p:txEl>
                                              <p:pRg st="8" end="8"/>
                                            </p:txEl>
                                          </p:spTgt>
                                        </p:tgtEl>
                                        <p:attrNameLst>
                                          <p:attrName>style.visibility</p:attrName>
                                        </p:attrNameLst>
                                      </p:cBhvr>
                                      <p:to>
                                        <p:strVal val="visible"/>
                                      </p:to>
                                    </p:set>
                                    <p:animEffect transition="in" filter="fade">
                                      <p:cBhvr>
                                        <p:cTn id="81"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4" grpId="0" build="allAtOnce" animBg="1"/>
      <p:bldP spid="19"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AE475-62BF-6199-C88B-07D5FCBCC33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64112-CD06-EF9E-85DF-B97DFC38EF6C}"/>
              </a:ext>
            </a:extLst>
          </p:cNvPr>
          <p:cNvSpPr>
            <a:spLocks noGrp="1"/>
          </p:cNvSpPr>
          <p:nvPr>
            <p:ph type="title"/>
          </p:nvPr>
        </p:nvSpPr>
        <p:spPr>
          <a:xfrm>
            <a:off x="838200" y="113390"/>
            <a:ext cx="10515600" cy="1325563"/>
          </a:xfrm>
        </p:spPr>
        <p:txBody>
          <a:bodyPr/>
          <a:lstStyle/>
          <a:p>
            <a:pPr algn="ctr"/>
            <a:r>
              <a:rPr lang="ru-RU" dirty="0">
                <a:solidFill>
                  <a:srgbClr val="BD4F05"/>
                </a:solidFill>
              </a:rPr>
              <a:t>Классификация нейросетей по типу контента</a:t>
            </a:r>
          </a:p>
        </p:txBody>
      </p:sp>
      <p:pic>
        <p:nvPicPr>
          <p:cNvPr id="2050" name="Picture 2" descr="Picture background">
            <a:extLst>
              <a:ext uri="{FF2B5EF4-FFF2-40B4-BE49-F238E27FC236}">
                <a16:creationId xmlns:a16="http://schemas.microsoft.com/office/drawing/2014/main" id="{D31DBCCC-0B2E-D60B-5AA3-E4F5E66CAAF0}"/>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AB8A66F2-AECF-75D1-9851-374C9C322A5E}"/>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705D6483-A0E5-109A-601B-2C9A04617CDB}"/>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333E6299-8251-93F9-0D81-5768A279F1D5}"/>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9B8159CF-759A-2B7D-698D-2CD24FB3B956}"/>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363640A-67EE-43CB-A563-434B2DB9A2AE}"/>
              </a:ext>
            </a:extLst>
          </p:cNvPr>
          <p:cNvSpPr txBox="1"/>
          <p:nvPr/>
        </p:nvSpPr>
        <p:spPr>
          <a:xfrm>
            <a:off x="4111959" y="1888232"/>
            <a:ext cx="4214190" cy="553998"/>
          </a:xfrm>
          <a:prstGeom prst="rect">
            <a:avLst/>
          </a:prstGeom>
          <a:noFill/>
          <a:ln w="12700">
            <a:solidFill>
              <a:schemeClr val="tx1"/>
            </a:solidFill>
          </a:ln>
        </p:spPr>
        <p:txBody>
          <a:bodyPr wrap="square" rtlCol="0">
            <a:spAutoFit/>
          </a:bodyPr>
          <a:lstStyle/>
          <a:p>
            <a:pPr algn="ctr"/>
            <a:r>
              <a:rPr lang="ru-RU" sz="3000" dirty="0">
                <a:solidFill>
                  <a:schemeClr val="tx1">
                    <a:lumMod val="75000"/>
                    <a:lumOff val="25000"/>
                  </a:schemeClr>
                </a:solidFill>
              </a:rPr>
              <a:t>Нейросети</a:t>
            </a:r>
          </a:p>
        </p:txBody>
      </p:sp>
      <p:cxnSp>
        <p:nvCxnSpPr>
          <p:cNvPr id="8" name="Прямая соединительная линия 7">
            <a:extLst>
              <a:ext uri="{FF2B5EF4-FFF2-40B4-BE49-F238E27FC236}">
                <a16:creationId xmlns:a16="http://schemas.microsoft.com/office/drawing/2014/main" id="{F8B41963-FFA0-4CAC-BC78-97985295DA23}"/>
              </a:ext>
            </a:extLst>
          </p:cNvPr>
          <p:cNvCxnSpPr>
            <a:cxnSpLocks/>
            <a:stCxn id="3" idx="2"/>
            <a:endCxn id="10" idx="0"/>
          </p:cNvCxnSpPr>
          <p:nvPr/>
        </p:nvCxnSpPr>
        <p:spPr>
          <a:xfrm flipH="1">
            <a:off x="1877739" y="2442230"/>
            <a:ext cx="4341315" cy="1204424"/>
          </a:xfrm>
          <a:prstGeom prst="line">
            <a:avLst/>
          </a:prstGeom>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1F2B2BCB-B892-4ADA-8886-12820E1D26D2}"/>
              </a:ext>
            </a:extLst>
          </p:cNvPr>
          <p:cNvSpPr txBox="1"/>
          <p:nvPr/>
        </p:nvSpPr>
        <p:spPr>
          <a:xfrm>
            <a:off x="829196" y="3646654"/>
            <a:ext cx="2097086" cy="769441"/>
          </a:xfrm>
          <a:prstGeom prst="rect">
            <a:avLst/>
          </a:prstGeom>
          <a:noFill/>
          <a:ln w="12700">
            <a:solidFill>
              <a:schemeClr val="tx1"/>
            </a:solidFill>
          </a:ln>
        </p:spPr>
        <p:txBody>
          <a:bodyPr wrap="square" rtlCol="0">
            <a:spAutoFit/>
          </a:bodyPr>
          <a:lstStyle/>
          <a:p>
            <a:pPr algn="ctr"/>
            <a:r>
              <a:rPr lang="ru-RU" sz="2200" dirty="0"/>
              <a:t>Текстовые нейросети</a:t>
            </a:r>
          </a:p>
        </p:txBody>
      </p:sp>
      <p:sp>
        <p:nvSpPr>
          <p:cNvPr id="17" name="TextBox 16">
            <a:extLst>
              <a:ext uri="{FF2B5EF4-FFF2-40B4-BE49-F238E27FC236}">
                <a16:creationId xmlns:a16="http://schemas.microsoft.com/office/drawing/2014/main" id="{083D5FD4-D734-44D7-919F-933C33C09B52}"/>
              </a:ext>
            </a:extLst>
          </p:cNvPr>
          <p:cNvSpPr txBox="1"/>
          <p:nvPr/>
        </p:nvSpPr>
        <p:spPr>
          <a:xfrm>
            <a:off x="3427818" y="3654000"/>
            <a:ext cx="2097086" cy="769441"/>
          </a:xfrm>
          <a:prstGeom prst="rect">
            <a:avLst/>
          </a:prstGeom>
          <a:noFill/>
          <a:ln w="12700">
            <a:solidFill>
              <a:schemeClr val="tx1"/>
            </a:solidFill>
          </a:ln>
        </p:spPr>
        <p:txBody>
          <a:bodyPr wrap="square" rtlCol="0">
            <a:spAutoFit/>
          </a:bodyPr>
          <a:lstStyle/>
          <a:p>
            <a:pPr algn="ctr"/>
            <a:r>
              <a:rPr lang="ru-RU" sz="2200" dirty="0"/>
              <a:t>Графические нейросети</a:t>
            </a:r>
          </a:p>
        </p:txBody>
      </p:sp>
      <p:sp>
        <p:nvSpPr>
          <p:cNvPr id="18" name="TextBox 17">
            <a:extLst>
              <a:ext uri="{FF2B5EF4-FFF2-40B4-BE49-F238E27FC236}">
                <a16:creationId xmlns:a16="http://schemas.microsoft.com/office/drawing/2014/main" id="{8161A1A6-5C57-4D43-B5C6-FD3CC4F7A439}"/>
              </a:ext>
            </a:extLst>
          </p:cNvPr>
          <p:cNvSpPr txBox="1"/>
          <p:nvPr/>
        </p:nvSpPr>
        <p:spPr>
          <a:xfrm>
            <a:off x="6833583" y="3578570"/>
            <a:ext cx="2097086" cy="1107996"/>
          </a:xfrm>
          <a:prstGeom prst="rect">
            <a:avLst/>
          </a:prstGeom>
          <a:noFill/>
          <a:ln w="12700">
            <a:solidFill>
              <a:schemeClr val="tx1"/>
            </a:solidFill>
          </a:ln>
        </p:spPr>
        <p:txBody>
          <a:bodyPr wrap="square" rtlCol="0">
            <a:spAutoFit/>
          </a:bodyPr>
          <a:lstStyle/>
          <a:p>
            <a:pPr algn="ctr"/>
            <a:r>
              <a:rPr lang="ru-RU" sz="2200" dirty="0"/>
              <a:t>Нейросети для работы с речью и звуком</a:t>
            </a:r>
          </a:p>
        </p:txBody>
      </p:sp>
      <p:sp>
        <p:nvSpPr>
          <p:cNvPr id="19" name="TextBox 18">
            <a:extLst>
              <a:ext uri="{FF2B5EF4-FFF2-40B4-BE49-F238E27FC236}">
                <a16:creationId xmlns:a16="http://schemas.microsoft.com/office/drawing/2014/main" id="{EDCA3C0F-A7B0-4082-9AC0-B8793E3CCE3E}"/>
              </a:ext>
            </a:extLst>
          </p:cNvPr>
          <p:cNvSpPr txBox="1"/>
          <p:nvPr/>
        </p:nvSpPr>
        <p:spPr>
          <a:xfrm>
            <a:off x="9319211" y="3583952"/>
            <a:ext cx="2609733" cy="1107996"/>
          </a:xfrm>
          <a:prstGeom prst="rect">
            <a:avLst/>
          </a:prstGeom>
          <a:noFill/>
          <a:ln w="12700">
            <a:solidFill>
              <a:schemeClr val="tx1"/>
            </a:solidFill>
          </a:ln>
        </p:spPr>
        <p:txBody>
          <a:bodyPr wrap="square" rtlCol="0">
            <a:spAutoFit/>
          </a:bodyPr>
          <a:lstStyle/>
          <a:p>
            <a:pPr algn="ctr"/>
            <a:r>
              <a:rPr lang="ru-RU" sz="2200" dirty="0"/>
              <a:t>Нейросети для работы с видеоинформацией</a:t>
            </a:r>
          </a:p>
        </p:txBody>
      </p:sp>
      <p:sp>
        <p:nvSpPr>
          <p:cNvPr id="20" name="TextBox 19">
            <a:extLst>
              <a:ext uri="{FF2B5EF4-FFF2-40B4-BE49-F238E27FC236}">
                <a16:creationId xmlns:a16="http://schemas.microsoft.com/office/drawing/2014/main" id="{9772CCBA-5F0D-400C-B4DF-A9C876C1337B}"/>
              </a:ext>
            </a:extLst>
          </p:cNvPr>
          <p:cNvSpPr txBox="1"/>
          <p:nvPr/>
        </p:nvSpPr>
        <p:spPr>
          <a:xfrm>
            <a:off x="4860242" y="4953980"/>
            <a:ext cx="2717624" cy="769441"/>
          </a:xfrm>
          <a:prstGeom prst="rect">
            <a:avLst/>
          </a:prstGeom>
          <a:noFill/>
          <a:ln w="12700">
            <a:solidFill>
              <a:schemeClr val="tx1"/>
            </a:solidFill>
          </a:ln>
        </p:spPr>
        <p:txBody>
          <a:bodyPr wrap="square" rtlCol="0">
            <a:spAutoFit/>
          </a:bodyPr>
          <a:lstStyle/>
          <a:p>
            <a:pPr algn="ctr"/>
            <a:r>
              <a:rPr lang="ru-RU" sz="2200" dirty="0"/>
              <a:t>Мультимодальные нейросети</a:t>
            </a:r>
          </a:p>
        </p:txBody>
      </p:sp>
      <p:cxnSp>
        <p:nvCxnSpPr>
          <p:cNvPr id="16" name="Прямая соединительная линия 15">
            <a:extLst>
              <a:ext uri="{FF2B5EF4-FFF2-40B4-BE49-F238E27FC236}">
                <a16:creationId xmlns:a16="http://schemas.microsoft.com/office/drawing/2014/main" id="{E29DAF5C-A8B2-46AB-A36C-E50A063465BF}"/>
              </a:ext>
            </a:extLst>
          </p:cNvPr>
          <p:cNvCxnSpPr>
            <a:stCxn id="3" idx="2"/>
            <a:endCxn id="17" idx="0"/>
          </p:cNvCxnSpPr>
          <p:nvPr/>
        </p:nvCxnSpPr>
        <p:spPr>
          <a:xfrm flipH="1">
            <a:off x="4476361" y="2442230"/>
            <a:ext cx="1742693" cy="1211770"/>
          </a:xfrm>
          <a:prstGeom prst="line">
            <a:avLst/>
          </a:prstGeom>
        </p:spPr>
        <p:style>
          <a:lnRef idx="1">
            <a:schemeClr val="dk1"/>
          </a:lnRef>
          <a:fillRef idx="0">
            <a:schemeClr val="dk1"/>
          </a:fillRef>
          <a:effectRef idx="0">
            <a:schemeClr val="dk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5D897F02-CECB-4885-B7F8-1E40B0979F70}"/>
              </a:ext>
            </a:extLst>
          </p:cNvPr>
          <p:cNvCxnSpPr>
            <a:cxnSpLocks/>
            <a:stCxn id="3" idx="2"/>
            <a:endCxn id="20" idx="0"/>
          </p:cNvCxnSpPr>
          <p:nvPr/>
        </p:nvCxnSpPr>
        <p:spPr>
          <a:xfrm>
            <a:off x="6219054" y="2442230"/>
            <a:ext cx="0" cy="2511750"/>
          </a:xfrm>
          <a:prstGeom prst="line">
            <a:avLst/>
          </a:prstGeom>
        </p:spPr>
        <p:style>
          <a:lnRef idx="1">
            <a:schemeClr val="dk1"/>
          </a:lnRef>
          <a:fillRef idx="0">
            <a:schemeClr val="dk1"/>
          </a:fillRef>
          <a:effectRef idx="0">
            <a:schemeClr val="dk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125B657B-9876-4B00-B3D9-D159F9147DD6}"/>
              </a:ext>
            </a:extLst>
          </p:cNvPr>
          <p:cNvCxnSpPr>
            <a:stCxn id="3" idx="2"/>
            <a:endCxn id="18" idx="0"/>
          </p:cNvCxnSpPr>
          <p:nvPr/>
        </p:nvCxnSpPr>
        <p:spPr>
          <a:xfrm>
            <a:off x="6219054" y="2442230"/>
            <a:ext cx="1663072" cy="1136340"/>
          </a:xfrm>
          <a:prstGeom prst="line">
            <a:avLst/>
          </a:prstGeom>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69041973-8020-4720-83AA-AAE26DC82D76}"/>
              </a:ext>
            </a:extLst>
          </p:cNvPr>
          <p:cNvCxnSpPr>
            <a:cxnSpLocks/>
            <a:stCxn id="3" idx="2"/>
            <a:endCxn id="19" idx="0"/>
          </p:cNvCxnSpPr>
          <p:nvPr/>
        </p:nvCxnSpPr>
        <p:spPr>
          <a:xfrm>
            <a:off x="6219054" y="2442230"/>
            <a:ext cx="4405024" cy="114172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61956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838200" y="113390"/>
            <a:ext cx="10515600" cy="1325563"/>
          </a:xfrm>
        </p:spPr>
        <p:txBody>
          <a:bodyPr/>
          <a:lstStyle/>
          <a:p>
            <a:pPr algn="ctr"/>
            <a:r>
              <a:rPr lang="ru-RU" dirty="0">
                <a:solidFill>
                  <a:srgbClr val="BD4F05"/>
                </a:solidFill>
              </a:rPr>
              <a:t>Классификация нейросетей по типу контента</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CD94F5-553C-4C2F-8019-D1B7DC837639}"/>
              </a:ext>
            </a:extLst>
          </p:cNvPr>
          <p:cNvSpPr txBox="1"/>
          <p:nvPr/>
        </p:nvSpPr>
        <p:spPr>
          <a:xfrm>
            <a:off x="571503" y="1722506"/>
            <a:ext cx="11201397" cy="4718215"/>
          </a:xfrm>
          <a:prstGeom prst="rect">
            <a:avLst/>
          </a:prstGeom>
          <a:noFill/>
        </p:spPr>
        <p:txBody>
          <a:bodyPr wrap="square" rtlCol="0">
            <a:spAutoFit/>
          </a:bodyPr>
          <a:lstStyle/>
          <a:p>
            <a:pPr lvl="0" algn="ctr">
              <a:spcBef>
                <a:spcPts val="1200"/>
              </a:spcBef>
              <a:spcAft>
                <a:spcPts val="0"/>
              </a:spcAft>
            </a:pPr>
            <a:r>
              <a:rPr lang="ru-RU" sz="2400" b="1" dirty="0">
                <a:solidFill>
                  <a:srgbClr val="BD4F05"/>
                </a:solidFill>
                <a:effectLst/>
                <a:latin typeface="Times New Roman" panose="02020603050405020304" pitchFamily="18" charset="0"/>
                <a:ea typeface="Calibri" panose="020F0502020204030204" pitchFamily="34" charset="0"/>
                <a:cs typeface="Times New Roman" panose="02020603050405020304" pitchFamily="18" charset="0"/>
              </a:rPr>
              <a:t>Нейросети для работы с текстом (текстовые нейросети)</a:t>
            </a:r>
          </a:p>
          <a:p>
            <a:pPr lvl="0" algn="ctr">
              <a:spcBef>
                <a:spcPts val="1200"/>
              </a:spcBef>
              <a:spcAft>
                <a:spcPts val="0"/>
              </a:spcAft>
            </a:pPr>
            <a:endParaRPr lang="ru-RU" sz="2400" dirty="0">
              <a:solidFill>
                <a:srgbClr val="BD4F05"/>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2000" b="1" i="1"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Особенности</a:t>
            </a:r>
            <a:r>
              <a:rPr lang="ru-RU" sz="2000"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Анализируют и генерируют тексты различного формата: сочинения, отчёты, переводы, ответы на экзаменационные задания.</a:t>
            </a:r>
            <a:endParaRPr lang="ru-RU" sz="20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Хорошо справляются с задачами классификации, анализа настроений, обработки отзывов и оценки качества письменной работы.</a:t>
            </a:r>
          </a:p>
          <a:p>
            <a:pPr lvl="0" algn="just">
              <a:lnSpc>
                <a:spcPct val="107000"/>
              </a:lnSpc>
              <a:spcAft>
                <a:spcPts val="0"/>
              </a:spcAft>
            </a:pPr>
            <a:endParaRPr lang="ru-RU" sz="20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b="1" i="1"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Примеры использования:</a:t>
            </a:r>
            <a:endParaRPr lang="ru-RU" sz="20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Проверка уникальности и оригинальности детских работ.</a:t>
            </a:r>
            <a:endParaRPr lang="ru-RU" sz="20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Адаптация учебных материалов к разным уровням знания учеников.</a:t>
            </a:r>
            <a:endParaRPr lang="ru-RU" sz="20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Написание рекомендательных писем и отчетов по результатам диагностики.</a:t>
            </a:r>
            <a:endParaRPr lang="ru-RU" sz="20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1200"/>
              </a:spcBef>
            </a:pPr>
            <a:r>
              <a:rPr lang="ru-RU" sz="2000" b="1" dirty="0">
                <a:solidFill>
                  <a:srgbClr val="BD4F05"/>
                </a:solidFill>
                <a:latin typeface="Times New Roman" panose="02020603050405020304" pitchFamily="18" charset="0"/>
                <a:cs typeface="Times New Roman" panose="02020603050405020304" pitchFamily="18" charset="0"/>
              </a:rPr>
              <a:t> </a:t>
            </a:r>
            <a:endParaRPr lang="ru-RU" sz="2000" dirty="0">
              <a:solidFill>
                <a:srgbClr val="273B41"/>
              </a:solidFill>
            </a:endParaRPr>
          </a:p>
        </p:txBody>
      </p:sp>
    </p:spTree>
    <p:extLst>
      <p:ext uri="{BB962C8B-B14F-4D97-AF65-F5344CB8AC3E}">
        <p14:creationId xmlns:p14="http://schemas.microsoft.com/office/powerpoint/2010/main" val="24265548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838200" y="113390"/>
            <a:ext cx="10515600" cy="1325563"/>
          </a:xfrm>
        </p:spPr>
        <p:txBody>
          <a:bodyPr/>
          <a:lstStyle/>
          <a:p>
            <a:pPr algn="ctr"/>
            <a:r>
              <a:rPr lang="ru-RU" dirty="0">
                <a:solidFill>
                  <a:srgbClr val="BD4F05"/>
                </a:solidFill>
              </a:rPr>
              <a:t>Классификация нейросетей по типу контента</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CD94F5-553C-4C2F-8019-D1B7DC837639}"/>
              </a:ext>
            </a:extLst>
          </p:cNvPr>
          <p:cNvSpPr txBox="1"/>
          <p:nvPr/>
        </p:nvSpPr>
        <p:spPr>
          <a:xfrm>
            <a:off x="609603" y="1704774"/>
            <a:ext cx="11201397" cy="3576364"/>
          </a:xfrm>
          <a:prstGeom prst="rect">
            <a:avLst/>
          </a:prstGeom>
          <a:noFill/>
        </p:spPr>
        <p:txBody>
          <a:bodyPr wrap="square" rtlCol="0">
            <a:spAutoFit/>
          </a:bodyPr>
          <a:lstStyle/>
          <a:p>
            <a:pPr algn="ctr">
              <a:spcBef>
                <a:spcPts val="1200"/>
              </a:spcBef>
            </a:pPr>
            <a:r>
              <a:rPr lang="ru-RU" b="1" dirty="0">
                <a:solidFill>
                  <a:srgbClr val="BD4F05"/>
                </a:solidFill>
                <a:latin typeface="Times New Roman" panose="02020603050405020304" pitchFamily="18" charset="0"/>
                <a:cs typeface="Times New Roman" panose="02020603050405020304" pitchFamily="18" charset="0"/>
              </a:rPr>
              <a:t> </a:t>
            </a:r>
            <a:r>
              <a:rPr lang="ru-RU" sz="2400" b="1" dirty="0">
                <a:solidFill>
                  <a:srgbClr val="BD4F05"/>
                </a:solidFill>
                <a:latin typeface="Times New Roman" panose="02020603050405020304" pitchFamily="18" charset="0"/>
                <a:cs typeface="Times New Roman" panose="02020603050405020304" pitchFamily="18" charset="0"/>
              </a:rPr>
              <a:t>Нейросети для работы с изображениями (графические нейросети)</a:t>
            </a:r>
          </a:p>
          <a:p>
            <a:pPr algn="ctr">
              <a:spcBef>
                <a:spcPts val="1200"/>
              </a:spcBef>
            </a:pPr>
            <a:endParaRPr lang="ru-RU" sz="2400" b="1" dirty="0">
              <a:solidFill>
                <a:srgbClr val="BD4F05"/>
              </a:solidFill>
              <a:latin typeface="Times New Roman" panose="02020603050405020304" pitchFamily="18" charset="0"/>
              <a:cs typeface="Times New Roman" panose="02020603050405020304" pitchFamily="18" charset="0"/>
            </a:endParaRPr>
          </a:p>
          <a:p>
            <a:pPr algn="just">
              <a:spcAft>
                <a:spcPts val="0"/>
              </a:spcAft>
            </a:pPr>
            <a:r>
              <a:rPr lang="ru-RU" sz="2000" b="1" i="1"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Особенности:</a:t>
            </a:r>
            <a:endParaRPr lang="ru-RU" sz="20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Специализируются на обработке визуального контента: изображений, диаграмм, схем, чертежей.</a:t>
            </a:r>
            <a:endParaRPr lang="ru-RU" sz="20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Используется для анализа рукописных записей, распознавания формул и знаков, выделения ключевых моментов в рисунках и схемах.</a:t>
            </a:r>
          </a:p>
          <a:p>
            <a:pPr lvl="0" algn="just">
              <a:lnSpc>
                <a:spcPct val="107000"/>
              </a:lnSpc>
              <a:spcAft>
                <a:spcPts val="0"/>
              </a:spcAft>
            </a:pPr>
            <a:endParaRPr lang="ru-RU" sz="20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b="1" i="1"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Примеры использования:</a:t>
            </a:r>
            <a:endParaRPr lang="ru-RU" sz="20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Автоматическая проверка чертежей и рисунков на занятиях кружков технического творчества.</a:t>
            </a:r>
            <a:endParaRPr lang="ru-RU" sz="20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solidFill>
                  <a:srgbClr val="273B41"/>
                </a:solidFill>
                <a:effectLst/>
                <a:latin typeface="Times New Roman" panose="02020603050405020304" pitchFamily="18" charset="0"/>
                <a:ea typeface="Calibri" panose="020F0502020204030204" pitchFamily="34" charset="0"/>
                <a:sym typeface="Symbol" panose="05050102010706020507" pitchFamily="18" charset="2"/>
              </a:rPr>
              <a:t>     </a:t>
            </a:r>
            <a:r>
              <a:rPr lang="ru-RU" sz="2000" dirty="0">
                <a:solidFill>
                  <a:srgbClr val="273B41"/>
                </a:solidFill>
                <a:effectLst/>
                <a:latin typeface="Times New Roman" panose="02020603050405020304" pitchFamily="18" charset="0"/>
                <a:ea typeface="Calibri" panose="020F0502020204030204" pitchFamily="34" charset="0"/>
              </a:rPr>
              <a:t>Оцифровка старых архивных документов и картографических материалов.</a:t>
            </a:r>
            <a:endParaRPr lang="ru-RU" sz="2000" dirty="0">
              <a:solidFill>
                <a:srgbClr val="273B41"/>
              </a:solidFill>
            </a:endParaRPr>
          </a:p>
        </p:txBody>
      </p:sp>
    </p:spTree>
    <p:extLst>
      <p:ext uri="{BB962C8B-B14F-4D97-AF65-F5344CB8AC3E}">
        <p14:creationId xmlns:p14="http://schemas.microsoft.com/office/powerpoint/2010/main" val="31334392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830581" y="82194"/>
            <a:ext cx="10515600" cy="1325563"/>
          </a:xfrm>
        </p:spPr>
        <p:txBody>
          <a:bodyPr/>
          <a:lstStyle/>
          <a:p>
            <a:pPr algn="ctr"/>
            <a:r>
              <a:rPr lang="ru-RU" dirty="0">
                <a:solidFill>
                  <a:srgbClr val="BD4F05"/>
                </a:solidFill>
              </a:rPr>
              <a:t>Классификация нейросетей по типу контента</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CD94F5-553C-4C2F-8019-D1B7DC837639}"/>
              </a:ext>
            </a:extLst>
          </p:cNvPr>
          <p:cNvSpPr txBox="1"/>
          <p:nvPr/>
        </p:nvSpPr>
        <p:spPr>
          <a:xfrm>
            <a:off x="609603" y="1692983"/>
            <a:ext cx="11201397" cy="4437561"/>
          </a:xfrm>
          <a:prstGeom prst="rect">
            <a:avLst/>
          </a:prstGeom>
          <a:noFill/>
        </p:spPr>
        <p:txBody>
          <a:bodyPr wrap="square" rtlCol="0">
            <a:spAutoFit/>
          </a:bodyPr>
          <a:lstStyle/>
          <a:p>
            <a:pPr lvl="0" algn="ctr">
              <a:lnSpc>
                <a:spcPct val="107000"/>
              </a:lnSpc>
              <a:spcBef>
                <a:spcPts val="1200"/>
              </a:spcBef>
              <a:spcAft>
                <a:spcPts val="0"/>
              </a:spcAft>
            </a:pPr>
            <a:r>
              <a:rPr lang="ru-RU" sz="2400" b="1" dirty="0">
                <a:solidFill>
                  <a:srgbClr val="BD4F05"/>
                </a:solidFill>
                <a:latin typeface="Times New Roman" panose="02020603050405020304" pitchFamily="18" charset="0"/>
                <a:cs typeface="Times New Roman" panose="02020603050405020304" pitchFamily="18" charset="0"/>
              </a:rPr>
              <a:t>Нейросети для работы с речью и звуком (речевая обработка)</a:t>
            </a:r>
          </a:p>
          <a:p>
            <a:pPr lvl="0" algn="ctr">
              <a:lnSpc>
                <a:spcPct val="107000"/>
              </a:lnSpc>
              <a:spcBef>
                <a:spcPts val="1200"/>
              </a:spcBef>
              <a:spcAft>
                <a:spcPts val="0"/>
              </a:spcAft>
            </a:pPr>
            <a:endParaRPr lang="ru-RU" sz="2400" b="1" dirty="0">
              <a:solidFill>
                <a:srgbClr val="BD4F05"/>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ru-RU" sz="2000" b="1" i="1" dirty="0">
                <a:solidFill>
                  <a:srgbClr val="273B41"/>
                </a:solidFill>
                <a:latin typeface="Times New Roman" panose="02020603050405020304" pitchFamily="18" charset="0"/>
                <a:cs typeface="Times New Roman" panose="02020603050405020304" pitchFamily="18" charset="0"/>
              </a:rPr>
              <a:t>Особенности</a:t>
            </a:r>
            <a:r>
              <a:rPr lang="ru-RU" sz="20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Работа с аудиосигналами: распознавание устной речи, преобразование звука в текст, синтез голоса.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Часто используются для оценки произношения и интонации в обучении иностранным языкам.</a:t>
            </a:r>
          </a:p>
          <a:p>
            <a:pPr lvl="0" algn="just">
              <a:lnSpc>
                <a:spcPct val="107000"/>
              </a:lnSpc>
              <a:spcAft>
                <a:spcPts val="0"/>
              </a:spcAf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b="1" i="1" dirty="0">
                <a:solidFill>
                  <a:srgbClr val="273B41"/>
                </a:solidFill>
                <a:latin typeface="Times New Roman" panose="02020603050405020304" pitchFamily="18" charset="0"/>
                <a:cs typeface="Times New Roman" panose="02020603050405020304" pitchFamily="18" charset="0"/>
              </a:rPr>
              <a:t>Примеры использования:</a:t>
            </a:r>
          </a:p>
          <a:p>
            <a:pPr marL="342900" lvl="0" indent="-342900" algn="just">
              <a:lnSpc>
                <a:spcPct val="107000"/>
              </a:lnSpc>
              <a:spcAft>
                <a:spcPts val="0"/>
              </a:spcAft>
              <a:buFont typeface="Symbol" panose="05050102010706020507" pitchFamily="18"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Речевой помощник для чтения вслух текстов и конспектов.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Система автоматической транскрипции лекции или записи выступления.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Игровые приложения для тренировки разговорных навыков и восприятия иностранной речи.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Bef>
                <a:spcPts val="1200"/>
              </a:spcBef>
              <a:spcAft>
                <a:spcPts val="0"/>
              </a:spcAft>
            </a:pP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08679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D37D9-4F11-47F4-F4A2-D250398B050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D6E6F7-FB01-3BC1-23C8-A1DBC9118F36}"/>
              </a:ext>
            </a:extLst>
          </p:cNvPr>
          <p:cNvSpPr>
            <a:spLocks noGrp="1"/>
          </p:cNvSpPr>
          <p:nvPr>
            <p:ph type="title"/>
          </p:nvPr>
        </p:nvSpPr>
        <p:spPr>
          <a:xfrm>
            <a:off x="830581" y="82194"/>
            <a:ext cx="10515600" cy="1325563"/>
          </a:xfrm>
        </p:spPr>
        <p:txBody>
          <a:bodyPr/>
          <a:lstStyle/>
          <a:p>
            <a:pPr algn="ctr"/>
            <a:r>
              <a:rPr lang="ru-RU" dirty="0">
                <a:solidFill>
                  <a:srgbClr val="BD4F05"/>
                </a:solidFill>
              </a:rPr>
              <a:t>Классификация нейросетей по типу контента</a:t>
            </a:r>
          </a:p>
        </p:txBody>
      </p:sp>
      <p:pic>
        <p:nvPicPr>
          <p:cNvPr id="2050" name="Picture 2" descr="Picture background">
            <a:extLst>
              <a:ext uri="{FF2B5EF4-FFF2-40B4-BE49-F238E27FC236}">
                <a16:creationId xmlns:a16="http://schemas.microsoft.com/office/drawing/2014/main" id="{EB5ACAAD-E854-DE9F-3EB3-3F07E8E89876}"/>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66962E08-51C8-9A69-E0A1-6F1D58A995F0}"/>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E3C60A2B-5305-E086-0AB5-81F6BBE0486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4C483E0D-B44E-FC2A-270E-EFD8832EAB6F}"/>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5C82ACC1-F58B-C353-49FB-CAB6C6D0CAF1}"/>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4C934B4-C5BE-E5BC-1439-9B3B4816B8C2}"/>
              </a:ext>
            </a:extLst>
          </p:cNvPr>
          <p:cNvSpPr txBox="1"/>
          <p:nvPr/>
        </p:nvSpPr>
        <p:spPr>
          <a:xfrm>
            <a:off x="609603" y="1560156"/>
            <a:ext cx="11201397" cy="4583306"/>
          </a:xfrm>
          <a:prstGeom prst="rect">
            <a:avLst/>
          </a:prstGeom>
          <a:noFill/>
        </p:spPr>
        <p:txBody>
          <a:bodyPr wrap="square" rtlCol="0">
            <a:spAutoFit/>
          </a:bodyPr>
          <a:lstStyle/>
          <a:p>
            <a:pPr lvl="0" algn="ctr">
              <a:lnSpc>
                <a:spcPct val="107000"/>
              </a:lnSpc>
              <a:spcBef>
                <a:spcPts val="1200"/>
              </a:spcBef>
              <a:spcAft>
                <a:spcPts val="0"/>
              </a:spcAft>
            </a:pPr>
            <a:r>
              <a:rPr lang="ru-RU" sz="2400" b="1" dirty="0">
                <a:solidFill>
                  <a:srgbClr val="BD4F05"/>
                </a:solidFill>
                <a:latin typeface="Times New Roman" panose="02020603050405020304" pitchFamily="18" charset="0"/>
                <a:cs typeface="Times New Roman" panose="02020603050405020304" pitchFamily="18" charset="0"/>
              </a:rPr>
              <a:t>Нейросети для работы видео</a:t>
            </a:r>
          </a:p>
          <a:p>
            <a:pPr algn="just">
              <a:spcAft>
                <a:spcPts val="0"/>
              </a:spcAft>
            </a:pPr>
            <a:endParaRPr lang="ru-RU" sz="1500" b="1" i="1" dirty="0">
              <a:solidFill>
                <a:srgbClr val="273B41"/>
              </a:solidFill>
              <a:latin typeface="Times New Roman" panose="02020603050405020304" pitchFamily="18" charset="0"/>
              <a:cs typeface="Times New Roman" panose="02020603050405020304" pitchFamily="18" charset="0"/>
            </a:endParaRPr>
          </a:p>
          <a:p>
            <a:pPr indent="355600" algn="just"/>
            <a:r>
              <a:rPr lang="ru-RU" sz="2000" b="1" i="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Особенности:</a:t>
            </a:r>
          </a:p>
          <a:p>
            <a:pPr marL="342900" indent="-342900" algn="just">
              <a:lnSpc>
                <a:spcPct val="107000"/>
              </a:lnSpc>
              <a:buFont typeface="Times New Roman" panose="02020603050405020304" pitchFamily="18" charset="0"/>
              <a:buChar char="‒"/>
            </a:pPr>
            <a:r>
              <a:rPr lang="ru-RU" sz="20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Анализ видеопоследовательностей: распознавание объектов, сцен, движений и эмоций людей.</a:t>
            </a:r>
          </a:p>
          <a:p>
            <a:pPr marL="342900" indent="-342900" algn="just">
              <a:lnSpc>
                <a:spcPct val="107000"/>
              </a:lnSpc>
              <a:buFont typeface="Times New Roman" panose="02020603050405020304" pitchFamily="18" charset="0"/>
              <a:buChar char="‒"/>
            </a:pPr>
            <a:r>
              <a:rPr lang="ru-RU" sz="20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Извлечение ключевых кадров, автоматическая разметка видео по </a:t>
            </a:r>
            <a:r>
              <a:rPr lang="ru-RU" sz="2000" dirty="0" err="1">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таймкодам</a:t>
            </a:r>
            <a:r>
              <a:rPr lang="ru-RU" sz="20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и событиям.</a:t>
            </a:r>
          </a:p>
          <a:p>
            <a:pPr marL="342900" indent="-342900" algn="just">
              <a:lnSpc>
                <a:spcPct val="107000"/>
              </a:lnSpc>
              <a:buFont typeface="Times New Roman" panose="02020603050405020304" pitchFamily="18" charset="0"/>
              <a:buChar char="‒"/>
            </a:pPr>
            <a:r>
              <a:rPr lang="ru-RU" sz="20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Используются для монтажа, ретуши, генерации субтитров и повышения разрешения (</a:t>
            </a:r>
            <a:r>
              <a:rPr lang="ru-RU" sz="2000" dirty="0" err="1">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upscale</a:t>
            </a:r>
            <a:r>
              <a:rPr lang="ru-RU" sz="20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a:t>
            </a:r>
          </a:p>
          <a:p>
            <a:pPr indent="355600" algn="just"/>
            <a:endParaRPr lang="ru-RU" sz="20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355600" algn="just"/>
            <a:r>
              <a:rPr lang="ru-RU" sz="2000" b="1" i="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Примеры использования:</a:t>
            </a:r>
          </a:p>
          <a:p>
            <a:pPr marL="342900" indent="-342900" algn="just">
              <a:lnSpc>
                <a:spcPct val="107000"/>
              </a:lnSpc>
              <a:buFont typeface="Times New Roman" panose="02020603050405020304" pitchFamily="18" charset="0"/>
              <a:buChar char="‒"/>
            </a:pPr>
            <a:r>
              <a:rPr lang="ru-RU" sz="20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Автоматическое создание кратких </a:t>
            </a:r>
            <a:r>
              <a:rPr lang="ru-RU" sz="2000" dirty="0" err="1">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видеопересказов</a:t>
            </a:r>
            <a:r>
              <a:rPr lang="ru-RU" sz="20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длинных роликов (например, лекций или вебинаров).</a:t>
            </a:r>
          </a:p>
          <a:p>
            <a:pPr marL="342900" indent="-342900" algn="just">
              <a:lnSpc>
                <a:spcPct val="107000"/>
              </a:lnSpc>
              <a:buFont typeface="Times New Roman" panose="02020603050405020304" pitchFamily="18" charset="0"/>
              <a:buChar char="‒"/>
            </a:pPr>
            <a:r>
              <a:rPr lang="ru-RU" sz="20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Система распознавания действий в реальном времени для видеонаблюдения или спортивных трансляций.</a:t>
            </a:r>
          </a:p>
          <a:p>
            <a:pPr marL="342900" indent="-342900" algn="just">
              <a:lnSpc>
                <a:spcPct val="107000"/>
              </a:lnSpc>
              <a:buFont typeface="Times New Roman" panose="02020603050405020304" pitchFamily="18" charset="0"/>
              <a:buChar char="‒"/>
            </a:pPr>
            <a:r>
              <a:rPr lang="ru-RU" sz="20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Образовательные платформы, где нейросеть оценивает выполнение физических упражнений или моделирует визуальные инструкции.</a:t>
            </a:r>
          </a:p>
        </p:txBody>
      </p:sp>
    </p:spTree>
    <p:extLst>
      <p:ext uri="{BB962C8B-B14F-4D97-AF65-F5344CB8AC3E}">
        <p14:creationId xmlns:p14="http://schemas.microsoft.com/office/powerpoint/2010/main" val="23674925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830581" y="82194"/>
            <a:ext cx="10515600" cy="1325563"/>
          </a:xfrm>
        </p:spPr>
        <p:txBody>
          <a:bodyPr/>
          <a:lstStyle/>
          <a:p>
            <a:pPr algn="ctr"/>
            <a:r>
              <a:rPr lang="ru-RU" dirty="0">
                <a:solidFill>
                  <a:srgbClr val="BD4F05"/>
                </a:solidFill>
              </a:rPr>
              <a:t>Классификация нейросетей по типу контента</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CD94F5-553C-4C2F-8019-D1B7DC837639}"/>
              </a:ext>
            </a:extLst>
          </p:cNvPr>
          <p:cNvSpPr txBox="1"/>
          <p:nvPr/>
        </p:nvSpPr>
        <p:spPr>
          <a:xfrm>
            <a:off x="571503" y="1407757"/>
            <a:ext cx="11201397" cy="4972130"/>
          </a:xfrm>
          <a:prstGeom prst="rect">
            <a:avLst/>
          </a:prstGeom>
          <a:noFill/>
        </p:spPr>
        <p:txBody>
          <a:bodyPr wrap="square" rtlCol="0">
            <a:spAutoFit/>
          </a:bodyPr>
          <a:lstStyle/>
          <a:p>
            <a:pPr lvl="0" algn="ctr">
              <a:lnSpc>
                <a:spcPct val="107000"/>
              </a:lnSpc>
              <a:spcBef>
                <a:spcPts val="1200"/>
              </a:spcBef>
              <a:spcAft>
                <a:spcPts val="0"/>
              </a:spcAft>
            </a:pPr>
            <a:r>
              <a:rPr lang="ru-RU" sz="2400" b="1" dirty="0">
                <a:solidFill>
                  <a:srgbClr val="BD4F05"/>
                </a:solidFill>
                <a:latin typeface="Times New Roman" panose="02020603050405020304" pitchFamily="18" charset="0"/>
                <a:cs typeface="Times New Roman" panose="02020603050405020304" pitchFamily="18" charset="0"/>
              </a:rPr>
              <a:t>Нейросети для комплексного анализа (мультимодальные нейросети)</a:t>
            </a:r>
          </a:p>
          <a:p>
            <a:pPr lvl="0" algn="ctr">
              <a:lnSpc>
                <a:spcPct val="107000"/>
              </a:lnSpc>
              <a:spcBef>
                <a:spcPts val="1200"/>
              </a:spcBef>
              <a:spcAft>
                <a:spcPts val="0"/>
              </a:spcAft>
            </a:pPr>
            <a:endParaRPr lang="ru-RU" sz="2400" b="1" dirty="0">
              <a:solidFill>
                <a:srgbClr val="BD4F05"/>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Мультимодальные сети, совмещающие обработку текста, изображений и звуков одновременно.</a:t>
            </a:r>
          </a:p>
          <a:p>
            <a:pPr algn="just">
              <a:lnSpc>
                <a:spcPct val="107000"/>
              </a:lnSpc>
              <a:spcAft>
                <a:spcPts val="0"/>
              </a:spcAf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b="1" i="1" dirty="0">
                <a:solidFill>
                  <a:srgbClr val="273B41"/>
                </a:solidFill>
                <a:latin typeface="Times New Roman" panose="02020603050405020304" pitchFamily="18" charset="0"/>
                <a:cs typeface="Times New Roman" panose="02020603050405020304" pitchFamily="18" charset="0"/>
              </a:rPr>
              <a:t>Особенности</a:t>
            </a:r>
            <a:r>
              <a:rPr lang="ru-RU" sz="20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Работают с несколькими видами контента одновременно, создавая целостную картину происходящего.</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Чаще всего применяются для комплексной оценки ситуации в классе, разработке адаптивных учебных модулей, комбинирующих разные виды медиа.</a:t>
            </a:r>
          </a:p>
          <a:p>
            <a:pPr marL="342900" lvl="0" indent="-342900" algn="just">
              <a:lnSpc>
                <a:spcPct val="107000"/>
              </a:lnSpc>
              <a:spcAft>
                <a:spcPts val="0"/>
              </a:spcAft>
              <a:buFont typeface="Symbol" panose="05050102010706020507" pitchFamily="18" charset="2"/>
              <a:buChar char=""/>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b="1" i="1" dirty="0">
                <a:solidFill>
                  <a:srgbClr val="273B41"/>
                </a:solidFill>
                <a:latin typeface="Times New Roman" panose="02020603050405020304" pitchFamily="18" charset="0"/>
                <a:cs typeface="Times New Roman" panose="02020603050405020304" pitchFamily="18" charset="0"/>
              </a:rPr>
              <a:t>Примеры использования:</a:t>
            </a:r>
          </a:p>
          <a:p>
            <a:pPr marL="342900" lvl="0" indent="-342900" algn="just">
              <a:lnSpc>
                <a:spcPct val="107000"/>
              </a:lnSpc>
              <a:spcAft>
                <a:spcPts val="0"/>
              </a:spcAft>
              <a:buFont typeface="Symbol" panose="05050102010706020507" pitchFamily="18"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Интеграция видео-материалов с текстовым содержанием для лучшего усвоения учениками.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Проведение комплексных диагностик способностей ребёнка с использованием разных видов стимулов.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07186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6CDB92-13C9-4314-9D13-17F97CB55BDC}"/>
              </a:ext>
            </a:extLst>
          </p:cNvPr>
          <p:cNvSpPr>
            <a:spLocks noGrp="1"/>
          </p:cNvSpPr>
          <p:nvPr>
            <p:ph type="title"/>
          </p:nvPr>
        </p:nvSpPr>
        <p:spPr/>
        <p:txBody>
          <a:bodyPr/>
          <a:lstStyle/>
          <a:p>
            <a:pPr marL="808038" indent="-808038"/>
            <a:r>
              <a:rPr lang="ru-RU" dirty="0">
                <a:solidFill>
                  <a:srgbClr val="273B41"/>
                </a:solidFill>
              </a:rPr>
              <a:t>2. Практическое применение ИИ в работе педагога</a:t>
            </a:r>
          </a:p>
        </p:txBody>
      </p:sp>
      <p:cxnSp>
        <p:nvCxnSpPr>
          <p:cNvPr id="5" name="Прямая соединительная линия 4">
            <a:extLst>
              <a:ext uri="{FF2B5EF4-FFF2-40B4-BE49-F238E27FC236}">
                <a16:creationId xmlns:a16="http://schemas.microsoft.com/office/drawing/2014/main" id="{883C54AE-5B9B-4549-95CC-4CF592227D1E}"/>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8D4B6756-C398-4B1B-981F-685E63620D62}"/>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3AA58915-B820-426E-B028-5E27FC09C038}"/>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9B1EFCA8-38F5-4092-A553-61EFEC302B97}"/>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pic>
        <p:nvPicPr>
          <p:cNvPr id="9" name="Picture 2" descr="Picture background">
            <a:extLst>
              <a:ext uri="{FF2B5EF4-FFF2-40B4-BE49-F238E27FC236}">
                <a16:creationId xmlns:a16="http://schemas.microsoft.com/office/drawing/2014/main" id="{6975B660-AFB8-4F2C-ADB4-6D2E625E51B3}"/>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57475" y="0"/>
            <a:ext cx="2034525" cy="203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3189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E1335-2F42-38A0-ADA0-E28A78AAE103}"/>
            </a:ext>
          </a:extLst>
        </p:cNvPr>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0247BE85-90DB-E038-1E7E-CD6BBCAC76AE}"/>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8962A086-ABF3-2AA1-ED8D-814177652EC2}"/>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CB076388-374D-EE0B-87A5-C9F69C9911C5}"/>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CA1DB27B-791D-2AFD-D7E5-DCE62924E888}"/>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66BDB382-509F-36A0-6AA4-4A135A8F6FAD}"/>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8" name="Заголовок 1">
            <a:extLst>
              <a:ext uri="{FF2B5EF4-FFF2-40B4-BE49-F238E27FC236}">
                <a16:creationId xmlns:a16="http://schemas.microsoft.com/office/drawing/2014/main" id="{BE4F8BC8-451B-21AF-61A7-0A08C488C45A}"/>
              </a:ext>
            </a:extLst>
          </p:cNvPr>
          <p:cNvSpPr>
            <a:spLocks noGrp="1"/>
          </p:cNvSpPr>
          <p:nvPr>
            <p:ph type="title"/>
          </p:nvPr>
        </p:nvSpPr>
        <p:spPr>
          <a:xfrm>
            <a:off x="838200" y="152400"/>
            <a:ext cx="10515600" cy="1325563"/>
          </a:xfrm>
        </p:spPr>
        <p:txBody>
          <a:bodyPr>
            <a:normAutofit/>
          </a:bodyPr>
          <a:lstStyle/>
          <a:p>
            <a:pPr algn="ctr"/>
            <a:r>
              <a:rPr lang="ru-RU" dirty="0">
                <a:solidFill>
                  <a:srgbClr val="BD4F05"/>
                </a:solidFill>
              </a:rPr>
              <a:t>Бесплатные нейросети</a:t>
            </a:r>
          </a:p>
        </p:txBody>
      </p:sp>
      <p:sp>
        <p:nvSpPr>
          <p:cNvPr id="9" name="TextBox 8">
            <a:extLst>
              <a:ext uri="{FF2B5EF4-FFF2-40B4-BE49-F238E27FC236}">
                <a16:creationId xmlns:a16="http://schemas.microsoft.com/office/drawing/2014/main" id="{700B2A50-D9EA-BBF0-29F8-BCB1348F3D69}"/>
              </a:ext>
            </a:extLst>
          </p:cNvPr>
          <p:cNvSpPr txBox="1"/>
          <p:nvPr/>
        </p:nvSpPr>
        <p:spPr>
          <a:xfrm>
            <a:off x="599398" y="1542820"/>
            <a:ext cx="11346173" cy="4853701"/>
          </a:xfrm>
          <a:prstGeom prst="rect">
            <a:avLst/>
          </a:prstGeom>
          <a:noFill/>
        </p:spPr>
        <p:txBody>
          <a:bodyPr wrap="square" rtlCol="0">
            <a:spAutoFit/>
          </a:bodyPr>
          <a:lstStyle/>
          <a:p>
            <a:pPr>
              <a:lnSpc>
                <a:spcPct val="150000"/>
              </a:lnSpc>
              <a:spcAft>
                <a:spcPts val="0"/>
              </a:spcAft>
            </a:pPr>
            <a:r>
              <a:rPr lang="en-US" sz="3200" dirty="0" err="1">
                <a:solidFill>
                  <a:srgbClr val="273B41"/>
                </a:solidFill>
                <a:latin typeface="Times New Roman" panose="02020603050405020304" pitchFamily="18" charset="0"/>
                <a:cs typeface="Times New Roman" panose="02020603050405020304" pitchFamily="18" charset="0"/>
              </a:rPr>
              <a:t>GigaChat</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(Сбер) </a:t>
            </a:r>
            <a:r>
              <a:rPr lang="en-U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hlinkClick r:id="rId3"/>
              </a:rPr>
              <a:t>https://giga.chat/</a:t>
            </a:r>
            <a:endParaRPr lang="ru-RU" sz="3200" dirty="0">
              <a:latin typeface="Times New Roman" panose="02020603050405020304" pitchFamily="18" charset="0"/>
              <a:cs typeface="Times New Roman" panose="02020603050405020304" pitchFamily="18" charset="0"/>
            </a:endParaRPr>
          </a:p>
          <a:p>
            <a:pPr>
              <a:lnSpc>
                <a:spcPct val="150000"/>
              </a:lnSpc>
              <a:spcAft>
                <a:spcPts val="0"/>
              </a:spcAft>
            </a:pPr>
            <a:r>
              <a:rPr lang="en-US" sz="3200" dirty="0">
                <a:solidFill>
                  <a:srgbClr val="273B41"/>
                </a:solidFill>
                <a:latin typeface="Times New Roman" panose="02020603050405020304" pitchFamily="18" charset="0"/>
                <a:cs typeface="Times New Roman" panose="02020603050405020304" pitchFamily="18" charset="0"/>
              </a:rPr>
              <a:t>Qwen</a:t>
            </a:r>
            <a:r>
              <a:rPr lang="en-US" sz="3200" dirty="0">
                <a:latin typeface="Times New Roman" panose="02020603050405020304" pitchFamily="18" charset="0"/>
                <a:cs typeface="Times New Roman" panose="02020603050405020304" pitchFamily="18" charset="0"/>
              </a:rPr>
              <a:t> </a:t>
            </a:r>
            <a:r>
              <a:rPr lang="ru-RU" sz="3200" dirty="0">
                <a:solidFill>
                  <a:srgbClr val="273B41"/>
                </a:solidFill>
                <a:latin typeface="Times New Roman" panose="02020603050405020304" pitchFamily="18" charset="0"/>
                <a:cs typeface="Times New Roman" panose="02020603050405020304" pitchFamily="18" charset="0"/>
              </a:rPr>
              <a:t>(</a:t>
            </a:r>
            <a:r>
              <a:rPr lang="en-US" sz="3200" dirty="0">
                <a:solidFill>
                  <a:srgbClr val="273B41"/>
                </a:solidFill>
                <a:latin typeface="Times New Roman" panose="02020603050405020304" pitchFamily="18" charset="0"/>
                <a:cs typeface="Times New Roman" panose="02020603050405020304" pitchFamily="18" charset="0"/>
              </a:rPr>
              <a:t>Alibaba</a:t>
            </a:r>
            <a:r>
              <a:rPr lang="ru-RU" sz="3200" dirty="0">
                <a:solidFill>
                  <a:srgbClr val="273B41"/>
                </a:solidFill>
                <a:latin typeface="Times New Roman" panose="02020603050405020304" pitchFamily="18" charset="0"/>
                <a:cs typeface="Times New Roman" panose="02020603050405020304" pitchFamily="18" charset="0"/>
              </a:rPr>
              <a:t>) </a:t>
            </a:r>
            <a:r>
              <a:rPr lang="en-US" sz="3200" dirty="0">
                <a:solidFill>
                  <a:srgbClr val="273B41"/>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hlinkClick r:id="rId4"/>
              </a:rPr>
              <a:t>https://chat.qwen.ai/</a:t>
            </a:r>
            <a:endParaRPr lang="en-US" sz="3200" dirty="0">
              <a:latin typeface="Times New Roman" panose="02020603050405020304" pitchFamily="18" charset="0"/>
              <a:cs typeface="Times New Roman" panose="02020603050405020304" pitchFamily="18" charset="0"/>
            </a:endParaRPr>
          </a:p>
          <a:p>
            <a:pPr>
              <a:lnSpc>
                <a:spcPct val="150000"/>
              </a:lnSpc>
              <a:spcAft>
                <a:spcPts val="0"/>
              </a:spcAft>
            </a:pPr>
            <a:r>
              <a:rPr lang="en-US" sz="3200" dirty="0">
                <a:solidFill>
                  <a:srgbClr val="273B41"/>
                </a:solidFill>
                <a:latin typeface="Times New Roman" panose="02020603050405020304" pitchFamily="18" charset="0"/>
                <a:cs typeface="Times New Roman" panose="02020603050405020304" pitchFamily="18" charset="0"/>
              </a:rPr>
              <a:t>DeepSeek</a:t>
            </a:r>
            <a:r>
              <a:rPr lang="en-US" sz="3200" dirty="0">
                <a:latin typeface="Times New Roman" panose="02020603050405020304" pitchFamily="18" charset="0"/>
                <a:cs typeface="Times New Roman" panose="02020603050405020304" pitchFamily="18" charset="0"/>
              </a:rPr>
              <a:t> - </a:t>
            </a:r>
            <a:r>
              <a:rPr lang="en-US" sz="32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3200" dirty="0">
                <a:solidFill>
                  <a:srgbClr val="0563C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https://chat.deepseek.com/</a:t>
            </a:r>
            <a:endParaRPr lang="ru-RU" sz="3200" dirty="0">
              <a:solidFill>
                <a:srgbClr val="0563C1"/>
              </a:solidFill>
              <a:latin typeface="Times New Roman" panose="02020603050405020304" pitchFamily="18" charset="0"/>
              <a:cs typeface="Times New Roman" panose="02020603050405020304" pitchFamily="18" charset="0"/>
            </a:endParaRPr>
          </a:p>
          <a:p>
            <a:pPr>
              <a:lnSpc>
                <a:spcPct val="150000"/>
              </a:lnSpc>
              <a:spcAft>
                <a:spcPts val="0"/>
              </a:spcAft>
            </a:pPr>
            <a:r>
              <a:rPr lang="en-US" sz="3200" dirty="0" err="1">
                <a:solidFill>
                  <a:srgbClr val="273B41"/>
                </a:solidFill>
                <a:latin typeface="Times New Roman" panose="02020603050405020304" pitchFamily="18" charset="0"/>
                <a:cs typeface="Times New Roman" panose="02020603050405020304" pitchFamily="18" charset="0"/>
              </a:rPr>
              <a:t>YandexGPT</a:t>
            </a:r>
            <a:r>
              <a:rPr lang="ru-RU" sz="3200" dirty="0">
                <a:solidFill>
                  <a:srgbClr val="0563C1"/>
                </a:solidFill>
                <a:latin typeface="Times New Roman" panose="02020603050405020304" pitchFamily="18" charset="0"/>
                <a:cs typeface="Times New Roman" panose="02020603050405020304" pitchFamily="18" charset="0"/>
              </a:rPr>
              <a:t> </a:t>
            </a:r>
            <a:r>
              <a:rPr lang="ru-RU" sz="3200" dirty="0">
                <a:solidFill>
                  <a:srgbClr val="273B41"/>
                </a:solidFill>
                <a:latin typeface="Times New Roman" panose="02020603050405020304" pitchFamily="18" charset="0"/>
                <a:cs typeface="Times New Roman" panose="02020603050405020304" pitchFamily="18" charset="0"/>
              </a:rPr>
              <a:t>(Яндекс) </a:t>
            </a:r>
            <a:r>
              <a:rPr lang="ru-RU" sz="3200" dirty="0">
                <a:solidFill>
                  <a:srgbClr val="0563C1"/>
                </a:solidFill>
                <a:latin typeface="Times New Roman" panose="02020603050405020304" pitchFamily="18" charset="0"/>
                <a:cs typeface="Times New Roman" panose="02020603050405020304" pitchFamily="18" charset="0"/>
              </a:rPr>
              <a:t>- </a:t>
            </a:r>
            <a:r>
              <a:rPr lang="en-US" sz="3200" dirty="0">
                <a:solidFill>
                  <a:srgbClr val="0563C1"/>
                </a:solidFill>
                <a:latin typeface="Times New Roman" panose="02020603050405020304" pitchFamily="18" charset="0"/>
                <a:cs typeface="Times New Roman" panose="02020603050405020304" pitchFamily="18" charset="0"/>
                <a:hlinkClick r:id="rId6"/>
              </a:rPr>
              <a:t>https://alice.yandex.ru</a:t>
            </a:r>
            <a:endParaRPr lang="ru-RU" sz="3200" dirty="0">
              <a:solidFill>
                <a:srgbClr val="0563C1"/>
              </a:solidFill>
              <a:latin typeface="Times New Roman" panose="02020603050405020304" pitchFamily="18" charset="0"/>
              <a:cs typeface="Times New Roman" panose="02020603050405020304" pitchFamily="18" charset="0"/>
            </a:endParaRPr>
          </a:p>
          <a:p>
            <a:pPr>
              <a:lnSpc>
                <a:spcPct val="150000"/>
              </a:lnSpc>
              <a:spcAft>
                <a:spcPts val="0"/>
              </a:spcAft>
            </a:pPr>
            <a:r>
              <a:rPr lang="ru-RU" sz="3200" dirty="0">
                <a:solidFill>
                  <a:srgbClr val="273B41"/>
                </a:solidFill>
                <a:latin typeface="Times New Roman" panose="02020603050405020304" pitchFamily="18" charset="0"/>
                <a:cs typeface="Times New Roman" panose="02020603050405020304" pitchFamily="18" charset="0"/>
              </a:rPr>
              <a:t>Кандинский (Сбер)</a:t>
            </a:r>
            <a:r>
              <a:rPr lang="ru-RU" sz="3200" dirty="0">
                <a:solidFill>
                  <a:srgbClr val="0563C1"/>
                </a:solidFill>
                <a:latin typeface="Times New Roman" panose="02020603050405020304" pitchFamily="18" charset="0"/>
                <a:cs typeface="Times New Roman" panose="02020603050405020304" pitchFamily="18" charset="0"/>
              </a:rPr>
              <a:t> - </a:t>
            </a:r>
            <a:r>
              <a:rPr lang="en-US" sz="3200" dirty="0">
                <a:solidFill>
                  <a:srgbClr val="0563C1"/>
                </a:solidFill>
                <a:latin typeface="Times New Roman" panose="02020603050405020304" pitchFamily="18" charset="0"/>
                <a:cs typeface="Times New Roman" panose="02020603050405020304" pitchFamily="18" charset="0"/>
                <a:hlinkClick r:id="rId7"/>
              </a:rPr>
              <a:t>https://fusionbrain.ai</a:t>
            </a:r>
            <a:endParaRPr lang="ru-RU" sz="3200" dirty="0">
              <a:solidFill>
                <a:srgbClr val="0563C1"/>
              </a:solidFill>
              <a:latin typeface="Times New Roman" panose="02020603050405020304" pitchFamily="18" charset="0"/>
              <a:cs typeface="Times New Roman" panose="02020603050405020304" pitchFamily="18" charset="0"/>
            </a:endParaRPr>
          </a:p>
          <a:p>
            <a:pPr>
              <a:lnSpc>
                <a:spcPct val="150000"/>
              </a:lnSpc>
              <a:spcAft>
                <a:spcPts val="0"/>
              </a:spcAft>
            </a:pPr>
            <a:r>
              <a:rPr lang="ru-RU" sz="3200" dirty="0" err="1">
                <a:solidFill>
                  <a:srgbClr val="273B41"/>
                </a:solidFill>
                <a:latin typeface="Times New Roman" panose="02020603050405020304" pitchFamily="18" charset="0"/>
                <a:cs typeface="Times New Roman" panose="02020603050405020304" pitchFamily="18" charset="0"/>
              </a:rPr>
              <a:t>Шедеврум</a:t>
            </a:r>
            <a:r>
              <a:rPr lang="ru-RU" sz="3200" dirty="0">
                <a:solidFill>
                  <a:srgbClr val="273B41"/>
                </a:solidFill>
                <a:latin typeface="Times New Roman" panose="02020603050405020304" pitchFamily="18" charset="0"/>
                <a:cs typeface="Times New Roman" panose="02020603050405020304" pitchFamily="18" charset="0"/>
              </a:rPr>
              <a:t> (Яндекс) </a:t>
            </a:r>
            <a:r>
              <a:rPr lang="en-US" sz="3200" dirty="0">
                <a:solidFill>
                  <a:srgbClr val="273B41"/>
                </a:solidFill>
                <a:latin typeface="Times New Roman" panose="02020603050405020304" pitchFamily="18" charset="0"/>
                <a:cs typeface="Times New Roman" panose="02020603050405020304" pitchFamily="18" charset="0"/>
              </a:rPr>
              <a:t>-</a:t>
            </a:r>
            <a:r>
              <a:rPr lang="ru-RU" sz="3200" dirty="0">
                <a:solidFill>
                  <a:srgbClr val="273B41"/>
                </a:solidFill>
                <a:latin typeface="Times New Roman" panose="02020603050405020304" pitchFamily="18" charset="0"/>
                <a:cs typeface="Times New Roman" panose="02020603050405020304" pitchFamily="18" charset="0"/>
              </a:rPr>
              <a:t> </a:t>
            </a:r>
            <a:r>
              <a:rPr lang="en-US" sz="3200" dirty="0">
                <a:solidFill>
                  <a:srgbClr val="0563C1"/>
                </a:solidFill>
                <a:latin typeface="Times New Roman" panose="02020603050405020304" pitchFamily="18" charset="0"/>
                <a:cs typeface="Times New Roman" panose="02020603050405020304" pitchFamily="18" charset="0"/>
                <a:hlinkClick r:id="rId8"/>
              </a:rPr>
              <a:t>https://shedevrum.ai/</a:t>
            </a:r>
            <a:endParaRPr lang="ru-RU" sz="3200" dirty="0">
              <a:solidFill>
                <a:srgbClr val="0563C1"/>
              </a:solidFill>
              <a:latin typeface="Times New Roman" panose="02020603050405020304" pitchFamily="18" charset="0"/>
              <a:cs typeface="Times New Roman" panose="02020603050405020304" pitchFamily="18" charset="0"/>
            </a:endParaRPr>
          </a:p>
          <a:p>
            <a:pPr>
              <a:lnSpc>
                <a:spcPts val="2800"/>
              </a:lnSpc>
            </a:pPr>
            <a:endParaRPr lang="ru-RU" sz="2000" dirty="0">
              <a:solidFill>
                <a:srgbClr val="273B41"/>
              </a:solidFill>
              <a:latin typeface="Times New Roman" panose="02020603050405020304" pitchFamily="18" charset="0"/>
            </a:endParaRPr>
          </a:p>
        </p:txBody>
      </p:sp>
    </p:spTree>
    <p:extLst>
      <p:ext uri="{BB962C8B-B14F-4D97-AF65-F5344CB8AC3E}">
        <p14:creationId xmlns:p14="http://schemas.microsoft.com/office/powerpoint/2010/main" val="1889603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p:txBody>
          <a:bodyPr/>
          <a:lstStyle/>
          <a:p>
            <a:pPr algn="ctr"/>
            <a:r>
              <a:rPr lang="ru-RU" dirty="0">
                <a:solidFill>
                  <a:srgbClr val="273B41"/>
                </a:solidFill>
              </a:rPr>
              <a:t>1. Общие сведения об искусственном интеллекте</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57475" y="0"/>
            <a:ext cx="2034525" cy="20345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3492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E5FAE-7578-21C0-9E8D-AB20C56C447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ECDCB0-917F-F96C-10D5-B36B8309BE6A}"/>
              </a:ext>
            </a:extLst>
          </p:cNvPr>
          <p:cNvSpPr>
            <a:spLocks noGrp="1"/>
          </p:cNvSpPr>
          <p:nvPr>
            <p:ph type="title"/>
          </p:nvPr>
        </p:nvSpPr>
        <p:spPr>
          <a:xfrm>
            <a:off x="830581" y="82194"/>
            <a:ext cx="10515600" cy="1325563"/>
          </a:xfrm>
        </p:spPr>
        <p:txBody>
          <a:bodyPr/>
          <a:lstStyle/>
          <a:p>
            <a:pPr algn="ctr"/>
            <a:r>
              <a:rPr lang="ru-RU" dirty="0">
                <a:solidFill>
                  <a:srgbClr val="BD4F05"/>
                </a:solidFill>
              </a:rPr>
              <a:t>Терминология</a:t>
            </a:r>
          </a:p>
        </p:txBody>
      </p:sp>
      <p:pic>
        <p:nvPicPr>
          <p:cNvPr id="2050" name="Picture 2" descr="Picture background">
            <a:extLst>
              <a:ext uri="{FF2B5EF4-FFF2-40B4-BE49-F238E27FC236}">
                <a16:creationId xmlns:a16="http://schemas.microsoft.com/office/drawing/2014/main" id="{E00B38C2-D10F-F447-E4D0-FE36517EFC1C}"/>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89826A7D-841C-1E15-A317-E2EE47734C1E}"/>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960CC927-58E0-5076-35D8-EED756795E88}"/>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E470CBBF-9D97-0733-7F62-696A55058D59}"/>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8CBBB806-2FE8-9B41-2F4C-90F02B764762}"/>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01ABCE-B41C-C4EF-DFD0-F15908C95CD1}"/>
              </a:ext>
            </a:extLst>
          </p:cNvPr>
          <p:cNvSpPr txBox="1"/>
          <p:nvPr/>
        </p:nvSpPr>
        <p:spPr>
          <a:xfrm>
            <a:off x="609603" y="1343189"/>
            <a:ext cx="11201397" cy="5632311"/>
          </a:xfrm>
          <a:prstGeom prst="rect">
            <a:avLst/>
          </a:prstGeom>
          <a:noFill/>
        </p:spPr>
        <p:txBody>
          <a:bodyPr wrap="square" rtlCol="0">
            <a:spAutoFit/>
          </a:bodyPr>
          <a:lstStyle/>
          <a:p>
            <a:pPr indent="355600" algn="just"/>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a:p>
            <a:pPr indent="355600" algn="just"/>
            <a:r>
              <a:rPr lang="ru-RU" sz="2000" b="1" dirty="0">
                <a:latin typeface="Times New Roman" panose="02020603050405020304" pitchFamily="18" charset="0"/>
                <a:ea typeface="Calibri" panose="020F0502020204030204" pitchFamily="34" charset="0"/>
                <a:cs typeface="Times New Roman" panose="02020603050405020304" pitchFamily="18" charset="0"/>
              </a:rPr>
              <a:t>Токен</a:t>
            </a:r>
            <a:r>
              <a:rPr lang="ru-RU" sz="2000" dirty="0">
                <a:latin typeface="Times New Roman" panose="02020603050405020304" pitchFamily="18" charset="0"/>
                <a:ea typeface="Calibri" panose="020F0502020204030204" pitchFamily="34" charset="0"/>
                <a:cs typeface="Times New Roman" panose="02020603050405020304" pitchFamily="18" charset="0"/>
              </a:rPr>
              <a:t> - это минимальная единица данных, которую модель обрабатывает на входе. </a:t>
            </a:r>
          </a:p>
          <a:p>
            <a:pPr indent="355600" algn="just"/>
            <a:r>
              <a:rPr lang="ru-RU" sz="2000" dirty="0">
                <a:latin typeface="Times New Roman" panose="02020603050405020304" pitchFamily="18" charset="0"/>
                <a:ea typeface="Calibri" panose="020F0502020204030204" pitchFamily="34" charset="0"/>
                <a:cs typeface="Times New Roman" panose="02020603050405020304" pitchFamily="18" charset="0"/>
              </a:rPr>
              <a:t>Для текста - это могут быть слова, части слов, отдельные символы, знаки препинания или пробелы.</a:t>
            </a:r>
          </a:p>
          <a:p>
            <a:pPr indent="355600" algn="just"/>
            <a:r>
              <a:rPr lang="ru-RU" sz="2000" b="1" dirty="0">
                <a:latin typeface="Times New Roman" panose="02020603050405020304" pitchFamily="18" charset="0"/>
                <a:ea typeface="Calibri" panose="020F0502020204030204" pitchFamily="34" charset="0"/>
                <a:cs typeface="Times New Roman" panose="02020603050405020304" pitchFamily="18" charset="0"/>
              </a:rPr>
              <a:t>Большая языковая модель </a:t>
            </a:r>
            <a:r>
              <a:rPr lang="ru-RU" sz="2000" dirty="0">
                <a:latin typeface="Times New Roman" panose="02020603050405020304" pitchFamily="18" charset="0"/>
                <a:ea typeface="Calibri" panose="020F0502020204030204" pitchFamily="34" charset="0"/>
                <a:cs typeface="Times New Roman" panose="02020603050405020304" pitchFamily="18" charset="0"/>
              </a:rPr>
              <a:t>(LLM, </a:t>
            </a:r>
            <a:r>
              <a:rPr lang="ru-RU" sz="2000" dirty="0" err="1">
                <a:latin typeface="Times New Roman" panose="02020603050405020304" pitchFamily="18" charset="0"/>
                <a:ea typeface="Calibri" panose="020F0502020204030204" pitchFamily="34" charset="0"/>
                <a:cs typeface="Times New Roman" panose="02020603050405020304" pitchFamily="18" charset="0"/>
              </a:rPr>
              <a:t>Large</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Language</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Model</a:t>
            </a:r>
            <a:r>
              <a:rPr lang="ru-RU" sz="2000" dirty="0">
                <a:latin typeface="Times New Roman" panose="02020603050405020304" pitchFamily="18" charset="0"/>
                <a:ea typeface="Calibri" panose="020F0502020204030204" pitchFamily="34" charset="0"/>
                <a:cs typeface="Times New Roman" panose="02020603050405020304" pitchFamily="18" charset="0"/>
              </a:rPr>
              <a:t>) — разновидность нейронной сети, специально разработанная для работы с текстом. Обучена на огромном количестве текстовых данных и может выполнять задачи, связанные с языком: отвечать на вопросы, писать тексты, переводить. </a:t>
            </a:r>
          </a:p>
          <a:p>
            <a:pPr indent="355600" algn="just"/>
            <a:r>
              <a:rPr lang="ru-RU" sz="2000" b="1" dirty="0" err="1">
                <a:latin typeface="Times New Roman" panose="02020603050405020304" pitchFamily="18" charset="0"/>
                <a:ea typeface="Calibri" panose="020F0502020204030204" pitchFamily="34" charset="0"/>
                <a:cs typeface="Times New Roman" panose="02020603050405020304" pitchFamily="18" charset="0"/>
              </a:rPr>
              <a:t>Промпт</a:t>
            </a:r>
            <a:r>
              <a:rPr lang="ru-RU" sz="2000" dirty="0">
                <a:latin typeface="Times New Roman" panose="02020603050405020304" pitchFamily="18" charset="0"/>
                <a:ea typeface="Calibri" panose="020F0502020204030204" pitchFamily="34" charset="0"/>
                <a:cs typeface="Times New Roman" panose="02020603050405020304" pitchFamily="18" charset="0"/>
              </a:rPr>
              <a:t> — запрос к нейросети, который пользователь формулирует для получения нужного результата.</a:t>
            </a:r>
          </a:p>
          <a:p>
            <a:pPr indent="355600" algn="just"/>
            <a:r>
              <a:rPr lang="ru-RU" sz="2000" b="1" dirty="0">
                <a:latin typeface="Times New Roman" panose="02020603050405020304" pitchFamily="18" charset="0"/>
                <a:ea typeface="Calibri" panose="020F0502020204030204" pitchFamily="34" charset="0"/>
                <a:cs typeface="Times New Roman" panose="02020603050405020304" pitchFamily="18" charset="0"/>
              </a:rPr>
              <a:t>Галлюцинации</a:t>
            </a:r>
            <a:r>
              <a:rPr lang="ru-RU" sz="2000" dirty="0">
                <a:latin typeface="Times New Roman" panose="02020603050405020304" pitchFamily="18" charset="0"/>
                <a:ea typeface="Calibri" panose="020F0502020204030204" pitchFamily="34" charset="0"/>
                <a:cs typeface="Times New Roman" panose="02020603050405020304" pitchFamily="18" charset="0"/>
              </a:rPr>
              <a:t> — ситуация, когда нейросеть генерирует ложную информацию. </a:t>
            </a:r>
            <a:br>
              <a:rPr lang="ru-RU" sz="2000" dirty="0">
                <a:latin typeface="Times New Roman" panose="02020603050405020304" pitchFamily="18" charset="0"/>
                <a:ea typeface="Calibri" panose="020F0502020204030204" pitchFamily="34" charset="0"/>
                <a:cs typeface="Times New Roman" panose="02020603050405020304" pitchFamily="18" charset="0"/>
              </a:rPr>
            </a:br>
            <a:r>
              <a:rPr lang="ru-RU" sz="2000" dirty="0">
                <a:latin typeface="Times New Roman" panose="02020603050405020304" pitchFamily="18" charset="0"/>
                <a:ea typeface="Calibri" panose="020F0502020204030204" pitchFamily="34" charset="0"/>
                <a:cs typeface="Times New Roman" panose="02020603050405020304" pitchFamily="18" charset="0"/>
              </a:rPr>
              <a:t>Предвзятость данных — модели могут наследовать предвзятости из обучающих наборов данных. </a:t>
            </a:r>
          </a:p>
          <a:p>
            <a:pPr indent="355600" algn="just"/>
            <a:r>
              <a:rPr lang="ru-RU" sz="2000" b="1" dirty="0">
                <a:latin typeface="Times New Roman" panose="02020603050405020304" pitchFamily="18" charset="0"/>
                <a:ea typeface="Calibri" panose="020F0502020204030204" pitchFamily="34" charset="0"/>
                <a:cs typeface="Times New Roman" panose="02020603050405020304" pitchFamily="18" charset="0"/>
              </a:rPr>
              <a:t>Адаптивное обучение </a:t>
            </a:r>
            <a:r>
              <a:rPr lang="ru-RU" sz="2000" dirty="0">
                <a:latin typeface="Times New Roman" panose="02020603050405020304" pitchFamily="18" charset="0"/>
                <a:ea typeface="Calibri" panose="020F0502020204030204" pitchFamily="34" charset="0"/>
                <a:cs typeface="Times New Roman" panose="02020603050405020304" pitchFamily="18" charset="0"/>
              </a:rPr>
              <a:t>— использование ИИ для корректировки представления учебного материала в соответствии с потребностями учащихся на основе их ответов и опыта. </a:t>
            </a:r>
          </a:p>
          <a:p>
            <a:pPr indent="355600" algn="just"/>
            <a:r>
              <a:rPr lang="ru-RU" sz="2000" b="1" dirty="0">
                <a:latin typeface="Times New Roman" panose="02020603050405020304" pitchFamily="18" charset="0"/>
                <a:ea typeface="Calibri" panose="020F0502020204030204" pitchFamily="34" charset="0"/>
                <a:cs typeface="Times New Roman" panose="02020603050405020304" pitchFamily="18" charset="0"/>
              </a:rPr>
              <a:t>Чат-бот</a:t>
            </a:r>
            <a:r>
              <a:rPr lang="ru-RU" sz="2000" dirty="0">
                <a:latin typeface="Times New Roman" panose="02020603050405020304" pitchFamily="18" charset="0"/>
                <a:ea typeface="Calibri" panose="020F0502020204030204" pitchFamily="34" charset="0"/>
                <a:cs typeface="Times New Roman" panose="02020603050405020304" pitchFamily="18" charset="0"/>
              </a:rPr>
              <a:t> — приложение ИИ, которое имитирует разговор с пользователями через текстовое или голосовое взаимодействие.</a:t>
            </a:r>
          </a:p>
          <a:p>
            <a:pPr indent="355600" algn="just"/>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355600" algn="just"/>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22590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fade">
                                      <p:cBhvr>
                                        <p:cTn id="7" dur="500"/>
                                        <p:tgtEl>
                                          <p:spTgt spid="2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2" end="2"/>
                                            </p:txEl>
                                          </p:spTgt>
                                        </p:tgtEl>
                                        <p:attrNameLst>
                                          <p:attrName>style.visibility</p:attrName>
                                        </p:attrNameLst>
                                      </p:cBhvr>
                                      <p:to>
                                        <p:strVal val="visible"/>
                                      </p:to>
                                    </p:set>
                                    <p:animEffect transition="in" filter="fade">
                                      <p:cBhvr>
                                        <p:cTn id="10" dur="500"/>
                                        <p:tgtEl>
                                          <p:spTgt spid="2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animEffect transition="in" filter="fade">
                                      <p:cBhvr>
                                        <p:cTn id="13" dur="500"/>
                                        <p:tgtEl>
                                          <p:spTgt spid="2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xEl>
                                              <p:pRg st="4" end="4"/>
                                            </p:txEl>
                                          </p:spTgt>
                                        </p:tgtEl>
                                        <p:attrNameLst>
                                          <p:attrName>style.visibility</p:attrName>
                                        </p:attrNameLst>
                                      </p:cBhvr>
                                      <p:to>
                                        <p:strVal val="visible"/>
                                      </p:to>
                                    </p:set>
                                    <p:animEffect transition="in" filter="fade">
                                      <p:cBhvr>
                                        <p:cTn id="16" dur="500"/>
                                        <p:tgtEl>
                                          <p:spTgt spid="21">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animEffect transition="in" filter="fade">
                                      <p:cBhvr>
                                        <p:cTn id="19" dur="500"/>
                                        <p:tgtEl>
                                          <p:spTgt spid="21">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xEl>
                                              <p:pRg st="6" end="6"/>
                                            </p:txEl>
                                          </p:spTgt>
                                        </p:tgtEl>
                                        <p:attrNameLst>
                                          <p:attrName>style.visibility</p:attrName>
                                        </p:attrNameLst>
                                      </p:cBhvr>
                                      <p:to>
                                        <p:strVal val="visible"/>
                                      </p:to>
                                    </p:set>
                                    <p:animEffect transition="in" filter="fade">
                                      <p:cBhvr>
                                        <p:cTn id="22" dur="500"/>
                                        <p:tgtEl>
                                          <p:spTgt spid="21">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xEl>
                                              <p:pRg st="7" end="7"/>
                                            </p:txEl>
                                          </p:spTgt>
                                        </p:tgtEl>
                                        <p:attrNameLst>
                                          <p:attrName>style.visibility</p:attrName>
                                        </p:attrNameLst>
                                      </p:cBhvr>
                                      <p:to>
                                        <p:strVal val="visible"/>
                                      </p:to>
                                    </p:set>
                                    <p:animEffect transition="in" filter="fade">
                                      <p:cBhvr>
                                        <p:cTn id="25" dur="500"/>
                                        <p:tgtEl>
                                          <p:spTgt spid="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830581" y="175419"/>
            <a:ext cx="10515600" cy="1325563"/>
          </a:xfrm>
        </p:spPr>
        <p:txBody>
          <a:bodyPr/>
          <a:lstStyle/>
          <a:p>
            <a:pPr algn="ctr"/>
            <a:r>
              <a:rPr lang="ru-RU" dirty="0">
                <a:solidFill>
                  <a:srgbClr val="BD4F05"/>
                </a:solidFill>
              </a:rPr>
              <a:t>Этапы работы с нейросетью</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CD94F5-553C-4C2F-8019-D1B7DC837639}"/>
              </a:ext>
            </a:extLst>
          </p:cNvPr>
          <p:cNvSpPr txBox="1"/>
          <p:nvPr/>
        </p:nvSpPr>
        <p:spPr>
          <a:xfrm>
            <a:off x="571503" y="1501973"/>
            <a:ext cx="11201397" cy="2277547"/>
          </a:xfrm>
          <a:prstGeom prst="rect">
            <a:avLst/>
          </a:prstGeom>
          <a:noFill/>
        </p:spPr>
        <p:txBody>
          <a:bodyPr wrap="square" rtlCol="0">
            <a:spAutoFit/>
          </a:bodyPr>
          <a:lstStyle/>
          <a:p>
            <a:pPr algn="just">
              <a:lnSpc>
                <a:spcPct val="150000"/>
              </a:lnSpc>
              <a:spcAft>
                <a:spcPts val="0"/>
              </a:spcAft>
            </a:pPr>
            <a:r>
              <a:rPr lang="ru-RU" sz="2800" spc="-30" dirty="0">
                <a:solidFill>
                  <a:srgbClr val="273B41"/>
                </a:solidFill>
                <a:effectLst/>
                <a:latin typeface="Times New Roman" panose="02020603050405020304" pitchFamily="18" charset="0"/>
                <a:ea typeface="Times New Roman" panose="02020603050405020304" pitchFamily="18" charset="0"/>
                <a:cs typeface="Times New Roman" panose="02020603050405020304" pitchFamily="18" charset="0"/>
              </a:rPr>
              <a:t>Шаг 1: Выбор инструмента (нейросети)</a:t>
            </a:r>
            <a:endParaRPr lang="ru-RU" sz="28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ru-RU" sz="2800" spc="-30" dirty="0">
                <a:solidFill>
                  <a:srgbClr val="273B41"/>
                </a:solidFill>
                <a:effectLst/>
                <a:latin typeface="Times New Roman" panose="02020603050405020304" pitchFamily="18" charset="0"/>
                <a:ea typeface="Times New Roman" panose="02020603050405020304" pitchFamily="18" charset="0"/>
                <a:cs typeface="Times New Roman" panose="02020603050405020304" pitchFamily="18" charset="0"/>
              </a:rPr>
              <a:t>Шаг 2: Написать </a:t>
            </a:r>
            <a:r>
              <a:rPr lang="ru-RU" sz="2800" spc="-30" dirty="0" err="1">
                <a:solidFill>
                  <a:srgbClr val="273B41"/>
                </a:solidFill>
                <a:effectLst/>
                <a:latin typeface="Times New Roman" panose="02020603050405020304" pitchFamily="18" charset="0"/>
                <a:ea typeface="Times New Roman" panose="02020603050405020304" pitchFamily="18" charset="0"/>
                <a:cs typeface="Times New Roman" panose="02020603050405020304" pitchFamily="18" charset="0"/>
              </a:rPr>
              <a:t>промпт</a:t>
            </a:r>
            <a:endParaRPr lang="ru-RU" sz="28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ru-RU" sz="2800" spc="-30" dirty="0">
                <a:solidFill>
                  <a:srgbClr val="273B41"/>
                </a:solidFill>
                <a:effectLst/>
                <a:latin typeface="Times New Roman" panose="02020603050405020304" pitchFamily="18" charset="0"/>
                <a:ea typeface="Times New Roman" panose="02020603050405020304" pitchFamily="18" charset="0"/>
                <a:cs typeface="Times New Roman" panose="02020603050405020304" pitchFamily="18" charset="0"/>
              </a:rPr>
              <a:t>Шаг 3: Итерации и уточнения</a:t>
            </a:r>
            <a:endParaRPr lang="ru-RU" sz="2800" dirty="0">
              <a:solidFill>
                <a:srgbClr val="273B4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sz="1600" dirty="0">
              <a:solidFill>
                <a:srgbClr val="273B41"/>
              </a:solidFill>
            </a:endParaRPr>
          </a:p>
        </p:txBody>
      </p:sp>
      <p:pic>
        <p:nvPicPr>
          <p:cNvPr id="3074" name="Picture 2" descr="Picture background">
            <a:extLst>
              <a:ext uri="{FF2B5EF4-FFF2-40B4-BE49-F238E27FC236}">
                <a16:creationId xmlns:a16="http://schemas.microsoft.com/office/drawing/2014/main" id="{043C0A40-B165-484D-B371-94B6F4CD1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3" y="3627123"/>
            <a:ext cx="1973576" cy="19735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cture background">
            <a:extLst>
              <a:ext uri="{FF2B5EF4-FFF2-40B4-BE49-F238E27FC236}">
                <a16:creationId xmlns:a16="http://schemas.microsoft.com/office/drawing/2014/main" id="{1DFF9314-F65D-476C-9431-73B2B83A6C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6" y="4366101"/>
            <a:ext cx="3492902" cy="19647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icture background">
            <a:extLst>
              <a:ext uri="{FF2B5EF4-FFF2-40B4-BE49-F238E27FC236}">
                <a16:creationId xmlns:a16="http://schemas.microsoft.com/office/drawing/2014/main" id="{8B2416E5-03F5-424D-A6B6-397F57C4FB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149" y="3790560"/>
            <a:ext cx="2625481" cy="26254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icture background">
            <a:extLst>
              <a:ext uri="{FF2B5EF4-FFF2-40B4-BE49-F238E27FC236}">
                <a16:creationId xmlns:a16="http://schemas.microsoft.com/office/drawing/2014/main" id="{BEC4EF43-F656-4591-8674-DFCFE7A599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0607" y="4164282"/>
            <a:ext cx="2166576" cy="21665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Приложения в Google Play – Шедеврум">
            <a:extLst>
              <a:ext uri="{FF2B5EF4-FFF2-40B4-BE49-F238E27FC236}">
                <a16:creationId xmlns:a16="http://schemas.microsoft.com/office/drawing/2014/main" id="{D3863459-9A25-40AF-972F-DC9605FB89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90763" y="1729744"/>
            <a:ext cx="1973577" cy="197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227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Effect transition="in" filter="fade">
                                      <p:cBhvr>
                                        <p:cTn id="11" dur="500"/>
                                        <p:tgtEl>
                                          <p:spTgt spid="21">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Effect transition="in" filter="fade">
                                      <p:cBhvr>
                                        <p:cTn id="15"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838200" y="373956"/>
            <a:ext cx="10515600" cy="1325563"/>
          </a:xfrm>
        </p:spPr>
        <p:txBody>
          <a:bodyPr>
            <a:normAutofit fontScale="90000"/>
          </a:bodyPr>
          <a:lstStyle/>
          <a:p>
            <a:pPr algn="ctr"/>
            <a:r>
              <a:rPr lang="ru-RU" dirty="0">
                <a:solidFill>
                  <a:srgbClr val="BD4F05"/>
                </a:solidFill>
              </a:rPr>
              <a:t>Направления использования искусственного интеллекта в работе преподавателя</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CD94F5-553C-4C2F-8019-D1B7DC837639}"/>
              </a:ext>
            </a:extLst>
          </p:cNvPr>
          <p:cNvSpPr txBox="1"/>
          <p:nvPr/>
        </p:nvSpPr>
        <p:spPr>
          <a:xfrm>
            <a:off x="518167" y="1955483"/>
            <a:ext cx="11346173" cy="4320222"/>
          </a:xfrm>
          <a:prstGeom prst="rect">
            <a:avLst/>
          </a:prstGeom>
          <a:noFill/>
        </p:spPr>
        <p:txBody>
          <a:bodyPr wrap="square" rtlCol="0">
            <a:spAutoFit/>
          </a:bodyPr>
          <a:lstStyle/>
          <a:p>
            <a:pPr algn="ctr">
              <a:spcAft>
                <a:spcPts val="0"/>
              </a:spcAft>
            </a:pPr>
            <a:r>
              <a:rPr lang="ru-RU" sz="2000" dirty="0">
                <a:solidFill>
                  <a:srgbClr val="BD4F05"/>
                </a:solidFill>
                <a:latin typeface="Times New Roman" panose="02020603050405020304" pitchFamily="18" charset="0"/>
              </a:rPr>
              <a:t>Текстовые нейросети</a:t>
            </a:r>
          </a:p>
          <a:p>
            <a:pPr marL="342900" indent="-342900">
              <a:lnSpc>
                <a:spcPts val="2800"/>
              </a:lnSpc>
              <a:buFont typeface="+mj-lt"/>
              <a:buAutoNum type="arabicPeriod"/>
            </a:pPr>
            <a:r>
              <a:rPr lang="ru-RU" sz="2000"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rPr>
              <a:t>Разработка рабочих программ</a:t>
            </a:r>
          </a:p>
          <a:p>
            <a:pPr marL="342900" indent="-342900">
              <a:lnSpc>
                <a:spcPts val="2800"/>
              </a:lnSpc>
              <a:buFont typeface="+mj-lt"/>
              <a:buAutoNum type="arabicPeriod"/>
            </a:pPr>
            <a:r>
              <a:rPr lang="ru-RU" sz="2000" dirty="0">
                <a:solidFill>
                  <a:srgbClr val="273B41"/>
                </a:solidFill>
                <a:effectLst/>
                <a:latin typeface="Times New Roman" panose="02020603050405020304" pitchFamily="18" charset="0"/>
                <a:ea typeface="Calibri" panose="020F0502020204030204" pitchFamily="34" charset="0"/>
              </a:rPr>
              <a:t>Разработка занятий</a:t>
            </a:r>
            <a:r>
              <a:rPr lang="ru-RU" sz="2000" dirty="0">
                <a:solidFill>
                  <a:srgbClr val="273B41"/>
                </a:solidFill>
                <a:latin typeface="Times New Roman" panose="02020603050405020304" pitchFamily="18" charset="0"/>
                <a:ea typeface="Calibri" panose="020F0502020204030204" pitchFamily="34" charset="0"/>
                <a:cs typeface="Times New Roman" panose="02020603050405020304" pitchFamily="18" charset="0"/>
              </a:rPr>
              <a:t> на определённую тему</a:t>
            </a:r>
          </a:p>
          <a:p>
            <a:pPr marL="342900" indent="-342900">
              <a:lnSpc>
                <a:spcPts val="2800"/>
              </a:lnSpc>
              <a:buFont typeface="+mj-lt"/>
              <a:buAutoNum type="arabicPeriod"/>
            </a:pPr>
            <a:r>
              <a:rPr lang="ru-RU" sz="2000" dirty="0">
                <a:solidFill>
                  <a:srgbClr val="273B41"/>
                </a:solidFill>
                <a:effectLst/>
                <a:latin typeface="Times New Roman" panose="02020603050405020304" pitchFamily="18" charset="0"/>
                <a:ea typeface="Calibri" panose="020F0502020204030204" pitchFamily="34" charset="0"/>
              </a:rPr>
              <a:t>Подбор заданий для проекта</a:t>
            </a:r>
            <a:endParaRPr lang="ru-RU" sz="2000" dirty="0">
              <a:solidFill>
                <a:srgbClr val="273B4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ts val="2800"/>
              </a:lnSpc>
              <a:buFont typeface="+mj-lt"/>
              <a:buAutoNum type="arabicPeriod"/>
            </a:pPr>
            <a:r>
              <a:rPr lang="ru-RU" sz="2000" spc="-25" dirty="0">
                <a:solidFill>
                  <a:srgbClr val="273B41"/>
                </a:solidFill>
                <a:latin typeface="Times New Roman" panose="02020603050405020304" pitchFamily="18" charset="0"/>
                <a:ea typeface="Times New Roman" panose="02020603050405020304" pitchFamily="18" charset="0"/>
              </a:rPr>
              <a:t>Генерация названий мероприятий, кружков, проектов и т.д.</a:t>
            </a:r>
            <a:endParaRPr lang="ru-RU" sz="2000" spc="-25" dirty="0">
              <a:solidFill>
                <a:srgbClr val="273B4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ts val="2800"/>
              </a:lnSpc>
              <a:buFont typeface="+mj-lt"/>
              <a:buAutoNum type="arabicPeriod"/>
            </a:pPr>
            <a:r>
              <a:rPr lang="ru-RU" sz="2000" spc="-25" dirty="0">
                <a:solidFill>
                  <a:srgbClr val="273B41"/>
                </a:solidFill>
                <a:effectLst/>
                <a:latin typeface="Times New Roman" panose="02020603050405020304" pitchFamily="18" charset="0"/>
                <a:ea typeface="Times New Roman" panose="02020603050405020304" pitchFamily="18" charset="0"/>
              </a:rPr>
              <a:t>Генерация идей для мероприятий</a:t>
            </a:r>
          </a:p>
          <a:p>
            <a:pPr marL="342900" indent="-342900">
              <a:lnSpc>
                <a:spcPts val="2800"/>
              </a:lnSpc>
              <a:buFont typeface="+mj-lt"/>
              <a:buAutoNum type="arabicPeriod"/>
            </a:pPr>
            <a:r>
              <a:rPr lang="ru-RU" sz="2000" spc="-25" dirty="0">
                <a:solidFill>
                  <a:srgbClr val="273B41"/>
                </a:solidFill>
                <a:latin typeface="Times New Roman" panose="02020603050405020304" pitchFamily="18" charset="0"/>
                <a:ea typeface="Times New Roman" panose="02020603050405020304" pitchFamily="18" charset="0"/>
                <a:cs typeface="Times New Roman" panose="02020603050405020304" pitchFamily="18" charset="0"/>
              </a:rPr>
              <a:t>Разработка сценария мероприятия</a:t>
            </a:r>
          </a:p>
          <a:p>
            <a:pPr marL="342900" indent="-342900">
              <a:lnSpc>
                <a:spcPts val="2800"/>
              </a:lnSpc>
              <a:buFont typeface="+mj-lt"/>
              <a:buAutoNum type="arabicPeriod"/>
            </a:pPr>
            <a:r>
              <a:rPr lang="ru-RU" sz="2000" spc="-25" dirty="0">
                <a:solidFill>
                  <a:srgbClr val="273B41"/>
                </a:solidFill>
                <a:effectLst/>
                <a:latin typeface="Times New Roman" panose="02020603050405020304" pitchFamily="18" charset="0"/>
                <a:ea typeface="Times New Roman" panose="02020603050405020304" pitchFamily="18" charset="0"/>
              </a:rPr>
              <a:t>Персонализация заданий с помощью ИИ</a:t>
            </a:r>
            <a:endParaRPr lang="ru-RU" sz="2000" spc="-25" dirty="0">
              <a:solidFill>
                <a:srgbClr val="273B4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ts val="2800"/>
              </a:lnSpc>
              <a:buFont typeface="+mj-lt"/>
              <a:buAutoNum type="arabicPeriod"/>
            </a:pPr>
            <a:r>
              <a:rPr lang="ru-RU" sz="2000" spc="-25" dirty="0">
                <a:solidFill>
                  <a:srgbClr val="273B41"/>
                </a:solidFill>
                <a:effectLst/>
                <a:latin typeface="Times New Roman" panose="02020603050405020304" pitchFamily="18" charset="0"/>
                <a:ea typeface="Times New Roman" panose="02020603050405020304" pitchFamily="18" charset="0"/>
              </a:rPr>
              <a:t>Составление тестов для проверки знаний кружковцев или учеников</a:t>
            </a:r>
            <a:endParaRPr lang="ru-RU" sz="2000" spc="-25" dirty="0">
              <a:solidFill>
                <a:srgbClr val="273B4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ts val="2800"/>
              </a:lnSpc>
              <a:buFont typeface="+mj-lt"/>
              <a:buAutoNum type="arabicPeriod"/>
            </a:pPr>
            <a:r>
              <a:rPr lang="ru-RU" sz="2000" spc="-25" dirty="0">
                <a:solidFill>
                  <a:srgbClr val="273B41"/>
                </a:solidFill>
                <a:effectLst/>
                <a:latin typeface="Times New Roman" panose="02020603050405020304" pitchFamily="18" charset="0"/>
                <a:ea typeface="Times New Roman" panose="02020603050405020304" pitchFamily="18" charset="0"/>
              </a:rPr>
              <a:t>Объяснения трудных тем для детей разного возраста</a:t>
            </a:r>
            <a:endParaRPr lang="ru-RU" sz="2000" spc="-25" dirty="0">
              <a:solidFill>
                <a:srgbClr val="273B4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ts val="2800"/>
              </a:lnSpc>
              <a:buFont typeface="+mj-lt"/>
              <a:buAutoNum type="arabicPeriod"/>
            </a:pPr>
            <a:r>
              <a:rPr lang="ru-RU" sz="2000" spc="-25" dirty="0">
                <a:solidFill>
                  <a:srgbClr val="273B41"/>
                </a:solidFill>
                <a:effectLst/>
                <a:latin typeface="Times New Roman" panose="02020603050405020304" pitchFamily="18" charset="0"/>
                <a:ea typeface="Times New Roman" panose="02020603050405020304" pitchFamily="18" charset="0"/>
              </a:rPr>
              <a:t>Составление аннотаций для методических материалов или статей</a:t>
            </a:r>
            <a:endParaRPr lang="ru-RU" sz="2000" spc="-25" dirty="0">
              <a:solidFill>
                <a:srgbClr val="273B4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ts val="2800"/>
              </a:lnSpc>
              <a:buFont typeface="+mj-lt"/>
              <a:buAutoNum type="arabicPeriod"/>
            </a:pPr>
            <a:r>
              <a:rPr lang="ru-RU" sz="2000" spc="-25" dirty="0">
                <a:solidFill>
                  <a:srgbClr val="273B41"/>
                </a:solidFill>
                <a:effectLst/>
                <a:latin typeface="Times New Roman" panose="02020603050405020304" pitchFamily="18" charset="0"/>
                <a:ea typeface="Times New Roman" panose="02020603050405020304" pitchFamily="18" charset="0"/>
              </a:rPr>
              <a:t>Поиск интересных фактов для вашего занятия</a:t>
            </a:r>
            <a:endParaRPr lang="ru-RU" sz="2000" spc="-25" dirty="0">
              <a:solidFill>
                <a:srgbClr val="273B4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4964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838200" y="373956"/>
            <a:ext cx="10515600" cy="1325563"/>
          </a:xfrm>
        </p:spPr>
        <p:txBody>
          <a:bodyPr>
            <a:normAutofit fontScale="90000"/>
          </a:bodyPr>
          <a:lstStyle/>
          <a:p>
            <a:pPr algn="ctr"/>
            <a:r>
              <a:rPr lang="ru-RU" dirty="0">
                <a:solidFill>
                  <a:srgbClr val="BD4F05"/>
                </a:solidFill>
              </a:rPr>
              <a:t>Направления использования искусственного интеллекта в работе преподавателя</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CD94F5-553C-4C2F-8019-D1B7DC837639}"/>
              </a:ext>
            </a:extLst>
          </p:cNvPr>
          <p:cNvSpPr txBox="1"/>
          <p:nvPr/>
        </p:nvSpPr>
        <p:spPr>
          <a:xfrm>
            <a:off x="563887" y="2073474"/>
            <a:ext cx="11346173" cy="4012445"/>
          </a:xfrm>
          <a:prstGeom prst="rect">
            <a:avLst/>
          </a:prstGeom>
          <a:noFill/>
        </p:spPr>
        <p:txBody>
          <a:bodyPr wrap="square" rtlCol="0">
            <a:spAutoFit/>
          </a:bodyPr>
          <a:lstStyle/>
          <a:p>
            <a:pPr marL="342900" indent="-342900">
              <a:lnSpc>
                <a:spcPts val="2800"/>
              </a:lnSpc>
              <a:buFont typeface="+mj-lt"/>
              <a:buAutoNum type="arabicPeriod" startAt="12"/>
            </a:pPr>
            <a:r>
              <a:rPr lang="ru-RU" sz="2000" dirty="0">
                <a:solidFill>
                  <a:srgbClr val="273B41"/>
                </a:solidFill>
                <a:latin typeface="Times New Roman" panose="02020603050405020304" pitchFamily="18" charset="0"/>
              </a:rPr>
              <a:t>Проведение исследований на определённую тему</a:t>
            </a:r>
          </a:p>
          <a:p>
            <a:pPr marL="342900" indent="-342900">
              <a:lnSpc>
                <a:spcPts val="2800"/>
              </a:lnSpc>
              <a:spcAft>
                <a:spcPts val="0"/>
              </a:spcAft>
              <a:buFont typeface="+mj-lt"/>
              <a:buAutoNum type="arabicPeriod" startAt="12"/>
            </a:pPr>
            <a:r>
              <a:rPr lang="ru-RU" sz="2000" dirty="0">
                <a:solidFill>
                  <a:srgbClr val="273B41"/>
                </a:solidFill>
                <a:latin typeface="Times New Roman" panose="02020603050405020304" pitchFamily="18" charset="0"/>
              </a:rPr>
              <a:t>Разработка презентаций (структуры презентаций)</a:t>
            </a:r>
          </a:p>
          <a:p>
            <a:pPr marL="342900" indent="-342900">
              <a:lnSpc>
                <a:spcPts val="2800"/>
              </a:lnSpc>
              <a:buFont typeface="+mj-lt"/>
              <a:buAutoNum type="arabicPeriod" startAt="12"/>
            </a:pPr>
            <a:r>
              <a:rPr lang="ru-RU" sz="2000" dirty="0">
                <a:solidFill>
                  <a:srgbClr val="273B41"/>
                </a:solidFill>
                <a:latin typeface="Times New Roman" panose="02020603050405020304" pitchFamily="18" charset="0"/>
              </a:rPr>
              <a:t>Проверка рукописных работ…</a:t>
            </a:r>
          </a:p>
          <a:p>
            <a:pPr marL="342900" indent="-342900">
              <a:lnSpc>
                <a:spcPts val="2800"/>
              </a:lnSpc>
              <a:buFont typeface="+mj-lt"/>
              <a:buAutoNum type="arabicPeriod" startAt="12"/>
            </a:pPr>
            <a:r>
              <a:rPr lang="ru-RU" sz="2000" dirty="0">
                <a:solidFill>
                  <a:srgbClr val="273B41"/>
                </a:solidFill>
                <a:latin typeface="Times New Roman" panose="02020603050405020304" pitchFamily="18" charset="0"/>
              </a:rPr>
              <a:t>Анализ графических работ</a:t>
            </a:r>
          </a:p>
          <a:p>
            <a:pPr marL="342900" indent="-342900">
              <a:lnSpc>
                <a:spcPts val="2800"/>
              </a:lnSpc>
              <a:spcAft>
                <a:spcPts val="0"/>
              </a:spcAft>
              <a:buFont typeface="+mj-lt"/>
              <a:buAutoNum type="arabicPeriod" startAt="12"/>
            </a:pPr>
            <a:r>
              <a:rPr lang="ru-RU" sz="2000" dirty="0">
                <a:solidFill>
                  <a:srgbClr val="273B41"/>
                </a:solidFill>
                <a:latin typeface="Times New Roman" panose="02020603050405020304" pitchFamily="18" charset="0"/>
              </a:rPr>
              <a:t>Разработка макетов графических материалов</a:t>
            </a:r>
          </a:p>
          <a:p>
            <a:pPr marL="342900" indent="-342900">
              <a:lnSpc>
                <a:spcPts val="2800"/>
              </a:lnSpc>
              <a:spcAft>
                <a:spcPts val="0"/>
              </a:spcAft>
              <a:buFont typeface="+mj-lt"/>
              <a:buAutoNum type="arabicPeriod" startAt="12"/>
            </a:pPr>
            <a:r>
              <a:rPr lang="ru-RU" sz="2000" dirty="0">
                <a:solidFill>
                  <a:srgbClr val="273B41"/>
                </a:solidFill>
                <a:latin typeface="Times New Roman" panose="02020603050405020304" pitchFamily="18" charset="0"/>
              </a:rPr>
              <a:t>Генерация изображений </a:t>
            </a:r>
          </a:p>
          <a:p>
            <a:pPr marL="342900" indent="-342900">
              <a:lnSpc>
                <a:spcPts val="2800"/>
              </a:lnSpc>
              <a:spcAft>
                <a:spcPts val="0"/>
              </a:spcAft>
              <a:buFont typeface="+mj-lt"/>
              <a:buAutoNum type="arabicPeriod" startAt="12"/>
            </a:pPr>
            <a:r>
              <a:rPr lang="ru-RU" sz="2000" dirty="0">
                <a:solidFill>
                  <a:srgbClr val="273B41"/>
                </a:solidFill>
                <a:latin typeface="Times New Roman" panose="02020603050405020304" pitchFamily="18" charset="0"/>
              </a:rPr>
              <a:t>Генерация музыки на готовое стихотворение</a:t>
            </a:r>
          </a:p>
          <a:p>
            <a:pPr marL="342900" indent="-342900">
              <a:lnSpc>
                <a:spcPts val="2800"/>
              </a:lnSpc>
              <a:spcAft>
                <a:spcPts val="0"/>
              </a:spcAft>
              <a:buFont typeface="+mj-lt"/>
              <a:buAutoNum type="arabicPeriod" startAt="12"/>
            </a:pPr>
            <a:r>
              <a:rPr lang="ru-RU" sz="2000" dirty="0">
                <a:solidFill>
                  <a:srgbClr val="273B41"/>
                </a:solidFill>
                <a:latin typeface="Times New Roman" panose="02020603050405020304" pitchFamily="18" charset="0"/>
              </a:rPr>
              <a:t>Генерация стихов</a:t>
            </a:r>
          </a:p>
          <a:p>
            <a:pPr marL="342900" indent="-342900">
              <a:lnSpc>
                <a:spcPts val="2800"/>
              </a:lnSpc>
              <a:spcAft>
                <a:spcPts val="0"/>
              </a:spcAft>
              <a:buFont typeface="+mj-lt"/>
              <a:buAutoNum type="arabicPeriod" startAt="12"/>
            </a:pPr>
            <a:r>
              <a:rPr lang="ru-RU" sz="2000" dirty="0">
                <a:solidFill>
                  <a:srgbClr val="273B41"/>
                </a:solidFill>
                <a:latin typeface="Times New Roman" panose="02020603050405020304" pitchFamily="18" charset="0"/>
              </a:rPr>
              <a:t>Озвучка видео </a:t>
            </a:r>
          </a:p>
          <a:p>
            <a:pPr marL="342900" indent="-342900">
              <a:lnSpc>
                <a:spcPts val="2800"/>
              </a:lnSpc>
              <a:spcAft>
                <a:spcPts val="0"/>
              </a:spcAft>
              <a:buFont typeface="+mj-lt"/>
              <a:buAutoNum type="arabicPeriod" startAt="12"/>
            </a:pPr>
            <a:r>
              <a:rPr lang="ru-RU" sz="2000" dirty="0">
                <a:solidFill>
                  <a:srgbClr val="273B41"/>
                </a:solidFill>
                <a:latin typeface="Times New Roman" panose="02020603050405020304" pitchFamily="18" charset="0"/>
              </a:rPr>
              <a:t>Генерация видео на заданную тему</a:t>
            </a:r>
          </a:p>
          <a:p>
            <a:pPr marL="342900" indent="-342900">
              <a:lnSpc>
                <a:spcPts val="2800"/>
              </a:lnSpc>
              <a:spcAft>
                <a:spcPts val="0"/>
              </a:spcAft>
              <a:buFont typeface="+mj-lt"/>
              <a:buAutoNum type="arabicPeriod" startAt="12"/>
            </a:pPr>
            <a:r>
              <a:rPr lang="ru-RU" sz="2000" dirty="0" err="1">
                <a:solidFill>
                  <a:srgbClr val="273B41"/>
                </a:solidFill>
                <a:latin typeface="Times New Roman" panose="02020603050405020304" pitchFamily="18" charset="0"/>
              </a:rPr>
              <a:t>Транскрибация</a:t>
            </a:r>
            <a:r>
              <a:rPr lang="ru-RU" sz="2000" dirty="0">
                <a:solidFill>
                  <a:srgbClr val="273B41"/>
                </a:solidFill>
                <a:latin typeface="Times New Roman" panose="02020603050405020304" pitchFamily="18" charset="0"/>
              </a:rPr>
              <a:t> видео и аудиофайлов…</a:t>
            </a:r>
          </a:p>
        </p:txBody>
      </p:sp>
    </p:spTree>
    <p:extLst>
      <p:ext uri="{BB962C8B-B14F-4D97-AF65-F5344CB8AC3E}">
        <p14:creationId xmlns:p14="http://schemas.microsoft.com/office/powerpoint/2010/main" val="1895266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BF77CC-5451-64DD-C827-B43D840B2D5D}"/>
              </a:ext>
            </a:extLst>
          </p:cNvPr>
          <p:cNvSpPr>
            <a:spLocks noGrp="1"/>
          </p:cNvSpPr>
          <p:nvPr>
            <p:ph type="title"/>
          </p:nvPr>
        </p:nvSpPr>
        <p:spPr>
          <a:xfrm>
            <a:off x="838200" y="73083"/>
            <a:ext cx="10515600" cy="1325563"/>
          </a:xfrm>
        </p:spPr>
        <p:txBody>
          <a:bodyPr/>
          <a:lstStyle/>
          <a:p>
            <a:pPr algn="ctr"/>
            <a:r>
              <a:rPr lang="ru-RU" sz="4000" dirty="0">
                <a:solidFill>
                  <a:srgbClr val="BD4F05"/>
                </a:solidFill>
              </a:rPr>
              <a:t>Возможности нейросети </a:t>
            </a:r>
            <a:r>
              <a:rPr lang="en-US" sz="4000" dirty="0">
                <a:solidFill>
                  <a:srgbClr val="BD4F05"/>
                </a:solidFill>
              </a:rPr>
              <a:t>Qween</a:t>
            </a:r>
            <a:r>
              <a:rPr lang="ru-RU" sz="4000" dirty="0">
                <a:solidFill>
                  <a:srgbClr val="BD4F05"/>
                </a:solidFill>
              </a:rPr>
              <a:t> по генерации контента</a:t>
            </a:r>
          </a:p>
        </p:txBody>
      </p:sp>
      <p:pic>
        <p:nvPicPr>
          <p:cNvPr id="5" name="Рисунок 4">
            <a:extLst>
              <a:ext uri="{FF2B5EF4-FFF2-40B4-BE49-F238E27FC236}">
                <a16:creationId xmlns:a16="http://schemas.microsoft.com/office/drawing/2014/main" id="{31BC8087-94D8-EC0A-9A1B-2976DCA11CE8}"/>
              </a:ext>
            </a:extLst>
          </p:cNvPr>
          <p:cNvPicPr>
            <a:picLocks noChangeAspect="1"/>
          </p:cNvPicPr>
          <p:nvPr/>
        </p:nvPicPr>
        <p:blipFill>
          <a:blip r:embed="rId2"/>
          <a:srcRect t="3236" b="3948"/>
          <a:stretch>
            <a:fillRect/>
          </a:stretch>
        </p:blipFill>
        <p:spPr>
          <a:xfrm>
            <a:off x="1162737" y="1327625"/>
            <a:ext cx="9866525" cy="5151188"/>
          </a:xfrm>
          <a:prstGeom prst="rect">
            <a:avLst/>
          </a:prstGeom>
        </p:spPr>
      </p:pic>
      <p:pic>
        <p:nvPicPr>
          <p:cNvPr id="3" name="Picture 2" descr="Picture background">
            <a:extLst>
              <a:ext uri="{FF2B5EF4-FFF2-40B4-BE49-F238E27FC236}">
                <a16:creationId xmlns:a16="http://schemas.microsoft.com/office/drawing/2014/main" id="{E6C5293B-0F9B-5385-5AE9-891C995777E5}"/>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4" name="Прямая соединительная линия 3">
            <a:extLst>
              <a:ext uri="{FF2B5EF4-FFF2-40B4-BE49-F238E27FC236}">
                <a16:creationId xmlns:a16="http://schemas.microsoft.com/office/drawing/2014/main" id="{D0576F4F-98B1-B43D-5166-10CF63839A0F}"/>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712B8375-BCAA-F939-4808-354763B9CEF1}"/>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955F6573-E9A9-A945-FFE5-BA9E10C516ED}"/>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9C20DFB8-3AAC-1413-64C7-6A6A83632177}"/>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4540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88458-57EA-56F7-8D09-C6BF62448EC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FC2D65-150E-FFEB-4776-DAEA650409AA}"/>
              </a:ext>
            </a:extLst>
          </p:cNvPr>
          <p:cNvSpPr>
            <a:spLocks noGrp="1"/>
          </p:cNvSpPr>
          <p:nvPr>
            <p:ph type="title"/>
          </p:nvPr>
        </p:nvSpPr>
        <p:spPr>
          <a:xfrm>
            <a:off x="838200" y="73083"/>
            <a:ext cx="10515600" cy="1325563"/>
          </a:xfrm>
        </p:spPr>
        <p:txBody>
          <a:bodyPr/>
          <a:lstStyle/>
          <a:p>
            <a:pPr algn="ctr"/>
            <a:r>
              <a:rPr lang="ru-RU" sz="4000" dirty="0">
                <a:solidFill>
                  <a:srgbClr val="BD4F05"/>
                </a:solidFill>
              </a:rPr>
              <a:t>Возможности нейросети </a:t>
            </a:r>
            <a:r>
              <a:rPr lang="en-US" sz="4000" dirty="0" err="1">
                <a:solidFill>
                  <a:srgbClr val="BD4F05"/>
                </a:solidFill>
              </a:rPr>
              <a:t>Deepseek</a:t>
            </a:r>
            <a:r>
              <a:rPr lang="ru-RU" sz="4000" dirty="0">
                <a:solidFill>
                  <a:srgbClr val="BD4F05"/>
                </a:solidFill>
              </a:rPr>
              <a:t> по генерации контента</a:t>
            </a:r>
          </a:p>
        </p:txBody>
      </p:sp>
      <p:pic>
        <p:nvPicPr>
          <p:cNvPr id="7" name="Рисунок 6">
            <a:extLst>
              <a:ext uri="{FF2B5EF4-FFF2-40B4-BE49-F238E27FC236}">
                <a16:creationId xmlns:a16="http://schemas.microsoft.com/office/drawing/2014/main" id="{69A877CD-39ED-608C-3689-195E75CF4F06}"/>
              </a:ext>
            </a:extLst>
          </p:cNvPr>
          <p:cNvPicPr>
            <a:picLocks noChangeAspect="1"/>
          </p:cNvPicPr>
          <p:nvPr/>
        </p:nvPicPr>
        <p:blipFill>
          <a:blip r:embed="rId2"/>
          <a:srcRect t="3235" b="4855"/>
          <a:stretch>
            <a:fillRect/>
          </a:stretch>
        </p:blipFill>
        <p:spPr>
          <a:xfrm>
            <a:off x="838199" y="1375582"/>
            <a:ext cx="10063579" cy="5202772"/>
          </a:xfrm>
          <a:prstGeom prst="rect">
            <a:avLst/>
          </a:prstGeom>
        </p:spPr>
      </p:pic>
      <p:pic>
        <p:nvPicPr>
          <p:cNvPr id="8" name="Picture 2" descr="Picture background">
            <a:extLst>
              <a:ext uri="{FF2B5EF4-FFF2-40B4-BE49-F238E27FC236}">
                <a16:creationId xmlns:a16="http://schemas.microsoft.com/office/drawing/2014/main" id="{6207624E-431B-6941-7B18-AA28DCAB3150}"/>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9" name="Прямая соединительная линия 8">
            <a:extLst>
              <a:ext uri="{FF2B5EF4-FFF2-40B4-BE49-F238E27FC236}">
                <a16:creationId xmlns:a16="http://schemas.microsoft.com/office/drawing/2014/main" id="{B0359E60-1444-48D3-0B13-C437DD72AB19}"/>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0" name="Прямая соединительная линия 9">
            <a:extLst>
              <a:ext uri="{FF2B5EF4-FFF2-40B4-BE49-F238E27FC236}">
                <a16:creationId xmlns:a16="http://schemas.microsoft.com/office/drawing/2014/main" id="{76B84777-BBF9-B846-9A7A-310E9996E6E4}"/>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a:extLst>
              <a:ext uri="{FF2B5EF4-FFF2-40B4-BE49-F238E27FC236}">
                <a16:creationId xmlns:a16="http://schemas.microsoft.com/office/drawing/2014/main" id="{7AA220D9-D48C-A923-3989-245DE47B9B2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A4D8D4B8-5C5B-97C9-9695-B4ED945D2E3F}"/>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45674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7A002-19E6-C260-2217-4139CD7CE7B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5E8037-E2D8-F241-7065-B965E4B3DD85}"/>
              </a:ext>
            </a:extLst>
          </p:cNvPr>
          <p:cNvSpPr>
            <a:spLocks noGrp="1"/>
          </p:cNvSpPr>
          <p:nvPr>
            <p:ph type="title"/>
          </p:nvPr>
        </p:nvSpPr>
        <p:spPr>
          <a:xfrm>
            <a:off x="838200" y="73083"/>
            <a:ext cx="10515600" cy="1325563"/>
          </a:xfrm>
        </p:spPr>
        <p:txBody>
          <a:bodyPr/>
          <a:lstStyle/>
          <a:p>
            <a:pPr algn="ctr"/>
            <a:r>
              <a:rPr lang="ru-RU" sz="4000" dirty="0">
                <a:solidFill>
                  <a:srgbClr val="BD4F05"/>
                </a:solidFill>
              </a:rPr>
              <a:t>Возможности нейросети </a:t>
            </a:r>
            <a:r>
              <a:rPr lang="en-US" sz="4000" dirty="0" err="1">
                <a:solidFill>
                  <a:srgbClr val="BD4F05"/>
                </a:solidFill>
              </a:rPr>
              <a:t>Gigachat</a:t>
            </a:r>
            <a:r>
              <a:rPr lang="ru-RU" sz="4000" dirty="0">
                <a:solidFill>
                  <a:srgbClr val="BD4F05"/>
                </a:solidFill>
              </a:rPr>
              <a:t> по генерации контента</a:t>
            </a:r>
          </a:p>
        </p:txBody>
      </p:sp>
      <p:pic>
        <p:nvPicPr>
          <p:cNvPr id="4" name="Рисунок 3">
            <a:extLst>
              <a:ext uri="{FF2B5EF4-FFF2-40B4-BE49-F238E27FC236}">
                <a16:creationId xmlns:a16="http://schemas.microsoft.com/office/drawing/2014/main" id="{333F038B-E693-EBCD-C8DB-59FB213D7510}"/>
              </a:ext>
            </a:extLst>
          </p:cNvPr>
          <p:cNvPicPr>
            <a:picLocks noChangeAspect="1"/>
          </p:cNvPicPr>
          <p:nvPr/>
        </p:nvPicPr>
        <p:blipFill>
          <a:blip r:embed="rId2"/>
          <a:srcRect t="3753" b="4725"/>
          <a:stretch>
            <a:fillRect/>
          </a:stretch>
        </p:blipFill>
        <p:spPr>
          <a:xfrm>
            <a:off x="346229" y="1398646"/>
            <a:ext cx="9398359" cy="4838330"/>
          </a:xfrm>
          <a:prstGeom prst="rect">
            <a:avLst/>
          </a:prstGeom>
        </p:spPr>
      </p:pic>
      <p:pic>
        <p:nvPicPr>
          <p:cNvPr id="6" name="Рисунок 5">
            <a:extLst>
              <a:ext uri="{FF2B5EF4-FFF2-40B4-BE49-F238E27FC236}">
                <a16:creationId xmlns:a16="http://schemas.microsoft.com/office/drawing/2014/main" id="{FBE677FB-60F0-65F5-E5DD-7FDA1D8CC4FD}"/>
              </a:ext>
            </a:extLst>
          </p:cNvPr>
          <p:cNvPicPr>
            <a:picLocks noChangeAspect="1"/>
          </p:cNvPicPr>
          <p:nvPr/>
        </p:nvPicPr>
        <p:blipFill>
          <a:blip r:embed="rId3"/>
          <a:srcRect t="3624" b="4207"/>
          <a:stretch>
            <a:fillRect/>
          </a:stretch>
        </p:blipFill>
        <p:spPr>
          <a:xfrm>
            <a:off x="3089429" y="2073409"/>
            <a:ext cx="8877670" cy="4602599"/>
          </a:xfrm>
          <a:prstGeom prst="rect">
            <a:avLst/>
          </a:prstGeom>
        </p:spPr>
      </p:pic>
      <p:pic>
        <p:nvPicPr>
          <p:cNvPr id="7" name="Picture 2" descr="Picture background">
            <a:extLst>
              <a:ext uri="{FF2B5EF4-FFF2-40B4-BE49-F238E27FC236}">
                <a16:creationId xmlns:a16="http://schemas.microsoft.com/office/drawing/2014/main" id="{051C3AE1-1164-3C7E-9A94-B6DA0514B358}"/>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8" name="Прямая соединительная линия 7">
            <a:extLst>
              <a:ext uri="{FF2B5EF4-FFF2-40B4-BE49-F238E27FC236}">
                <a16:creationId xmlns:a16="http://schemas.microsoft.com/office/drawing/2014/main" id="{9E309FF2-5774-EA0D-A604-315A001C66B3}"/>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9" name="Прямая соединительная линия 8">
            <a:extLst>
              <a:ext uri="{FF2B5EF4-FFF2-40B4-BE49-F238E27FC236}">
                <a16:creationId xmlns:a16="http://schemas.microsoft.com/office/drawing/2014/main" id="{ECDD48F5-08DE-79A0-6781-9FE5148EDFE1}"/>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0" name="Прямая соединительная линия 9">
            <a:extLst>
              <a:ext uri="{FF2B5EF4-FFF2-40B4-BE49-F238E27FC236}">
                <a16:creationId xmlns:a16="http://schemas.microsoft.com/office/drawing/2014/main" id="{D0C5CF92-8AA1-7524-6CAA-37D4E810CDD3}"/>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4F1B0F86-0F60-9129-EED0-5704AEBB2A52}"/>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6013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2F191-0E10-C023-D62C-E0AC7E9C670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C6D402-F440-DE05-7994-E21E97BE693B}"/>
              </a:ext>
            </a:extLst>
          </p:cNvPr>
          <p:cNvSpPr>
            <a:spLocks noGrp="1"/>
          </p:cNvSpPr>
          <p:nvPr>
            <p:ph type="title"/>
          </p:nvPr>
        </p:nvSpPr>
        <p:spPr>
          <a:xfrm>
            <a:off x="838200" y="73083"/>
            <a:ext cx="10515600" cy="1325563"/>
          </a:xfrm>
        </p:spPr>
        <p:txBody>
          <a:bodyPr/>
          <a:lstStyle/>
          <a:p>
            <a:pPr algn="ctr"/>
            <a:r>
              <a:rPr lang="ru-RU" sz="4000" dirty="0">
                <a:solidFill>
                  <a:srgbClr val="BD4F05"/>
                </a:solidFill>
              </a:rPr>
              <a:t>Возможности нейросети </a:t>
            </a:r>
            <a:r>
              <a:rPr lang="en-US" sz="4000" dirty="0">
                <a:solidFill>
                  <a:srgbClr val="BD4F05"/>
                </a:solidFill>
              </a:rPr>
              <a:t>Yandex GPT</a:t>
            </a:r>
            <a:r>
              <a:rPr lang="ru-RU" sz="4000" dirty="0">
                <a:solidFill>
                  <a:srgbClr val="BD4F05"/>
                </a:solidFill>
              </a:rPr>
              <a:t> по генерации контента</a:t>
            </a:r>
          </a:p>
        </p:txBody>
      </p:sp>
      <p:pic>
        <p:nvPicPr>
          <p:cNvPr id="4" name="Рисунок 3">
            <a:extLst>
              <a:ext uri="{FF2B5EF4-FFF2-40B4-BE49-F238E27FC236}">
                <a16:creationId xmlns:a16="http://schemas.microsoft.com/office/drawing/2014/main" id="{BB47EB54-D44A-70E5-8463-5B263D96DF0F}"/>
              </a:ext>
            </a:extLst>
          </p:cNvPr>
          <p:cNvPicPr>
            <a:picLocks noChangeAspect="1"/>
          </p:cNvPicPr>
          <p:nvPr/>
        </p:nvPicPr>
        <p:blipFill>
          <a:blip r:embed="rId2"/>
          <a:srcRect l="656" t="3106" b="4337"/>
          <a:stretch>
            <a:fillRect/>
          </a:stretch>
        </p:blipFill>
        <p:spPr>
          <a:xfrm>
            <a:off x="1020931" y="1305596"/>
            <a:ext cx="9807155" cy="5139592"/>
          </a:xfrm>
          <a:prstGeom prst="rect">
            <a:avLst/>
          </a:prstGeom>
        </p:spPr>
      </p:pic>
      <p:pic>
        <p:nvPicPr>
          <p:cNvPr id="6" name="Picture 2" descr="Picture background">
            <a:extLst>
              <a:ext uri="{FF2B5EF4-FFF2-40B4-BE49-F238E27FC236}">
                <a16:creationId xmlns:a16="http://schemas.microsoft.com/office/drawing/2014/main" id="{B0FD1B07-F337-95A7-E160-2EC5D66339B9}"/>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7" name="Прямая соединительная линия 6">
            <a:extLst>
              <a:ext uri="{FF2B5EF4-FFF2-40B4-BE49-F238E27FC236}">
                <a16:creationId xmlns:a16="http://schemas.microsoft.com/office/drawing/2014/main" id="{FB624D25-B9D3-2088-23C3-72DB5D91BB6D}"/>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 name="Прямая соединительная линия 7">
            <a:extLst>
              <a:ext uri="{FF2B5EF4-FFF2-40B4-BE49-F238E27FC236}">
                <a16:creationId xmlns:a16="http://schemas.microsoft.com/office/drawing/2014/main" id="{21874390-2EAB-ACB1-9B48-6293C7E36F36}"/>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9" name="Прямая соединительная линия 8">
            <a:extLst>
              <a:ext uri="{FF2B5EF4-FFF2-40B4-BE49-F238E27FC236}">
                <a16:creationId xmlns:a16="http://schemas.microsoft.com/office/drawing/2014/main" id="{EE18E2A4-FF34-1006-224C-BDDAC9EFB2E8}"/>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A7842E34-536C-6095-9F08-9A9424D4FCCA}"/>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2613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6CDB92-13C9-4314-9D13-17F97CB55BDC}"/>
              </a:ext>
            </a:extLst>
          </p:cNvPr>
          <p:cNvSpPr>
            <a:spLocks noGrp="1"/>
          </p:cNvSpPr>
          <p:nvPr>
            <p:ph type="title"/>
          </p:nvPr>
        </p:nvSpPr>
        <p:spPr/>
        <p:txBody>
          <a:bodyPr/>
          <a:lstStyle/>
          <a:p>
            <a:pPr marL="808038" indent="-808038"/>
            <a:r>
              <a:rPr lang="ru-RU" dirty="0">
                <a:solidFill>
                  <a:srgbClr val="273B41"/>
                </a:solidFill>
              </a:rPr>
              <a:t>3. Ограничения и риски использования ИИ</a:t>
            </a:r>
          </a:p>
        </p:txBody>
      </p:sp>
      <p:cxnSp>
        <p:nvCxnSpPr>
          <p:cNvPr id="5" name="Прямая соединительная линия 4">
            <a:extLst>
              <a:ext uri="{FF2B5EF4-FFF2-40B4-BE49-F238E27FC236}">
                <a16:creationId xmlns:a16="http://schemas.microsoft.com/office/drawing/2014/main" id="{883C54AE-5B9B-4549-95CC-4CF592227D1E}"/>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8D4B6756-C398-4B1B-981F-685E63620D62}"/>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3AA58915-B820-426E-B028-5E27FC09C038}"/>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9B1EFCA8-38F5-4092-A553-61EFEC302B97}"/>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pic>
        <p:nvPicPr>
          <p:cNvPr id="9" name="Picture 2" descr="Picture background">
            <a:extLst>
              <a:ext uri="{FF2B5EF4-FFF2-40B4-BE49-F238E27FC236}">
                <a16:creationId xmlns:a16="http://schemas.microsoft.com/office/drawing/2014/main" id="{6975B660-AFB8-4F2C-ADB4-6D2E625E51B3}"/>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57475" y="0"/>
            <a:ext cx="2034525" cy="203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0893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838200" y="69241"/>
            <a:ext cx="10515600" cy="1325563"/>
          </a:xfrm>
        </p:spPr>
        <p:txBody>
          <a:bodyPr>
            <a:normAutofit/>
          </a:bodyPr>
          <a:lstStyle/>
          <a:p>
            <a:pPr algn="ctr"/>
            <a:r>
              <a:rPr lang="ru-RU" dirty="0">
                <a:solidFill>
                  <a:srgbClr val="BD4F05"/>
                </a:solidFill>
              </a:rPr>
              <a:t>Ограничения искусственного интеллекта</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CD94F5-553C-4C2F-8019-D1B7DC837639}"/>
              </a:ext>
            </a:extLst>
          </p:cNvPr>
          <p:cNvSpPr txBox="1"/>
          <p:nvPr/>
        </p:nvSpPr>
        <p:spPr>
          <a:xfrm>
            <a:off x="487680" y="1011578"/>
            <a:ext cx="11346173" cy="5632311"/>
          </a:xfrm>
          <a:prstGeom prst="rect">
            <a:avLst/>
          </a:prstGeom>
          <a:noFill/>
        </p:spPr>
        <p:txBody>
          <a:bodyPr wrap="square" rtlCol="0">
            <a:spAutoFit/>
          </a:bodyPr>
          <a:lstStyle/>
          <a:p>
            <a:pPr marL="342900" lvl="0" indent="-342900" algn="just">
              <a:spcAft>
                <a:spcPts val="0"/>
              </a:spcAft>
              <a:buFont typeface="+mj-lt"/>
              <a:buAutoNum type="arabicPeriod"/>
              <a:tabLst>
                <a:tab pos="457200" algn="l"/>
              </a:tabLst>
            </a:pPr>
            <a:r>
              <a:rPr lang="ru-RU" sz="2000" b="1" spc="-25" dirty="0">
                <a:effectLst/>
                <a:ea typeface="Times New Roman" panose="02020603050405020304" pitchFamily="18" charset="0"/>
                <a:cs typeface="Times New Roman" panose="02020603050405020304" pitchFamily="18" charset="0"/>
              </a:rPr>
              <a:t>«</a:t>
            </a:r>
            <a:r>
              <a:rPr lang="ru-RU" sz="2000" b="1" spc="-25" dirty="0">
                <a:solidFill>
                  <a:srgbClr val="273B41"/>
                </a:solidFill>
                <a:effectLst/>
                <a:ea typeface="Times New Roman" panose="02020603050405020304" pitchFamily="18" charset="0"/>
                <a:cs typeface="Times New Roman" panose="02020603050405020304" pitchFamily="18" charset="0"/>
              </a:rPr>
              <a:t>Галлюцинации» и фактические ошибки.</a:t>
            </a:r>
            <a:r>
              <a:rPr lang="ru-RU" sz="2000" spc="-25" dirty="0">
                <a:solidFill>
                  <a:srgbClr val="273B41"/>
                </a:solidFill>
                <a:effectLst/>
                <a:ea typeface="Times New Roman" panose="02020603050405020304" pitchFamily="18" charset="0"/>
                <a:cs typeface="Times New Roman" panose="02020603050405020304" pitchFamily="18" charset="0"/>
              </a:rPr>
              <a:t> ИИ может уверенно выдумывать факты, даты, цитаты. Он не «знает», а «предугадывает» наиболее вероятное слово. </a:t>
            </a:r>
            <a:r>
              <a:rPr lang="ru-RU" sz="2000" b="1" spc="-25" dirty="0">
                <a:solidFill>
                  <a:srgbClr val="273B41"/>
                </a:solidFill>
                <a:effectLst/>
                <a:ea typeface="Times New Roman" panose="02020603050405020304" pitchFamily="18" charset="0"/>
                <a:cs typeface="Times New Roman" panose="02020603050405020304" pitchFamily="18" charset="0"/>
              </a:rPr>
              <a:t>Любую фактическую информацию от ИИ необходимо перепроверять!</a:t>
            </a:r>
            <a:endParaRPr lang="ru-RU" sz="2000" dirty="0">
              <a:solidFill>
                <a:srgbClr val="273B41"/>
              </a:solidFill>
              <a:effectLst/>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457200" algn="l"/>
              </a:tabLst>
            </a:pPr>
            <a:r>
              <a:rPr lang="ru-RU" sz="2000" b="1" spc="-25" dirty="0">
                <a:solidFill>
                  <a:srgbClr val="273B41"/>
                </a:solidFill>
                <a:effectLst/>
                <a:ea typeface="Times New Roman" panose="02020603050405020304" pitchFamily="18" charset="0"/>
                <a:cs typeface="Times New Roman" panose="02020603050405020304" pitchFamily="18" charset="0"/>
              </a:rPr>
              <a:t>Отсутствие эмпатии и педагогического такта.</a:t>
            </a:r>
            <a:r>
              <a:rPr lang="ru-RU" sz="2000" spc="-25" dirty="0">
                <a:solidFill>
                  <a:srgbClr val="273B41"/>
                </a:solidFill>
                <a:effectLst/>
                <a:ea typeface="Times New Roman" panose="02020603050405020304" pitchFamily="18" charset="0"/>
                <a:cs typeface="Times New Roman" panose="02020603050405020304" pitchFamily="18" charset="0"/>
              </a:rPr>
              <a:t> ИИ не чувствует атмосферу в группе или </a:t>
            </a:r>
            <a:r>
              <a:rPr lang="ru-RU" sz="2000" spc="-25" dirty="0" err="1">
                <a:solidFill>
                  <a:srgbClr val="273B41"/>
                </a:solidFill>
                <a:effectLst/>
                <a:ea typeface="Times New Roman" panose="02020603050405020304" pitchFamily="18" charset="0"/>
                <a:cs typeface="Times New Roman" panose="02020603050405020304" pitchFamily="18" charset="0"/>
              </a:rPr>
              <a:t>классе</a:t>
            </a:r>
            <a:r>
              <a:rPr lang="ru-RU" sz="2000" spc="-25" dirty="0" err="1">
                <a:solidFill>
                  <a:srgbClr val="273B41"/>
                </a:solidFill>
                <a:ea typeface="Times New Roman" panose="02020603050405020304" pitchFamily="18" charset="0"/>
                <a:cs typeface="Times New Roman" panose="02020603050405020304" pitchFamily="18" charset="0"/>
              </a:rPr>
              <a:t>.</a:t>
            </a:r>
            <a:r>
              <a:rPr lang="ru-RU" sz="2000" spc="-25" dirty="0" err="1">
                <a:solidFill>
                  <a:srgbClr val="273B41"/>
                </a:solidFill>
                <a:effectLst/>
                <a:ea typeface="Times New Roman" panose="02020603050405020304" pitchFamily="18" charset="0"/>
                <a:cs typeface="Times New Roman" panose="02020603050405020304" pitchFamily="18" charset="0"/>
              </a:rPr>
              <a:t>Он</a:t>
            </a:r>
            <a:r>
              <a:rPr lang="ru-RU" sz="2000" spc="-25" dirty="0">
                <a:solidFill>
                  <a:srgbClr val="273B41"/>
                </a:solidFill>
                <a:effectLst/>
                <a:ea typeface="Times New Roman" panose="02020603050405020304" pitchFamily="18" charset="0"/>
                <a:cs typeface="Times New Roman" panose="02020603050405020304" pitchFamily="18" charset="0"/>
              </a:rPr>
              <a:t> не может оказать эмоциональную поддержку, которая часто важнее любых знаний, не может сформировать задания, ориентируясь на эмоциональное состояние ученика.</a:t>
            </a:r>
            <a:endParaRPr lang="ru-RU" sz="2000" dirty="0">
              <a:solidFill>
                <a:srgbClr val="273B41"/>
              </a:solidFill>
              <a:effectLst/>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457200" algn="l"/>
              </a:tabLst>
            </a:pPr>
            <a:r>
              <a:rPr lang="ru-RU" sz="2000" b="1" spc="-25" dirty="0">
                <a:solidFill>
                  <a:srgbClr val="273B41"/>
                </a:solidFill>
                <a:effectLst/>
                <a:ea typeface="Times New Roman" panose="02020603050405020304" pitchFamily="18" charset="0"/>
                <a:cs typeface="Times New Roman" panose="02020603050405020304" pitchFamily="18" charset="0"/>
              </a:rPr>
              <a:t>Стереотипы и предвзятость.</a:t>
            </a:r>
            <a:r>
              <a:rPr lang="ru-RU" sz="2000" spc="-25" dirty="0">
                <a:solidFill>
                  <a:srgbClr val="273B41"/>
                </a:solidFill>
                <a:effectLst/>
                <a:ea typeface="Times New Roman" panose="02020603050405020304" pitchFamily="18" charset="0"/>
                <a:cs typeface="Times New Roman" panose="02020603050405020304" pitchFamily="18" charset="0"/>
              </a:rPr>
              <a:t> Нейросети обучаются на огромных массивах текстов из интернета, которые полны стереотипов (гендерных, культурных и т.д.). ИИ может неосознанно их транслировать. Ваша задача — фильтровать это.</a:t>
            </a:r>
            <a:endParaRPr lang="ru-RU" sz="2000" dirty="0">
              <a:solidFill>
                <a:srgbClr val="273B41"/>
              </a:solidFill>
              <a:effectLst/>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457200" algn="l"/>
              </a:tabLst>
            </a:pPr>
            <a:r>
              <a:rPr lang="ru-RU" sz="2000" b="1" spc="-25" dirty="0">
                <a:solidFill>
                  <a:srgbClr val="273B41"/>
                </a:solidFill>
                <a:effectLst/>
                <a:ea typeface="Times New Roman" panose="02020603050405020304" pitchFamily="18" charset="0"/>
                <a:cs typeface="Times New Roman" panose="02020603050405020304" pitchFamily="18" charset="0"/>
              </a:rPr>
              <a:t>Поверхностность и отсутствие глубины.</a:t>
            </a:r>
            <a:r>
              <a:rPr lang="ru-RU" sz="2000" spc="-25" dirty="0">
                <a:solidFill>
                  <a:srgbClr val="273B41"/>
                </a:solidFill>
                <a:effectLst/>
                <a:ea typeface="Times New Roman" panose="02020603050405020304" pitchFamily="18" charset="0"/>
                <a:cs typeface="Times New Roman" panose="02020603050405020304" pitchFamily="18" charset="0"/>
              </a:rPr>
              <a:t> ИИ отлично компилирует и структурирует информацию, но он не может создать принципиально новое знание или обладать уникальным авторским видением, основанным на личном опыте.</a:t>
            </a:r>
            <a:endParaRPr lang="ru-RU" sz="2000" dirty="0">
              <a:solidFill>
                <a:srgbClr val="273B41"/>
              </a:solidFill>
              <a:effectLst/>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457200" algn="l"/>
              </a:tabLst>
            </a:pPr>
            <a:r>
              <a:rPr lang="ru-RU" sz="2000" b="1" spc="-25" dirty="0">
                <a:solidFill>
                  <a:srgbClr val="273B41"/>
                </a:solidFill>
                <a:effectLst/>
                <a:ea typeface="Times New Roman" panose="02020603050405020304" pitchFamily="18" charset="0"/>
                <a:cs typeface="Times New Roman" panose="02020603050405020304" pitchFamily="18" charset="0"/>
              </a:rPr>
              <a:t>Риск «цифровой лени».</a:t>
            </a:r>
            <a:r>
              <a:rPr lang="ru-RU" sz="2000" spc="-25" dirty="0">
                <a:solidFill>
                  <a:srgbClr val="273B41"/>
                </a:solidFill>
                <a:effectLst/>
                <a:ea typeface="Times New Roman" panose="02020603050405020304" pitchFamily="18" charset="0"/>
                <a:cs typeface="Times New Roman" panose="02020603050405020304" pitchFamily="18" charset="0"/>
              </a:rPr>
              <a:t> Существует соблазн полностью переложить на ИИ всю подготовку. Это опасный путь, ведущий к профессиональной деградации.</a:t>
            </a:r>
          </a:p>
          <a:p>
            <a:pPr marL="469900" lvl="8" indent="-457200" algn="just">
              <a:buFont typeface="+mj-lt"/>
              <a:buAutoNum type="arabicPeriod" startAt="6"/>
              <a:tabLst>
                <a:tab pos="457200" algn="l"/>
              </a:tabLst>
            </a:pPr>
            <a:r>
              <a:rPr lang="ru-RU" sz="2000" b="1" spc="-25" dirty="0">
                <a:solidFill>
                  <a:srgbClr val="273B41"/>
                </a:solidFill>
                <a:ea typeface="Times New Roman" panose="02020603050405020304" pitchFamily="18" charset="0"/>
                <a:cs typeface="Times New Roman" panose="02020603050405020304" pitchFamily="18" charset="0"/>
              </a:rPr>
              <a:t>Авторское право и плагиат. </a:t>
            </a:r>
            <a:r>
              <a:rPr lang="ru-RU" sz="2000" spc="-25" dirty="0">
                <a:solidFill>
                  <a:srgbClr val="273B41"/>
                </a:solidFill>
                <a:ea typeface="Times New Roman" panose="02020603050405020304" pitchFamily="18" charset="0"/>
                <a:cs typeface="Times New Roman" panose="02020603050405020304" pitchFamily="18" charset="0"/>
              </a:rPr>
              <a:t>Важно донести до учеников, что сгенерированное нейросетью изображение или текст не является их собственной работой. ИИ можно использовать для идей, эскизов, референсов, но итоговый продукт, который оценивается, должен быть результатом собственных усилий и навыков.</a:t>
            </a:r>
            <a:endParaRPr lang="ru-RU" sz="2000" dirty="0">
              <a:solidFill>
                <a:srgbClr val="273B41"/>
              </a:solidFill>
            </a:endParaRPr>
          </a:p>
        </p:txBody>
      </p:sp>
    </p:spTree>
    <p:extLst>
      <p:ext uri="{BB962C8B-B14F-4D97-AF65-F5344CB8AC3E}">
        <p14:creationId xmlns:p14="http://schemas.microsoft.com/office/powerpoint/2010/main" val="34831172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fade">
                                      <p:cBhvr>
                                        <p:cTn id="27" dur="500"/>
                                        <p:tgtEl>
                                          <p:spTgt spid="21">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xEl>
                                              <p:pRg st="5" end="5"/>
                                            </p:txEl>
                                          </p:spTgt>
                                        </p:tgtEl>
                                        <p:attrNameLst>
                                          <p:attrName>style.visibility</p:attrName>
                                        </p:attrNameLst>
                                      </p:cBhvr>
                                      <p:to>
                                        <p:strVal val="visible"/>
                                      </p:to>
                                    </p:set>
                                    <p:animEffect transition="in" filter="fade">
                                      <p:cBhvr>
                                        <p:cTn id="30"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830581" y="175419"/>
            <a:ext cx="10515600" cy="1325563"/>
          </a:xfrm>
        </p:spPr>
        <p:txBody>
          <a:bodyPr/>
          <a:lstStyle/>
          <a:p>
            <a:pPr algn="ctr"/>
            <a:r>
              <a:rPr lang="ru-RU" dirty="0">
                <a:solidFill>
                  <a:srgbClr val="BD4F05"/>
                </a:solidFill>
              </a:rPr>
              <a:t>Общие сведения об искусственном интеллекте</a:t>
            </a:r>
          </a:p>
        </p:txBody>
      </p:sp>
      <p:sp>
        <p:nvSpPr>
          <p:cNvPr id="3" name="Объект 2">
            <a:extLst>
              <a:ext uri="{FF2B5EF4-FFF2-40B4-BE49-F238E27FC236}">
                <a16:creationId xmlns:a16="http://schemas.microsoft.com/office/drawing/2014/main" id="{6D1A06F4-A405-4E19-8C62-AE47C56E5709}"/>
              </a:ext>
            </a:extLst>
          </p:cNvPr>
          <p:cNvSpPr>
            <a:spLocks noGrp="1"/>
          </p:cNvSpPr>
          <p:nvPr>
            <p:ph idx="1"/>
          </p:nvPr>
        </p:nvSpPr>
        <p:spPr>
          <a:xfrm>
            <a:off x="838200" y="1630362"/>
            <a:ext cx="10515600" cy="4546601"/>
          </a:xfrm>
        </p:spPr>
        <p:txBody>
          <a:bodyPr>
            <a:normAutofit/>
          </a:bodyPr>
          <a:lstStyle/>
          <a:p>
            <a:pPr marL="0" indent="0" algn="just">
              <a:lnSpc>
                <a:spcPct val="100000"/>
              </a:lnSpc>
              <a:buNone/>
            </a:pPr>
            <a:r>
              <a:rPr lang="ru-RU" b="1" dirty="0">
                <a:solidFill>
                  <a:srgbClr val="BD4F05"/>
                </a:solidFill>
                <a:effectLst/>
                <a:latin typeface="Times New Roman" panose="02020603050405020304" pitchFamily="18" charset="0"/>
                <a:ea typeface="Calibri" panose="020F0502020204030204" pitchFamily="34" charset="0"/>
              </a:rPr>
              <a:t>Искусственный интеллект (ИИ) </a:t>
            </a:r>
            <a:r>
              <a:rPr lang="ru-RU" dirty="0">
                <a:solidFill>
                  <a:srgbClr val="273B41"/>
                </a:solidFill>
                <a:effectLst/>
                <a:latin typeface="Times New Roman" panose="02020603050405020304" pitchFamily="18" charset="0"/>
                <a:ea typeface="Calibri" panose="020F0502020204030204" pitchFamily="34" charset="0"/>
              </a:rPr>
              <a:t>— </a:t>
            </a:r>
            <a:r>
              <a:rPr lang="ru-RU" dirty="0">
                <a:solidFill>
                  <a:srgbClr val="273B41"/>
                </a:solidFill>
                <a:latin typeface="Times New Roman" panose="02020603050405020304" pitchFamily="18" charset="0"/>
                <a:ea typeface="Calibri" panose="020F0502020204030204" pitchFamily="34" charset="0"/>
              </a:rPr>
              <a:t>комплекс технологических решений, позволяющий имитировать когнитивные функции человека (включая поиск решений без заранее заданного алгоритма) и получать при выполнении конкретных задач результаты, сопоставимые с результатами интеллектуальной деятельности человека или превосходящие их. </a:t>
            </a:r>
          </a:p>
          <a:p>
            <a:pPr marL="0" indent="0">
              <a:buNone/>
            </a:pPr>
            <a:r>
              <a:rPr lang="ru-RU" b="1" dirty="0">
                <a:solidFill>
                  <a:srgbClr val="BD4F05"/>
                </a:solidFill>
                <a:latin typeface="Times New Roman" panose="02020603050405020304" pitchFamily="18" charset="0"/>
                <a:ea typeface="Calibri" panose="020F0502020204030204" pitchFamily="34" charset="0"/>
              </a:rPr>
              <a:t>Нейросети</a:t>
            </a:r>
            <a:r>
              <a:rPr lang="ru-RU" dirty="0"/>
              <a:t> – </a:t>
            </a:r>
            <a:r>
              <a:rPr lang="ru-RU" dirty="0">
                <a:solidFill>
                  <a:srgbClr val="273B41"/>
                </a:solidFill>
                <a:latin typeface="Times New Roman" panose="02020603050405020304" pitchFamily="18" charset="0"/>
                <a:ea typeface="Calibri" panose="020F0502020204030204" pitchFamily="34" charset="0"/>
              </a:rPr>
              <a:t>один из методов обучения искусственного интеллекта, который моделирует работу человеческого мозга.</a:t>
            </a:r>
          </a:p>
          <a:p>
            <a:pPr marL="0" indent="0" algn="just">
              <a:lnSpc>
                <a:spcPct val="100000"/>
              </a:lnSpc>
              <a:buNone/>
            </a:pPr>
            <a:endParaRPr lang="ru-RU" dirty="0">
              <a:solidFill>
                <a:srgbClr val="273B41"/>
              </a:solidFill>
              <a:latin typeface="Times New Roman" panose="02020603050405020304" pitchFamily="18" charset="0"/>
              <a:ea typeface="Calibri" panose="020F0502020204030204" pitchFamily="34" charset="0"/>
            </a:endParaRP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1677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830581" y="175419"/>
            <a:ext cx="10515600" cy="1325563"/>
          </a:xfrm>
        </p:spPr>
        <p:txBody>
          <a:bodyPr/>
          <a:lstStyle/>
          <a:p>
            <a:pPr algn="ctr"/>
            <a:r>
              <a:rPr lang="ru-RU" dirty="0">
                <a:solidFill>
                  <a:srgbClr val="BD4F05"/>
                </a:solidFill>
              </a:rPr>
              <a:t>Цифровая гигиена</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81EBAF7-C9CE-46D8-989C-7B302FE82343}"/>
              </a:ext>
            </a:extLst>
          </p:cNvPr>
          <p:cNvSpPr txBox="1"/>
          <p:nvPr/>
        </p:nvSpPr>
        <p:spPr>
          <a:xfrm>
            <a:off x="571503" y="1594306"/>
            <a:ext cx="11201397" cy="4401205"/>
          </a:xfrm>
          <a:prstGeom prst="rect">
            <a:avLst/>
          </a:prstGeom>
          <a:noFill/>
        </p:spPr>
        <p:txBody>
          <a:bodyPr wrap="square" rtlCol="0">
            <a:spAutoFit/>
          </a:bodyPr>
          <a:lstStyle/>
          <a:p>
            <a:pPr marL="457200" indent="-457200" algn="just">
              <a:lnSpc>
                <a:spcPct val="150000"/>
              </a:lnSpc>
              <a:buFont typeface="+mj-lt"/>
              <a:buAutoNum type="arabicPeriod"/>
            </a:pPr>
            <a:r>
              <a:rPr lang="ru-RU" sz="2400" b="1" dirty="0"/>
              <a:t>Не загружайте персональные данные</a:t>
            </a:r>
            <a:r>
              <a:rPr lang="ru-RU" sz="2400" dirty="0"/>
              <a:t> учеников в публичные ИИ-сервисы</a:t>
            </a:r>
          </a:p>
          <a:p>
            <a:pPr marL="457200" indent="-457200" algn="just">
              <a:lnSpc>
                <a:spcPct val="150000"/>
              </a:lnSpc>
              <a:buFont typeface="+mj-lt"/>
              <a:buAutoNum type="arabicPeriod"/>
            </a:pPr>
            <a:r>
              <a:rPr lang="ru-RU" sz="2400" b="1" dirty="0"/>
              <a:t>Проверяйте факты</a:t>
            </a:r>
            <a:r>
              <a:rPr lang="ru-RU" sz="2400" dirty="0"/>
              <a:t>: ИИ может «галлюцинировать» (выдавать выдуманную информацию)</a:t>
            </a:r>
          </a:p>
          <a:p>
            <a:pPr marL="457200" indent="-457200" algn="just">
              <a:lnSpc>
                <a:spcPct val="150000"/>
              </a:lnSpc>
              <a:buFont typeface="+mj-lt"/>
              <a:buAutoNum type="arabicPeriod"/>
            </a:pPr>
            <a:r>
              <a:rPr lang="ru-RU" sz="2400" b="1" dirty="0"/>
              <a:t>Сохраняйте авторство</a:t>
            </a:r>
            <a:r>
              <a:rPr lang="ru-RU" sz="2400" dirty="0"/>
              <a:t>: ИИ — соавтор, а не замена вашей экспертизы</a:t>
            </a:r>
          </a:p>
          <a:p>
            <a:pPr marL="457200" indent="-457200" algn="just">
              <a:lnSpc>
                <a:spcPct val="150000"/>
              </a:lnSpc>
              <a:buFont typeface="+mj-lt"/>
              <a:buAutoNum type="arabicPeriod"/>
            </a:pPr>
            <a:r>
              <a:rPr lang="ru-RU" sz="2400" b="1" dirty="0"/>
              <a:t>Обсуждайте с учениками</a:t>
            </a:r>
            <a:r>
              <a:rPr lang="ru-RU" sz="2400" dirty="0"/>
              <a:t> этическое использование ИИ (академическая честность)</a:t>
            </a:r>
          </a:p>
          <a:p>
            <a:pPr marL="457200" indent="-457200" algn="just">
              <a:lnSpc>
                <a:spcPct val="150000"/>
              </a:lnSpc>
              <a:buFont typeface="+mj-lt"/>
              <a:buAutoNum type="arabicPeriod"/>
            </a:pPr>
            <a:r>
              <a:rPr lang="ru-RU" sz="2400" b="1" dirty="0"/>
              <a:t>Документируйте</a:t>
            </a:r>
            <a:r>
              <a:rPr lang="ru-RU" sz="2400" dirty="0"/>
              <a:t> использование ИИ в методических материалах (прозрачность)</a:t>
            </a:r>
          </a:p>
          <a:p>
            <a:pPr algn="just">
              <a:spcAft>
                <a:spcPts val="0"/>
              </a:spcAft>
            </a:pPr>
            <a:endParaRPr lang="ru-RU" sz="2800" dirty="0">
              <a:solidFill>
                <a:srgbClr val="273B41"/>
              </a:solidFill>
              <a:latin typeface="Times New Roman" panose="02020603050405020304" pitchFamily="18" charset="0"/>
            </a:endParaRPr>
          </a:p>
        </p:txBody>
      </p:sp>
    </p:spTree>
    <p:extLst>
      <p:ext uri="{BB962C8B-B14F-4D97-AF65-F5344CB8AC3E}">
        <p14:creationId xmlns:p14="http://schemas.microsoft.com/office/powerpoint/2010/main" val="1986018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6CDB92-13C9-4314-9D13-17F97CB55BDC}"/>
              </a:ext>
            </a:extLst>
          </p:cNvPr>
          <p:cNvSpPr>
            <a:spLocks noGrp="1"/>
          </p:cNvSpPr>
          <p:nvPr>
            <p:ph type="title"/>
          </p:nvPr>
        </p:nvSpPr>
        <p:spPr>
          <a:xfrm>
            <a:off x="838200" y="1857852"/>
            <a:ext cx="10515600" cy="2852737"/>
          </a:xfrm>
        </p:spPr>
        <p:txBody>
          <a:bodyPr>
            <a:normAutofit fontScale="90000"/>
          </a:bodyPr>
          <a:lstStyle/>
          <a:p>
            <a:r>
              <a:rPr lang="ru-RU" dirty="0">
                <a:solidFill>
                  <a:srgbClr val="273B41"/>
                </a:solidFill>
              </a:rPr>
              <a:t>Будущее образования — это не битва «человек против машины».</a:t>
            </a:r>
            <a:br>
              <a:rPr lang="ru-RU" dirty="0">
                <a:solidFill>
                  <a:srgbClr val="273B41"/>
                </a:solidFill>
              </a:rPr>
            </a:br>
            <a:r>
              <a:rPr lang="ru-RU" dirty="0">
                <a:solidFill>
                  <a:srgbClr val="273B41"/>
                </a:solidFill>
              </a:rPr>
              <a:t> </a:t>
            </a:r>
            <a:br>
              <a:rPr lang="ru-RU" dirty="0">
                <a:solidFill>
                  <a:srgbClr val="273B41"/>
                </a:solidFill>
              </a:rPr>
            </a:br>
            <a:r>
              <a:rPr lang="ru-RU" b="1" dirty="0">
                <a:solidFill>
                  <a:srgbClr val="273B41"/>
                </a:solidFill>
              </a:rPr>
              <a:t>Это эпоха умного симбиоза. </a:t>
            </a:r>
          </a:p>
        </p:txBody>
      </p:sp>
      <p:cxnSp>
        <p:nvCxnSpPr>
          <p:cNvPr id="5" name="Прямая соединительная линия 4">
            <a:extLst>
              <a:ext uri="{FF2B5EF4-FFF2-40B4-BE49-F238E27FC236}">
                <a16:creationId xmlns:a16="http://schemas.microsoft.com/office/drawing/2014/main" id="{883C54AE-5B9B-4549-95CC-4CF592227D1E}"/>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8D4B6756-C398-4B1B-981F-685E63620D62}"/>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3AA58915-B820-426E-B028-5E27FC09C038}"/>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9B1EFCA8-38F5-4092-A553-61EFEC302B97}"/>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pic>
        <p:nvPicPr>
          <p:cNvPr id="9" name="Picture 2" descr="Picture background">
            <a:extLst>
              <a:ext uri="{FF2B5EF4-FFF2-40B4-BE49-F238E27FC236}">
                <a16:creationId xmlns:a16="http://schemas.microsoft.com/office/drawing/2014/main" id="{6975B660-AFB8-4F2C-ADB4-6D2E625E51B3}"/>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57475" y="0"/>
            <a:ext cx="2034525" cy="203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2948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811530" y="647692"/>
            <a:ext cx="10515600" cy="1325563"/>
          </a:xfrm>
        </p:spPr>
        <p:txBody>
          <a:bodyPr>
            <a:normAutofit fontScale="90000"/>
          </a:bodyPr>
          <a:lstStyle/>
          <a:p>
            <a:pPr algn="ctr"/>
            <a:r>
              <a:rPr lang="ru-RU" dirty="0">
                <a:solidFill>
                  <a:srgbClr val="BD4F05"/>
                </a:solidFill>
              </a:rPr>
              <a:t>Использование ИИ в работе педагога </a:t>
            </a:r>
            <a:br>
              <a:rPr lang="ru-RU" dirty="0">
                <a:solidFill>
                  <a:srgbClr val="BD4F05"/>
                </a:solidFill>
              </a:rPr>
            </a:br>
            <a:r>
              <a:rPr lang="ru-RU" dirty="0">
                <a:solidFill>
                  <a:srgbClr val="BD4F05"/>
                </a:solidFill>
              </a:rPr>
              <a:t>(по данным образовательной платформы «</a:t>
            </a:r>
            <a:r>
              <a:rPr lang="ru-RU" dirty="0" err="1">
                <a:solidFill>
                  <a:srgbClr val="BD4F05"/>
                </a:solidFill>
              </a:rPr>
              <a:t>Учи.ру</a:t>
            </a:r>
            <a:r>
              <a:rPr lang="ru-RU" dirty="0">
                <a:solidFill>
                  <a:srgbClr val="BD4F05"/>
                </a:solidFill>
              </a:rPr>
              <a:t>» и Лаборатории инноваций в образовании НИУ ВШЭ, 2025)</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graphicFrame>
        <p:nvGraphicFramePr>
          <p:cNvPr id="14" name="Объект 13">
            <a:extLst>
              <a:ext uri="{FF2B5EF4-FFF2-40B4-BE49-F238E27FC236}">
                <a16:creationId xmlns:a16="http://schemas.microsoft.com/office/drawing/2014/main" id="{5B829F82-E85A-4B4E-A415-3E02315D6A3D}"/>
              </a:ext>
            </a:extLst>
          </p:cNvPr>
          <p:cNvGraphicFramePr>
            <a:graphicFrameLocks noGrp="1"/>
          </p:cNvGraphicFramePr>
          <p:nvPr>
            <p:ph idx="1"/>
            <p:extLst>
              <p:ext uri="{D42A27DB-BD31-4B8C-83A1-F6EECF244321}">
                <p14:modId xmlns:p14="http://schemas.microsoft.com/office/powerpoint/2010/main" val="397459198"/>
              </p:ext>
            </p:extLst>
          </p:nvPr>
        </p:nvGraphicFramePr>
        <p:xfrm>
          <a:off x="167640" y="2427258"/>
          <a:ext cx="4192527" cy="41335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Диаграмма 16">
            <a:extLst>
              <a:ext uri="{FF2B5EF4-FFF2-40B4-BE49-F238E27FC236}">
                <a16:creationId xmlns:a16="http://schemas.microsoft.com/office/drawing/2014/main" id="{2E2494A1-6A49-425E-844C-58BD41C5F73E}"/>
              </a:ext>
            </a:extLst>
          </p:cNvPr>
          <p:cNvGraphicFramePr/>
          <p:nvPr>
            <p:extLst>
              <p:ext uri="{D42A27DB-BD31-4B8C-83A1-F6EECF244321}">
                <p14:modId xmlns:p14="http://schemas.microsoft.com/office/powerpoint/2010/main" val="2926611125"/>
              </p:ext>
            </p:extLst>
          </p:nvPr>
        </p:nvGraphicFramePr>
        <p:xfrm>
          <a:off x="4520186" y="2347629"/>
          <a:ext cx="5637100" cy="4279086"/>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586ADF30-BBC6-4051-9592-355F8DBAC356}"/>
              </a:ext>
            </a:extLst>
          </p:cNvPr>
          <p:cNvSpPr txBox="1"/>
          <p:nvPr/>
        </p:nvSpPr>
        <p:spPr>
          <a:xfrm>
            <a:off x="8982390" y="3099559"/>
            <a:ext cx="3296696" cy="1200329"/>
          </a:xfrm>
          <a:prstGeom prst="rect">
            <a:avLst/>
          </a:prstGeom>
          <a:noFill/>
        </p:spPr>
        <p:txBody>
          <a:bodyPr wrap="square" rtlCol="0">
            <a:spAutoFit/>
          </a:bodyPr>
          <a:lstStyle/>
          <a:p>
            <a:r>
              <a:rPr lang="ru-RU" sz="2400" dirty="0"/>
              <a:t>Всего – 1500 педагогов всех уровней преподавания</a:t>
            </a:r>
          </a:p>
        </p:txBody>
      </p:sp>
    </p:spTree>
    <p:extLst>
      <p:ext uri="{BB962C8B-B14F-4D97-AF65-F5344CB8AC3E}">
        <p14:creationId xmlns:p14="http://schemas.microsoft.com/office/powerpoint/2010/main" val="2314422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graphicFrame>
        <p:nvGraphicFramePr>
          <p:cNvPr id="10" name="Таблица 11">
            <a:extLst>
              <a:ext uri="{FF2B5EF4-FFF2-40B4-BE49-F238E27FC236}">
                <a16:creationId xmlns:a16="http://schemas.microsoft.com/office/drawing/2014/main" id="{8976DE52-D667-4BA1-8063-90052D3553D9}"/>
              </a:ext>
            </a:extLst>
          </p:cNvPr>
          <p:cNvGraphicFramePr>
            <a:graphicFrameLocks noGrp="1"/>
          </p:cNvGraphicFramePr>
          <p:nvPr>
            <p:ph idx="1"/>
            <p:extLst>
              <p:ext uri="{D42A27DB-BD31-4B8C-83A1-F6EECF244321}">
                <p14:modId xmlns:p14="http://schemas.microsoft.com/office/powerpoint/2010/main" val="1968713039"/>
              </p:ext>
            </p:extLst>
          </p:nvPr>
        </p:nvGraphicFramePr>
        <p:xfrm>
          <a:off x="838200" y="3208464"/>
          <a:ext cx="10515600" cy="2133600"/>
        </p:xfrm>
        <a:graphic>
          <a:graphicData uri="http://schemas.openxmlformats.org/drawingml/2006/table">
            <a:tbl>
              <a:tblPr firstRow="1" bandRow="1">
                <a:tableStyleId>{21E4AEA4-8DFA-4A89-87EB-49C32662AFE0}</a:tableStyleId>
              </a:tblPr>
              <a:tblGrid>
                <a:gridCol w="7903866">
                  <a:extLst>
                    <a:ext uri="{9D8B030D-6E8A-4147-A177-3AD203B41FA5}">
                      <a16:colId xmlns:a16="http://schemas.microsoft.com/office/drawing/2014/main" val="1299530670"/>
                    </a:ext>
                  </a:extLst>
                </a:gridCol>
                <a:gridCol w="2611734">
                  <a:extLst>
                    <a:ext uri="{9D8B030D-6E8A-4147-A177-3AD203B41FA5}">
                      <a16:colId xmlns:a16="http://schemas.microsoft.com/office/drawing/2014/main" val="2222806739"/>
                    </a:ext>
                  </a:extLst>
                </a:gridCol>
              </a:tblGrid>
              <a:tr h="370840">
                <a:tc>
                  <a:txBody>
                    <a:bodyPr/>
                    <a:lstStyle/>
                    <a:p>
                      <a:pPr algn="ctr"/>
                      <a:r>
                        <a:rPr lang="ru-RU" sz="2200" dirty="0"/>
                        <a:t>Название показателя</a:t>
                      </a:r>
                    </a:p>
                  </a:txBody>
                  <a:tcPr/>
                </a:tc>
                <a:tc>
                  <a:txBody>
                    <a:bodyPr/>
                    <a:lstStyle/>
                    <a:p>
                      <a:r>
                        <a:rPr lang="ru-RU" sz="2200" dirty="0"/>
                        <a:t>Результат</a:t>
                      </a:r>
                    </a:p>
                  </a:txBody>
                  <a:tcPr/>
                </a:tc>
                <a:extLst>
                  <a:ext uri="{0D108BD9-81ED-4DB2-BD59-A6C34878D82A}">
                    <a16:rowId xmlns:a16="http://schemas.microsoft.com/office/drawing/2014/main" val="3746858560"/>
                  </a:ext>
                </a:extLst>
              </a:tr>
              <a:tr h="370840">
                <a:tc gridSpan="2">
                  <a:txBody>
                    <a:bodyPr/>
                    <a:lstStyle/>
                    <a:p>
                      <a:pPr algn="ctr"/>
                      <a:r>
                        <a:rPr lang="ru-RU" sz="2200" dirty="0">
                          <a:solidFill>
                            <a:schemeClr val="tx1">
                              <a:lumMod val="85000"/>
                              <a:lumOff val="15000"/>
                            </a:schemeClr>
                          </a:solidFill>
                        </a:rPr>
                        <a:t>Опыт работы с ИИ (большинство респондентов), из них</a:t>
                      </a:r>
                    </a:p>
                  </a:txBody>
                  <a:tcPr/>
                </a:tc>
                <a:tc hMerge="1">
                  <a:txBody>
                    <a:bodyPr/>
                    <a:lstStyle/>
                    <a:p>
                      <a:endParaRPr lang="ru-RU" sz="2200" dirty="0"/>
                    </a:p>
                  </a:txBody>
                  <a:tcPr/>
                </a:tc>
                <a:extLst>
                  <a:ext uri="{0D108BD9-81ED-4DB2-BD59-A6C34878D82A}">
                    <a16:rowId xmlns:a16="http://schemas.microsoft.com/office/drawing/2014/main" val="1277763938"/>
                  </a:ext>
                </a:extLst>
              </a:tr>
              <a:tr h="370840">
                <a:tc>
                  <a:txBody>
                    <a:bodyPr/>
                    <a:lstStyle/>
                    <a:p>
                      <a:r>
                        <a:rPr lang="ru-RU" sz="2200" dirty="0">
                          <a:solidFill>
                            <a:schemeClr val="tx1">
                              <a:lumMod val="85000"/>
                              <a:lumOff val="15000"/>
                            </a:schemeClr>
                          </a:solidFill>
                        </a:rPr>
                        <a:t>время от времени</a:t>
                      </a:r>
                    </a:p>
                  </a:txBody>
                  <a:tcPr/>
                </a:tc>
                <a:tc>
                  <a:txBody>
                    <a:bodyPr/>
                    <a:lstStyle/>
                    <a:p>
                      <a:pPr algn="ctr"/>
                      <a:r>
                        <a:rPr lang="ru-RU" sz="2200" dirty="0">
                          <a:solidFill>
                            <a:schemeClr val="tx1">
                              <a:lumMod val="85000"/>
                              <a:lumOff val="15000"/>
                            </a:schemeClr>
                          </a:solidFill>
                        </a:rPr>
                        <a:t>33%</a:t>
                      </a:r>
                    </a:p>
                  </a:txBody>
                  <a:tcPr/>
                </a:tc>
                <a:extLst>
                  <a:ext uri="{0D108BD9-81ED-4DB2-BD59-A6C34878D82A}">
                    <a16:rowId xmlns:a16="http://schemas.microsoft.com/office/drawing/2014/main" val="227194456"/>
                  </a:ext>
                </a:extLst>
              </a:tr>
              <a:tr h="370840">
                <a:tc>
                  <a:txBody>
                    <a:bodyPr/>
                    <a:lstStyle/>
                    <a:p>
                      <a:r>
                        <a:rPr lang="ru-RU" sz="2200" dirty="0">
                          <a:solidFill>
                            <a:schemeClr val="tx1">
                              <a:lumMod val="85000"/>
                              <a:lumOff val="15000"/>
                            </a:schemeClr>
                          </a:solidFill>
                        </a:rPr>
                        <a:t>пробовали несколько раз</a:t>
                      </a:r>
                    </a:p>
                  </a:txBody>
                  <a:tcPr/>
                </a:tc>
                <a:tc>
                  <a:txBody>
                    <a:bodyPr/>
                    <a:lstStyle/>
                    <a:p>
                      <a:pPr algn="ctr"/>
                      <a:r>
                        <a:rPr lang="ru-RU" sz="2200" dirty="0">
                          <a:solidFill>
                            <a:schemeClr val="tx1">
                              <a:lumMod val="85000"/>
                              <a:lumOff val="15000"/>
                            </a:schemeClr>
                          </a:solidFill>
                        </a:rPr>
                        <a:t>23%</a:t>
                      </a:r>
                    </a:p>
                  </a:txBody>
                  <a:tcPr/>
                </a:tc>
                <a:extLst>
                  <a:ext uri="{0D108BD9-81ED-4DB2-BD59-A6C34878D82A}">
                    <a16:rowId xmlns:a16="http://schemas.microsoft.com/office/drawing/2014/main" val="1030963127"/>
                  </a:ext>
                </a:extLst>
              </a:tr>
              <a:tr h="370840">
                <a:tc>
                  <a:txBody>
                    <a:bodyPr/>
                    <a:lstStyle/>
                    <a:p>
                      <a:r>
                        <a:rPr lang="ru-RU" sz="2200" dirty="0">
                          <a:solidFill>
                            <a:schemeClr val="tx1">
                              <a:lumMod val="85000"/>
                              <a:lumOff val="15000"/>
                            </a:schemeClr>
                          </a:solidFill>
                        </a:rPr>
                        <a:t>используют регулярно</a:t>
                      </a:r>
                    </a:p>
                  </a:txBody>
                  <a:tcPr/>
                </a:tc>
                <a:tc>
                  <a:txBody>
                    <a:bodyPr/>
                    <a:lstStyle/>
                    <a:p>
                      <a:pPr algn="ctr"/>
                      <a:r>
                        <a:rPr lang="ru-RU" sz="2200" dirty="0">
                          <a:solidFill>
                            <a:schemeClr val="tx1">
                              <a:lumMod val="85000"/>
                              <a:lumOff val="15000"/>
                            </a:schemeClr>
                          </a:solidFill>
                        </a:rPr>
                        <a:t>18%</a:t>
                      </a:r>
                    </a:p>
                  </a:txBody>
                  <a:tcPr/>
                </a:tc>
                <a:extLst>
                  <a:ext uri="{0D108BD9-81ED-4DB2-BD59-A6C34878D82A}">
                    <a16:rowId xmlns:a16="http://schemas.microsoft.com/office/drawing/2014/main" val="952413221"/>
                  </a:ext>
                </a:extLst>
              </a:tr>
            </a:tbl>
          </a:graphicData>
        </a:graphic>
      </p:graphicFrame>
      <p:sp>
        <p:nvSpPr>
          <p:cNvPr id="9" name="Заголовок 1">
            <a:extLst>
              <a:ext uri="{FF2B5EF4-FFF2-40B4-BE49-F238E27FC236}">
                <a16:creationId xmlns:a16="http://schemas.microsoft.com/office/drawing/2014/main" id="{C23EBEF2-BA16-EED2-B240-742CB34C46CB}"/>
              </a:ext>
            </a:extLst>
          </p:cNvPr>
          <p:cNvSpPr>
            <a:spLocks noGrp="1"/>
          </p:cNvSpPr>
          <p:nvPr>
            <p:ph type="title"/>
          </p:nvPr>
        </p:nvSpPr>
        <p:spPr>
          <a:xfrm>
            <a:off x="651510" y="838201"/>
            <a:ext cx="10515600" cy="1325563"/>
          </a:xfrm>
        </p:spPr>
        <p:txBody>
          <a:bodyPr>
            <a:normAutofit fontScale="90000"/>
          </a:bodyPr>
          <a:lstStyle/>
          <a:p>
            <a:pPr algn="ctr"/>
            <a:r>
              <a:rPr lang="ru-RU" dirty="0">
                <a:solidFill>
                  <a:srgbClr val="BD4F05"/>
                </a:solidFill>
              </a:rPr>
              <a:t>Использование ИИ в работе педагога </a:t>
            </a:r>
            <a:br>
              <a:rPr lang="ru-RU" dirty="0">
                <a:solidFill>
                  <a:srgbClr val="BD4F05"/>
                </a:solidFill>
              </a:rPr>
            </a:br>
            <a:r>
              <a:rPr lang="ru-RU" dirty="0">
                <a:solidFill>
                  <a:srgbClr val="BD4F05"/>
                </a:solidFill>
              </a:rPr>
              <a:t>(по данным образовательной платформы «</a:t>
            </a:r>
            <a:r>
              <a:rPr lang="ru-RU" dirty="0" err="1">
                <a:solidFill>
                  <a:srgbClr val="BD4F05"/>
                </a:solidFill>
              </a:rPr>
              <a:t>Учи.ру</a:t>
            </a:r>
            <a:r>
              <a:rPr lang="ru-RU" dirty="0">
                <a:solidFill>
                  <a:srgbClr val="BD4F05"/>
                </a:solidFill>
              </a:rPr>
              <a:t>» и Лаборатории инноваций в образовании НИУ ВШЭ, 2025, </a:t>
            </a:r>
            <a:r>
              <a:rPr lang="ru-RU" sz="3300" dirty="0">
                <a:solidFill>
                  <a:srgbClr val="BD4F05"/>
                </a:solidFill>
                <a:hlinkClick r:id="rId3"/>
              </a:rPr>
              <a:t>https://tass.ru/obschestvo/24845077</a:t>
            </a:r>
            <a:r>
              <a:rPr lang="ru-RU" dirty="0">
                <a:solidFill>
                  <a:srgbClr val="BD4F05"/>
                </a:solidFill>
              </a:rPr>
              <a:t>)</a:t>
            </a:r>
          </a:p>
        </p:txBody>
      </p:sp>
    </p:spTree>
    <p:extLst>
      <p:ext uri="{BB962C8B-B14F-4D97-AF65-F5344CB8AC3E}">
        <p14:creationId xmlns:p14="http://schemas.microsoft.com/office/powerpoint/2010/main" val="323677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5BF40-F390-F3D5-DE43-9D8A3D94D67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A95919-D8A9-0772-1A46-A0254C92BA93}"/>
              </a:ext>
            </a:extLst>
          </p:cNvPr>
          <p:cNvSpPr>
            <a:spLocks noGrp="1"/>
          </p:cNvSpPr>
          <p:nvPr>
            <p:ph type="title"/>
          </p:nvPr>
        </p:nvSpPr>
        <p:spPr>
          <a:xfrm>
            <a:off x="678180" y="0"/>
            <a:ext cx="10515600" cy="1325563"/>
          </a:xfrm>
        </p:spPr>
        <p:txBody>
          <a:bodyPr>
            <a:normAutofit/>
          </a:bodyPr>
          <a:lstStyle/>
          <a:p>
            <a:pPr algn="ctr"/>
            <a:r>
              <a:rPr lang="ru-RU" dirty="0">
                <a:solidFill>
                  <a:srgbClr val="BD4F05"/>
                </a:solidFill>
              </a:rPr>
              <a:t>Использование ИИ в работе педагога </a:t>
            </a:r>
          </a:p>
        </p:txBody>
      </p:sp>
      <p:pic>
        <p:nvPicPr>
          <p:cNvPr id="2050" name="Picture 2" descr="Picture background">
            <a:extLst>
              <a:ext uri="{FF2B5EF4-FFF2-40B4-BE49-F238E27FC236}">
                <a16:creationId xmlns:a16="http://schemas.microsoft.com/office/drawing/2014/main" id="{FB0F3181-FC06-9D24-2691-F49244C741F9}"/>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FCBD0AA5-396D-FE9A-0C1D-E08C98E5B08A}"/>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4280D90F-D600-E894-DC5A-2BDBAB50C426}"/>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9CB985CA-4FF7-4F7C-6A56-AA4517BB9499}"/>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2FF4C706-5334-01B6-44D8-DC0723B9E679}"/>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graphicFrame>
        <p:nvGraphicFramePr>
          <p:cNvPr id="10" name="Таблица 11">
            <a:extLst>
              <a:ext uri="{FF2B5EF4-FFF2-40B4-BE49-F238E27FC236}">
                <a16:creationId xmlns:a16="http://schemas.microsoft.com/office/drawing/2014/main" id="{081F0677-061F-77DD-B9FB-3BB65B3BE07D}"/>
              </a:ext>
            </a:extLst>
          </p:cNvPr>
          <p:cNvGraphicFramePr>
            <a:graphicFrameLocks noGrp="1"/>
          </p:cNvGraphicFramePr>
          <p:nvPr>
            <p:ph idx="1"/>
            <p:extLst>
              <p:ext uri="{D42A27DB-BD31-4B8C-83A1-F6EECF244321}">
                <p14:modId xmlns:p14="http://schemas.microsoft.com/office/powerpoint/2010/main" val="1146203908"/>
              </p:ext>
            </p:extLst>
          </p:nvPr>
        </p:nvGraphicFramePr>
        <p:xfrm>
          <a:off x="838200" y="1569720"/>
          <a:ext cx="10515600" cy="4693920"/>
        </p:xfrm>
        <a:graphic>
          <a:graphicData uri="http://schemas.openxmlformats.org/drawingml/2006/table">
            <a:tbl>
              <a:tblPr firstRow="1" bandRow="1">
                <a:tableStyleId>{21E4AEA4-8DFA-4A89-87EB-49C32662AFE0}</a:tableStyleId>
              </a:tblPr>
              <a:tblGrid>
                <a:gridCol w="7903866">
                  <a:extLst>
                    <a:ext uri="{9D8B030D-6E8A-4147-A177-3AD203B41FA5}">
                      <a16:colId xmlns:a16="http://schemas.microsoft.com/office/drawing/2014/main" val="1299530670"/>
                    </a:ext>
                  </a:extLst>
                </a:gridCol>
                <a:gridCol w="2611734">
                  <a:extLst>
                    <a:ext uri="{9D8B030D-6E8A-4147-A177-3AD203B41FA5}">
                      <a16:colId xmlns:a16="http://schemas.microsoft.com/office/drawing/2014/main" val="2222806739"/>
                    </a:ext>
                  </a:extLst>
                </a:gridCol>
              </a:tblGrid>
              <a:tr h="370840">
                <a:tc>
                  <a:txBody>
                    <a:bodyPr/>
                    <a:lstStyle/>
                    <a:p>
                      <a:pPr algn="ctr"/>
                      <a:r>
                        <a:rPr lang="ru-RU" sz="2200" dirty="0"/>
                        <a:t>Название показателя</a:t>
                      </a:r>
                    </a:p>
                  </a:txBody>
                  <a:tcPr/>
                </a:tc>
                <a:tc>
                  <a:txBody>
                    <a:bodyPr/>
                    <a:lstStyle/>
                    <a:p>
                      <a:r>
                        <a:rPr lang="ru-RU" sz="2200" dirty="0"/>
                        <a:t>Результат</a:t>
                      </a:r>
                    </a:p>
                  </a:txBody>
                  <a:tcPr/>
                </a:tc>
                <a:extLst>
                  <a:ext uri="{0D108BD9-81ED-4DB2-BD59-A6C34878D82A}">
                    <a16:rowId xmlns:a16="http://schemas.microsoft.com/office/drawing/2014/main" val="3746858560"/>
                  </a:ext>
                </a:extLst>
              </a:tr>
              <a:tr h="370840">
                <a:tc gridSpan="2">
                  <a:txBody>
                    <a:bodyPr/>
                    <a:lstStyle/>
                    <a:p>
                      <a:pPr algn="ctr"/>
                      <a:r>
                        <a:rPr lang="ru-RU" sz="2200" dirty="0">
                          <a:solidFill>
                            <a:schemeClr val="tx1">
                              <a:lumMod val="85000"/>
                              <a:lumOff val="15000"/>
                            </a:schemeClr>
                          </a:solidFill>
                        </a:rPr>
                        <a:t>Этап подготовки к занятиям (32%), из них</a:t>
                      </a:r>
                    </a:p>
                  </a:txBody>
                  <a:tcPr/>
                </a:tc>
                <a:tc hMerge="1">
                  <a:txBody>
                    <a:bodyPr/>
                    <a:lstStyle/>
                    <a:p>
                      <a:endParaRPr lang="ru-RU" sz="2200" dirty="0"/>
                    </a:p>
                  </a:txBody>
                  <a:tcPr/>
                </a:tc>
                <a:extLst>
                  <a:ext uri="{0D108BD9-81ED-4DB2-BD59-A6C34878D82A}">
                    <a16:rowId xmlns:a16="http://schemas.microsoft.com/office/drawing/2014/main" val="1231092370"/>
                  </a:ext>
                </a:extLst>
              </a:tr>
              <a:tr h="370840">
                <a:tc>
                  <a:txBody>
                    <a:bodyPr/>
                    <a:lstStyle/>
                    <a:p>
                      <a:r>
                        <a:rPr lang="ru-RU" sz="2200" dirty="0">
                          <a:solidFill>
                            <a:schemeClr val="tx1">
                              <a:lumMod val="85000"/>
                              <a:lumOff val="15000"/>
                            </a:schemeClr>
                          </a:solidFill>
                        </a:rPr>
                        <a:t>поиск идей и тем</a:t>
                      </a:r>
                    </a:p>
                  </a:txBody>
                  <a:tcPr/>
                </a:tc>
                <a:tc>
                  <a:txBody>
                    <a:bodyPr/>
                    <a:lstStyle/>
                    <a:p>
                      <a:pPr algn="ctr"/>
                      <a:r>
                        <a:rPr lang="ru-RU" sz="2200" dirty="0">
                          <a:solidFill>
                            <a:schemeClr val="tx1">
                              <a:lumMod val="85000"/>
                              <a:lumOff val="15000"/>
                            </a:schemeClr>
                          </a:solidFill>
                        </a:rPr>
                        <a:t>27%</a:t>
                      </a:r>
                    </a:p>
                  </a:txBody>
                  <a:tcPr/>
                </a:tc>
                <a:extLst>
                  <a:ext uri="{0D108BD9-81ED-4DB2-BD59-A6C34878D82A}">
                    <a16:rowId xmlns:a16="http://schemas.microsoft.com/office/drawing/2014/main" val="1418023442"/>
                  </a:ext>
                </a:extLst>
              </a:tr>
              <a:tr h="370840">
                <a:tc>
                  <a:txBody>
                    <a:bodyPr/>
                    <a:lstStyle/>
                    <a:p>
                      <a:r>
                        <a:rPr lang="ru-RU" sz="2200" dirty="0">
                          <a:solidFill>
                            <a:schemeClr val="tx1">
                              <a:lumMod val="85000"/>
                              <a:lumOff val="15000"/>
                            </a:schemeClr>
                          </a:solidFill>
                        </a:rPr>
                        <a:t>решение методических проблем</a:t>
                      </a:r>
                    </a:p>
                  </a:txBody>
                  <a:tcPr/>
                </a:tc>
                <a:tc>
                  <a:txBody>
                    <a:bodyPr/>
                    <a:lstStyle/>
                    <a:p>
                      <a:pPr algn="ctr"/>
                      <a:r>
                        <a:rPr lang="ru-RU" sz="2200" dirty="0">
                          <a:solidFill>
                            <a:schemeClr val="tx1">
                              <a:lumMod val="85000"/>
                              <a:lumOff val="15000"/>
                            </a:schemeClr>
                          </a:solidFill>
                        </a:rPr>
                        <a:t>26,8%</a:t>
                      </a:r>
                    </a:p>
                  </a:txBody>
                  <a:tcPr/>
                </a:tc>
                <a:extLst>
                  <a:ext uri="{0D108BD9-81ED-4DB2-BD59-A6C34878D82A}">
                    <a16:rowId xmlns:a16="http://schemas.microsoft.com/office/drawing/2014/main" val="3259259126"/>
                  </a:ext>
                </a:extLst>
              </a:tr>
              <a:tr h="370840">
                <a:tc>
                  <a:txBody>
                    <a:bodyPr/>
                    <a:lstStyle/>
                    <a:p>
                      <a:r>
                        <a:rPr lang="ru-RU" sz="2200" dirty="0">
                          <a:solidFill>
                            <a:schemeClr val="tx1">
                              <a:lumMod val="85000"/>
                              <a:lumOff val="15000"/>
                            </a:schemeClr>
                          </a:solidFill>
                        </a:rPr>
                        <a:t>конструирование индивидуальных заданий</a:t>
                      </a:r>
                    </a:p>
                  </a:txBody>
                  <a:tcPr/>
                </a:tc>
                <a:tc>
                  <a:txBody>
                    <a:bodyPr/>
                    <a:lstStyle/>
                    <a:p>
                      <a:pPr algn="ctr"/>
                      <a:r>
                        <a:rPr lang="ru-RU" sz="2200" dirty="0">
                          <a:solidFill>
                            <a:schemeClr val="tx1">
                              <a:lumMod val="85000"/>
                              <a:lumOff val="15000"/>
                            </a:schemeClr>
                          </a:solidFill>
                        </a:rPr>
                        <a:t>25%</a:t>
                      </a:r>
                    </a:p>
                  </a:txBody>
                  <a:tcPr/>
                </a:tc>
                <a:extLst>
                  <a:ext uri="{0D108BD9-81ED-4DB2-BD59-A6C34878D82A}">
                    <a16:rowId xmlns:a16="http://schemas.microsoft.com/office/drawing/2014/main" val="712533834"/>
                  </a:ext>
                </a:extLst>
              </a:tr>
              <a:tr h="370840">
                <a:tc>
                  <a:txBody>
                    <a:bodyPr/>
                    <a:lstStyle/>
                    <a:p>
                      <a:r>
                        <a:rPr lang="ru-RU" sz="2200" dirty="0">
                          <a:solidFill>
                            <a:schemeClr val="tx1">
                              <a:lumMod val="85000"/>
                              <a:lumOff val="15000"/>
                            </a:schemeClr>
                          </a:solidFill>
                        </a:rPr>
                        <a:t>генерация планов занятий</a:t>
                      </a:r>
                    </a:p>
                  </a:txBody>
                  <a:tcPr/>
                </a:tc>
                <a:tc>
                  <a:txBody>
                    <a:bodyPr/>
                    <a:lstStyle/>
                    <a:p>
                      <a:pPr algn="ctr"/>
                      <a:r>
                        <a:rPr lang="ru-RU" sz="2200" dirty="0">
                          <a:solidFill>
                            <a:schemeClr val="tx1">
                              <a:lumMod val="85000"/>
                              <a:lumOff val="15000"/>
                            </a:schemeClr>
                          </a:solidFill>
                        </a:rPr>
                        <a:t>19%</a:t>
                      </a:r>
                    </a:p>
                  </a:txBody>
                  <a:tcPr/>
                </a:tc>
                <a:extLst>
                  <a:ext uri="{0D108BD9-81ED-4DB2-BD59-A6C34878D82A}">
                    <a16:rowId xmlns:a16="http://schemas.microsoft.com/office/drawing/2014/main" val="2011796797"/>
                  </a:ext>
                </a:extLst>
              </a:tr>
              <a:tr h="370840">
                <a:tc>
                  <a:txBody>
                    <a:bodyPr/>
                    <a:lstStyle/>
                    <a:p>
                      <a:r>
                        <a:rPr lang="ru-RU" sz="2200" dirty="0">
                          <a:solidFill>
                            <a:schemeClr val="tx1">
                              <a:lumMod val="85000"/>
                              <a:lumOff val="15000"/>
                            </a:schemeClr>
                          </a:solidFill>
                        </a:rPr>
                        <a:t>для создания мультимодального контента</a:t>
                      </a:r>
                    </a:p>
                  </a:txBody>
                  <a:tcPr/>
                </a:tc>
                <a:tc>
                  <a:txBody>
                    <a:bodyPr/>
                    <a:lstStyle/>
                    <a:p>
                      <a:pPr algn="ctr"/>
                      <a:r>
                        <a:rPr lang="ru-RU" sz="2200" dirty="0">
                          <a:solidFill>
                            <a:schemeClr val="tx1">
                              <a:lumMod val="85000"/>
                              <a:lumOff val="15000"/>
                            </a:schemeClr>
                          </a:solidFill>
                        </a:rPr>
                        <a:t>24%</a:t>
                      </a:r>
                    </a:p>
                  </a:txBody>
                  <a:tcPr/>
                </a:tc>
                <a:extLst>
                  <a:ext uri="{0D108BD9-81ED-4DB2-BD59-A6C34878D82A}">
                    <a16:rowId xmlns:a16="http://schemas.microsoft.com/office/drawing/2014/main" val="1433328894"/>
                  </a:ext>
                </a:extLst>
              </a:tr>
              <a:tr h="370840">
                <a:tc gridSpan="2">
                  <a:txBody>
                    <a:bodyPr/>
                    <a:lstStyle/>
                    <a:p>
                      <a:pPr algn="ctr"/>
                      <a:r>
                        <a:rPr lang="ru-RU" sz="2200" dirty="0">
                          <a:solidFill>
                            <a:schemeClr val="tx1">
                              <a:lumMod val="85000"/>
                              <a:lumOff val="15000"/>
                            </a:schemeClr>
                          </a:solidFill>
                        </a:rPr>
                        <a:t>Проведение занятий (22%), из них</a:t>
                      </a:r>
                    </a:p>
                  </a:txBody>
                  <a:tcPr/>
                </a:tc>
                <a:tc hMerge="1">
                  <a:txBody>
                    <a:bodyPr/>
                    <a:lstStyle/>
                    <a:p>
                      <a:pPr algn="ctr"/>
                      <a:endParaRPr lang="ru-RU" sz="2200" dirty="0">
                        <a:solidFill>
                          <a:schemeClr val="tx1">
                            <a:lumMod val="85000"/>
                            <a:lumOff val="15000"/>
                          </a:schemeClr>
                        </a:solidFill>
                      </a:endParaRPr>
                    </a:p>
                  </a:txBody>
                  <a:tcPr/>
                </a:tc>
                <a:extLst>
                  <a:ext uri="{0D108BD9-81ED-4DB2-BD59-A6C34878D82A}">
                    <a16:rowId xmlns:a16="http://schemas.microsoft.com/office/drawing/2014/main" val="2989198969"/>
                  </a:ext>
                </a:extLst>
              </a:tr>
              <a:tr h="370840">
                <a:tc>
                  <a:txBody>
                    <a:bodyPr/>
                    <a:lstStyle/>
                    <a:p>
                      <a:r>
                        <a:rPr lang="ru-RU" sz="2200" dirty="0">
                          <a:solidFill>
                            <a:schemeClr val="tx1">
                              <a:lumMod val="85000"/>
                              <a:lumOff val="15000"/>
                            </a:schemeClr>
                          </a:solidFill>
                        </a:rPr>
                        <a:t>вовлечение школьников в учебных процесс</a:t>
                      </a:r>
                    </a:p>
                  </a:txBody>
                  <a:tcPr/>
                </a:tc>
                <a:tc>
                  <a:txBody>
                    <a:bodyPr/>
                    <a:lstStyle/>
                    <a:p>
                      <a:pPr algn="ctr"/>
                      <a:r>
                        <a:rPr lang="ru-RU" sz="2200" dirty="0">
                          <a:solidFill>
                            <a:schemeClr val="tx1">
                              <a:lumMod val="85000"/>
                              <a:lumOff val="15000"/>
                            </a:schemeClr>
                          </a:solidFill>
                        </a:rPr>
                        <a:t>27%</a:t>
                      </a:r>
                    </a:p>
                  </a:txBody>
                  <a:tcPr/>
                </a:tc>
                <a:extLst>
                  <a:ext uri="{0D108BD9-81ED-4DB2-BD59-A6C34878D82A}">
                    <a16:rowId xmlns:a16="http://schemas.microsoft.com/office/drawing/2014/main" val="1761625197"/>
                  </a:ext>
                </a:extLst>
              </a:tr>
              <a:tr h="370840">
                <a:tc>
                  <a:txBody>
                    <a:bodyPr/>
                    <a:lstStyle/>
                    <a:p>
                      <a:r>
                        <a:rPr lang="ru-RU" sz="2200" dirty="0">
                          <a:solidFill>
                            <a:schemeClr val="tx1">
                              <a:lumMod val="85000"/>
                              <a:lumOff val="15000"/>
                            </a:schemeClr>
                          </a:solidFill>
                        </a:rPr>
                        <a:t>объяснение нового материала</a:t>
                      </a:r>
                    </a:p>
                  </a:txBody>
                  <a:tcPr/>
                </a:tc>
                <a:tc>
                  <a:txBody>
                    <a:bodyPr/>
                    <a:lstStyle/>
                    <a:p>
                      <a:pPr algn="ctr"/>
                      <a:r>
                        <a:rPr lang="ru-RU" sz="2200" dirty="0">
                          <a:solidFill>
                            <a:schemeClr val="tx1">
                              <a:lumMod val="85000"/>
                              <a:lumOff val="15000"/>
                            </a:schemeClr>
                          </a:solidFill>
                        </a:rPr>
                        <a:t>25%</a:t>
                      </a:r>
                    </a:p>
                  </a:txBody>
                  <a:tcPr/>
                </a:tc>
                <a:extLst>
                  <a:ext uri="{0D108BD9-81ED-4DB2-BD59-A6C34878D82A}">
                    <a16:rowId xmlns:a16="http://schemas.microsoft.com/office/drawing/2014/main" val="783597811"/>
                  </a:ext>
                </a:extLst>
              </a:tr>
              <a:tr h="370840">
                <a:tc>
                  <a:txBody>
                    <a:bodyPr/>
                    <a:lstStyle/>
                    <a:p>
                      <a:r>
                        <a:rPr lang="ru-RU" sz="2200" dirty="0">
                          <a:solidFill>
                            <a:schemeClr val="tx1">
                              <a:lumMod val="85000"/>
                              <a:lumOff val="15000"/>
                            </a:schemeClr>
                          </a:solidFill>
                        </a:rPr>
                        <a:t>мотивация школьников</a:t>
                      </a:r>
                    </a:p>
                  </a:txBody>
                  <a:tcPr/>
                </a:tc>
                <a:tc>
                  <a:txBody>
                    <a:bodyPr/>
                    <a:lstStyle/>
                    <a:p>
                      <a:pPr algn="ctr"/>
                      <a:r>
                        <a:rPr lang="ru-RU" sz="2200" dirty="0">
                          <a:solidFill>
                            <a:schemeClr val="tx1">
                              <a:lumMod val="85000"/>
                              <a:lumOff val="15000"/>
                            </a:schemeClr>
                          </a:solidFill>
                        </a:rPr>
                        <a:t>17%</a:t>
                      </a:r>
                    </a:p>
                  </a:txBody>
                  <a:tcPr/>
                </a:tc>
                <a:extLst>
                  <a:ext uri="{0D108BD9-81ED-4DB2-BD59-A6C34878D82A}">
                    <a16:rowId xmlns:a16="http://schemas.microsoft.com/office/drawing/2014/main" val="3428998901"/>
                  </a:ext>
                </a:extLst>
              </a:tr>
            </a:tbl>
          </a:graphicData>
        </a:graphic>
      </p:graphicFrame>
    </p:spTree>
    <p:extLst>
      <p:ext uri="{BB962C8B-B14F-4D97-AF65-F5344CB8AC3E}">
        <p14:creationId xmlns:p14="http://schemas.microsoft.com/office/powerpoint/2010/main" val="25687244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976EE-94A0-4108-8C33-D6A6080AE429}"/>
              </a:ext>
            </a:extLst>
          </p:cNvPr>
          <p:cNvSpPr>
            <a:spLocks noGrp="1"/>
          </p:cNvSpPr>
          <p:nvPr>
            <p:ph type="title"/>
          </p:nvPr>
        </p:nvSpPr>
        <p:spPr>
          <a:xfrm>
            <a:off x="678180" y="0"/>
            <a:ext cx="10515600" cy="1325563"/>
          </a:xfrm>
        </p:spPr>
        <p:txBody>
          <a:bodyPr>
            <a:normAutofit/>
          </a:bodyPr>
          <a:lstStyle/>
          <a:p>
            <a:pPr algn="ctr"/>
            <a:r>
              <a:rPr lang="ru-RU" dirty="0">
                <a:solidFill>
                  <a:srgbClr val="BD4F05"/>
                </a:solidFill>
              </a:rPr>
              <a:t>Использование ИИ в работе педагога </a:t>
            </a:r>
          </a:p>
        </p:txBody>
      </p:sp>
      <p:pic>
        <p:nvPicPr>
          <p:cNvPr id="2050" name="Picture 2" descr="Picture background">
            <a:extLst>
              <a:ext uri="{FF2B5EF4-FFF2-40B4-BE49-F238E27FC236}">
                <a16:creationId xmlns:a16="http://schemas.microsoft.com/office/drawing/2014/main" id="{7E2BCAD5-1F36-40E7-B840-49D07C94F8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00" y="1"/>
            <a:ext cx="838200" cy="838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5" name="Прямая соединительная линия 4">
            <a:extLst>
              <a:ext uri="{FF2B5EF4-FFF2-40B4-BE49-F238E27FC236}">
                <a16:creationId xmlns:a16="http://schemas.microsoft.com/office/drawing/2014/main" id="{3923646F-218B-43D5-ACF2-6468DC3F130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BC4214FE-DAFA-4E48-B586-F3BC38A5547A}"/>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AE95898-D672-4CAA-8755-C2ABA9BBBA8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65486F8-1EFB-4364-A226-D60E9C81C208}"/>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graphicFrame>
        <p:nvGraphicFramePr>
          <p:cNvPr id="10" name="Таблица 11">
            <a:extLst>
              <a:ext uri="{FF2B5EF4-FFF2-40B4-BE49-F238E27FC236}">
                <a16:creationId xmlns:a16="http://schemas.microsoft.com/office/drawing/2014/main" id="{8976DE52-D667-4BA1-8063-90052D3553D9}"/>
              </a:ext>
            </a:extLst>
          </p:cNvPr>
          <p:cNvGraphicFramePr>
            <a:graphicFrameLocks noGrp="1"/>
          </p:cNvGraphicFramePr>
          <p:nvPr>
            <p:ph idx="1"/>
            <p:extLst>
              <p:ext uri="{D42A27DB-BD31-4B8C-83A1-F6EECF244321}">
                <p14:modId xmlns:p14="http://schemas.microsoft.com/office/powerpoint/2010/main" val="3061258134"/>
              </p:ext>
            </p:extLst>
          </p:nvPr>
        </p:nvGraphicFramePr>
        <p:xfrm>
          <a:off x="838200" y="994446"/>
          <a:ext cx="10515600" cy="5547360"/>
        </p:xfrm>
        <a:graphic>
          <a:graphicData uri="http://schemas.openxmlformats.org/drawingml/2006/table">
            <a:tbl>
              <a:tblPr firstRow="1" bandRow="1">
                <a:tableStyleId>{21E4AEA4-8DFA-4A89-87EB-49C32662AFE0}</a:tableStyleId>
              </a:tblPr>
              <a:tblGrid>
                <a:gridCol w="7903866">
                  <a:extLst>
                    <a:ext uri="{9D8B030D-6E8A-4147-A177-3AD203B41FA5}">
                      <a16:colId xmlns:a16="http://schemas.microsoft.com/office/drawing/2014/main" val="1299530670"/>
                    </a:ext>
                  </a:extLst>
                </a:gridCol>
                <a:gridCol w="2611734">
                  <a:extLst>
                    <a:ext uri="{9D8B030D-6E8A-4147-A177-3AD203B41FA5}">
                      <a16:colId xmlns:a16="http://schemas.microsoft.com/office/drawing/2014/main" val="2222806739"/>
                    </a:ext>
                  </a:extLst>
                </a:gridCol>
              </a:tblGrid>
              <a:tr h="370840">
                <a:tc>
                  <a:txBody>
                    <a:bodyPr/>
                    <a:lstStyle/>
                    <a:p>
                      <a:pPr algn="ctr"/>
                      <a:r>
                        <a:rPr lang="ru-RU" sz="2200" dirty="0"/>
                        <a:t>Название показателя</a:t>
                      </a:r>
                    </a:p>
                  </a:txBody>
                  <a:tcPr/>
                </a:tc>
                <a:tc>
                  <a:txBody>
                    <a:bodyPr/>
                    <a:lstStyle/>
                    <a:p>
                      <a:r>
                        <a:rPr lang="ru-RU" sz="2200" dirty="0"/>
                        <a:t>Результат</a:t>
                      </a:r>
                    </a:p>
                  </a:txBody>
                  <a:tcPr/>
                </a:tc>
                <a:extLst>
                  <a:ext uri="{0D108BD9-81ED-4DB2-BD59-A6C34878D82A}">
                    <a16:rowId xmlns:a16="http://schemas.microsoft.com/office/drawing/2014/main" val="3746858560"/>
                  </a:ext>
                </a:extLst>
              </a:tr>
              <a:tr h="370840">
                <a:tc gridSpan="2">
                  <a:txBody>
                    <a:bodyPr/>
                    <a:lstStyle/>
                    <a:p>
                      <a:pPr algn="ctr"/>
                      <a:r>
                        <a:rPr lang="ru-RU" sz="2200" dirty="0">
                          <a:solidFill>
                            <a:schemeClr val="tx1">
                              <a:lumMod val="85000"/>
                              <a:lumOff val="15000"/>
                            </a:schemeClr>
                          </a:solidFill>
                        </a:rPr>
                        <a:t>Повышение квалификации (23%), из них</a:t>
                      </a:r>
                    </a:p>
                  </a:txBody>
                  <a:tcPr/>
                </a:tc>
                <a:tc hMerge="1">
                  <a:txBody>
                    <a:bodyPr/>
                    <a:lstStyle/>
                    <a:p>
                      <a:pPr algn="ctr"/>
                      <a:endParaRPr lang="ru-RU" sz="2200" dirty="0">
                        <a:solidFill>
                          <a:schemeClr val="tx1">
                            <a:lumMod val="85000"/>
                            <a:lumOff val="15000"/>
                          </a:schemeClr>
                        </a:solidFill>
                      </a:endParaRPr>
                    </a:p>
                  </a:txBody>
                  <a:tcPr/>
                </a:tc>
                <a:extLst>
                  <a:ext uri="{0D108BD9-81ED-4DB2-BD59-A6C34878D82A}">
                    <a16:rowId xmlns:a16="http://schemas.microsoft.com/office/drawing/2014/main" val="2011796797"/>
                  </a:ext>
                </a:extLst>
              </a:tr>
              <a:tr h="370840">
                <a:tc>
                  <a:txBody>
                    <a:bodyPr/>
                    <a:lstStyle/>
                    <a:p>
                      <a:r>
                        <a:rPr lang="ru-RU" sz="2200" dirty="0">
                          <a:solidFill>
                            <a:schemeClr val="tx1">
                              <a:lumMod val="85000"/>
                              <a:lumOff val="15000"/>
                            </a:schemeClr>
                          </a:solidFill>
                        </a:rPr>
                        <a:t>расширение кругозора</a:t>
                      </a:r>
                    </a:p>
                  </a:txBody>
                  <a:tcPr/>
                </a:tc>
                <a:tc>
                  <a:txBody>
                    <a:bodyPr/>
                    <a:lstStyle/>
                    <a:p>
                      <a:pPr algn="ctr"/>
                      <a:r>
                        <a:rPr lang="ru-RU" sz="2200" dirty="0">
                          <a:solidFill>
                            <a:schemeClr val="tx1">
                              <a:lumMod val="85000"/>
                              <a:lumOff val="15000"/>
                            </a:schemeClr>
                          </a:solidFill>
                        </a:rPr>
                        <a:t>56%</a:t>
                      </a:r>
                    </a:p>
                  </a:txBody>
                  <a:tcPr/>
                </a:tc>
                <a:extLst>
                  <a:ext uri="{0D108BD9-81ED-4DB2-BD59-A6C34878D82A}">
                    <a16:rowId xmlns:a16="http://schemas.microsoft.com/office/drawing/2014/main" val="1433328894"/>
                  </a:ext>
                </a:extLst>
              </a:tr>
              <a:tr h="370840">
                <a:tc>
                  <a:txBody>
                    <a:bodyPr/>
                    <a:lstStyle/>
                    <a:p>
                      <a:r>
                        <a:rPr lang="ru-RU" sz="2200" dirty="0">
                          <a:solidFill>
                            <a:schemeClr val="tx1">
                              <a:lumMod val="85000"/>
                              <a:lumOff val="15000"/>
                            </a:schemeClr>
                          </a:solidFill>
                        </a:rPr>
                        <a:t>подготовка к аттестации</a:t>
                      </a:r>
                    </a:p>
                  </a:txBody>
                  <a:tcPr/>
                </a:tc>
                <a:tc>
                  <a:txBody>
                    <a:bodyPr/>
                    <a:lstStyle/>
                    <a:p>
                      <a:pPr algn="ctr"/>
                      <a:r>
                        <a:rPr lang="ru-RU" sz="2200" dirty="0">
                          <a:solidFill>
                            <a:schemeClr val="tx1">
                              <a:lumMod val="85000"/>
                              <a:lumOff val="15000"/>
                            </a:schemeClr>
                          </a:solidFill>
                        </a:rPr>
                        <a:t>23%</a:t>
                      </a:r>
                    </a:p>
                  </a:txBody>
                  <a:tcPr/>
                </a:tc>
                <a:extLst>
                  <a:ext uri="{0D108BD9-81ED-4DB2-BD59-A6C34878D82A}">
                    <a16:rowId xmlns:a16="http://schemas.microsoft.com/office/drawing/2014/main" val="783597811"/>
                  </a:ext>
                </a:extLst>
              </a:tr>
              <a:tr h="370840">
                <a:tc>
                  <a:txBody>
                    <a:bodyPr/>
                    <a:lstStyle/>
                    <a:p>
                      <a:r>
                        <a:rPr lang="ru-RU" sz="2200" dirty="0">
                          <a:solidFill>
                            <a:schemeClr val="tx1">
                              <a:lumMod val="85000"/>
                              <a:lumOff val="15000"/>
                            </a:schemeClr>
                          </a:solidFill>
                        </a:rPr>
                        <a:t>проведение самоанализа</a:t>
                      </a:r>
                    </a:p>
                  </a:txBody>
                  <a:tcPr/>
                </a:tc>
                <a:tc>
                  <a:txBody>
                    <a:bodyPr/>
                    <a:lstStyle/>
                    <a:p>
                      <a:pPr algn="ctr"/>
                      <a:r>
                        <a:rPr lang="ru-RU" sz="2200" dirty="0">
                          <a:solidFill>
                            <a:schemeClr val="tx1">
                              <a:lumMod val="85000"/>
                              <a:lumOff val="15000"/>
                            </a:schemeClr>
                          </a:solidFill>
                        </a:rPr>
                        <a:t>21%</a:t>
                      </a:r>
                    </a:p>
                  </a:txBody>
                  <a:tcPr/>
                </a:tc>
                <a:extLst>
                  <a:ext uri="{0D108BD9-81ED-4DB2-BD59-A6C34878D82A}">
                    <a16:rowId xmlns:a16="http://schemas.microsoft.com/office/drawing/2014/main" val="1111726884"/>
                  </a:ext>
                </a:extLst>
              </a:tr>
              <a:tr h="370840">
                <a:tc gridSpan="2">
                  <a:txBody>
                    <a:bodyPr/>
                    <a:lstStyle/>
                    <a:p>
                      <a:pPr algn="ctr"/>
                      <a:r>
                        <a:rPr lang="ru-RU" sz="2200" dirty="0">
                          <a:solidFill>
                            <a:schemeClr val="tx1">
                              <a:lumMod val="85000"/>
                              <a:lumOff val="15000"/>
                            </a:schemeClr>
                          </a:solidFill>
                        </a:rPr>
                        <a:t>Проверка и оценивание работ (13%), из них</a:t>
                      </a:r>
                    </a:p>
                  </a:txBody>
                  <a:tcPr/>
                </a:tc>
                <a:tc hMerge="1">
                  <a:txBody>
                    <a:bodyPr/>
                    <a:lstStyle/>
                    <a:p>
                      <a:pPr algn="ctr"/>
                      <a:endParaRPr lang="ru-RU" sz="2200" dirty="0">
                        <a:solidFill>
                          <a:schemeClr val="tx1">
                            <a:lumMod val="85000"/>
                            <a:lumOff val="15000"/>
                          </a:schemeClr>
                        </a:solidFill>
                      </a:endParaRPr>
                    </a:p>
                  </a:txBody>
                  <a:tcPr/>
                </a:tc>
                <a:extLst>
                  <a:ext uri="{0D108BD9-81ED-4DB2-BD59-A6C34878D82A}">
                    <a16:rowId xmlns:a16="http://schemas.microsoft.com/office/drawing/2014/main" val="3337389476"/>
                  </a:ext>
                </a:extLst>
              </a:tr>
              <a:tr h="370840">
                <a:tc>
                  <a:txBody>
                    <a:bodyPr/>
                    <a:lstStyle/>
                    <a:p>
                      <a:r>
                        <a:rPr lang="ru-RU" sz="2200" dirty="0">
                          <a:solidFill>
                            <a:schemeClr val="tx1">
                              <a:lumMod val="85000"/>
                              <a:lumOff val="15000"/>
                            </a:schemeClr>
                          </a:solidFill>
                        </a:rPr>
                        <a:t>проверка работ</a:t>
                      </a:r>
                    </a:p>
                  </a:txBody>
                  <a:tcPr/>
                </a:tc>
                <a:tc>
                  <a:txBody>
                    <a:bodyPr/>
                    <a:lstStyle/>
                    <a:p>
                      <a:pPr algn="ctr"/>
                      <a:r>
                        <a:rPr lang="ru-RU" sz="2200" dirty="0">
                          <a:solidFill>
                            <a:schemeClr val="tx1">
                              <a:lumMod val="85000"/>
                              <a:lumOff val="15000"/>
                            </a:schemeClr>
                          </a:solidFill>
                        </a:rPr>
                        <a:t>38%</a:t>
                      </a:r>
                    </a:p>
                  </a:txBody>
                  <a:tcPr/>
                </a:tc>
                <a:extLst>
                  <a:ext uri="{0D108BD9-81ED-4DB2-BD59-A6C34878D82A}">
                    <a16:rowId xmlns:a16="http://schemas.microsoft.com/office/drawing/2014/main" val="2948074612"/>
                  </a:ext>
                </a:extLst>
              </a:tr>
              <a:tr h="370840">
                <a:tc>
                  <a:txBody>
                    <a:bodyPr/>
                    <a:lstStyle/>
                    <a:p>
                      <a:r>
                        <a:rPr lang="ru-RU" sz="2200" dirty="0">
                          <a:solidFill>
                            <a:schemeClr val="tx1">
                              <a:lumMod val="85000"/>
                              <a:lumOff val="15000"/>
                            </a:schemeClr>
                          </a:solidFill>
                        </a:rPr>
                        <a:t>составление комментариев к оцениванию</a:t>
                      </a:r>
                    </a:p>
                  </a:txBody>
                  <a:tcPr/>
                </a:tc>
                <a:tc>
                  <a:txBody>
                    <a:bodyPr/>
                    <a:lstStyle/>
                    <a:p>
                      <a:pPr algn="ctr"/>
                      <a:r>
                        <a:rPr lang="ru-RU" sz="2200" dirty="0">
                          <a:solidFill>
                            <a:schemeClr val="tx1">
                              <a:lumMod val="85000"/>
                              <a:lumOff val="15000"/>
                            </a:schemeClr>
                          </a:solidFill>
                        </a:rPr>
                        <a:t>33%</a:t>
                      </a:r>
                    </a:p>
                  </a:txBody>
                  <a:tcPr/>
                </a:tc>
                <a:extLst>
                  <a:ext uri="{0D108BD9-81ED-4DB2-BD59-A6C34878D82A}">
                    <a16:rowId xmlns:a16="http://schemas.microsoft.com/office/drawing/2014/main" val="3639131513"/>
                  </a:ext>
                </a:extLst>
              </a:tr>
              <a:tr h="370840">
                <a:tc>
                  <a:txBody>
                    <a:bodyPr/>
                    <a:lstStyle/>
                    <a:p>
                      <a:r>
                        <a:rPr lang="ru-RU" sz="2200" dirty="0">
                          <a:solidFill>
                            <a:schemeClr val="tx1">
                              <a:lumMod val="85000"/>
                              <a:lumOff val="15000"/>
                            </a:schemeClr>
                          </a:solidFill>
                        </a:rPr>
                        <a:t>анализ учебных данных</a:t>
                      </a:r>
                    </a:p>
                  </a:txBody>
                  <a:tcPr/>
                </a:tc>
                <a:tc>
                  <a:txBody>
                    <a:bodyPr/>
                    <a:lstStyle/>
                    <a:p>
                      <a:pPr algn="ctr"/>
                      <a:r>
                        <a:rPr lang="ru-RU" sz="2200" dirty="0">
                          <a:solidFill>
                            <a:schemeClr val="tx1">
                              <a:lumMod val="85000"/>
                              <a:lumOff val="15000"/>
                            </a:schemeClr>
                          </a:solidFill>
                        </a:rPr>
                        <a:t>30%</a:t>
                      </a:r>
                    </a:p>
                  </a:txBody>
                  <a:tcPr/>
                </a:tc>
                <a:extLst>
                  <a:ext uri="{0D108BD9-81ED-4DB2-BD59-A6C34878D82A}">
                    <a16:rowId xmlns:a16="http://schemas.microsoft.com/office/drawing/2014/main" val="1792810585"/>
                  </a:ext>
                </a:extLst>
              </a:tr>
              <a:tr h="370840">
                <a:tc gridSpan="2">
                  <a:txBody>
                    <a:bodyPr/>
                    <a:lstStyle/>
                    <a:p>
                      <a:pPr algn="ctr"/>
                      <a:r>
                        <a:rPr lang="ru-RU" sz="2200" dirty="0">
                          <a:solidFill>
                            <a:schemeClr val="tx1">
                              <a:lumMod val="85000"/>
                              <a:lumOff val="15000"/>
                            </a:schemeClr>
                          </a:solidFill>
                        </a:rPr>
                        <a:t>Автоматизация решения административных задач (11%), из них</a:t>
                      </a:r>
                    </a:p>
                  </a:txBody>
                  <a:tcPr/>
                </a:tc>
                <a:tc hMerge="1">
                  <a:txBody>
                    <a:bodyPr/>
                    <a:lstStyle/>
                    <a:p>
                      <a:pPr algn="ctr"/>
                      <a:endParaRPr lang="ru-RU" sz="2200" dirty="0">
                        <a:solidFill>
                          <a:schemeClr val="tx1">
                            <a:lumMod val="85000"/>
                            <a:lumOff val="15000"/>
                          </a:schemeClr>
                        </a:solidFill>
                      </a:endParaRPr>
                    </a:p>
                  </a:txBody>
                  <a:tcPr/>
                </a:tc>
                <a:extLst>
                  <a:ext uri="{0D108BD9-81ED-4DB2-BD59-A6C34878D82A}">
                    <a16:rowId xmlns:a16="http://schemas.microsoft.com/office/drawing/2014/main" val="2370510783"/>
                  </a:ext>
                </a:extLst>
              </a:tr>
              <a:tr h="370840">
                <a:tc>
                  <a:txBody>
                    <a:bodyPr/>
                    <a:lstStyle/>
                    <a:p>
                      <a:r>
                        <a:rPr lang="ru-RU" sz="2200" dirty="0">
                          <a:solidFill>
                            <a:schemeClr val="tx1">
                              <a:lumMod val="85000"/>
                              <a:lumOff val="15000"/>
                            </a:schemeClr>
                          </a:solidFill>
                        </a:rPr>
                        <a:t>коммуникация с родителями</a:t>
                      </a:r>
                    </a:p>
                  </a:txBody>
                  <a:tcPr/>
                </a:tc>
                <a:tc>
                  <a:txBody>
                    <a:bodyPr/>
                    <a:lstStyle/>
                    <a:p>
                      <a:pPr algn="ctr"/>
                      <a:r>
                        <a:rPr lang="ru-RU" sz="2200" dirty="0">
                          <a:solidFill>
                            <a:schemeClr val="tx1">
                              <a:lumMod val="85000"/>
                              <a:lumOff val="15000"/>
                            </a:schemeClr>
                          </a:solidFill>
                        </a:rPr>
                        <a:t>26%</a:t>
                      </a:r>
                    </a:p>
                  </a:txBody>
                  <a:tcPr/>
                </a:tc>
                <a:extLst>
                  <a:ext uri="{0D108BD9-81ED-4DB2-BD59-A6C34878D82A}">
                    <a16:rowId xmlns:a16="http://schemas.microsoft.com/office/drawing/2014/main" val="2791478873"/>
                  </a:ext>
                </a:extLst>
              </a:tr>
              <a:tr h="370840">
                <a:tc>
                  <a:txBody>
                    <a:bodyPr/>
                    <a:lstStyle/>
                    <a:p>
                      <a:r>
                        <a:rPr lang="ru-RU" sz="2200" dirty="0">
                          <a:solidFill>
                            <a:schemeClr val="tx1">
                              <a:lumMod val="85000"/>
                              <a:lumOff val="15000"/>
                            </a:schemeClr>
                          </a:solidFill>
                        </a:rPr>
                        <a:t>составление отчётности по заданиям и оценкам</a:t>
                      </a:r>
                    </a:p>
                  </a:txBody>
                  <a:tcPr/>
                </a:tc>
                <a:tc>
                  <a:txBody>
                    <a:bodyPr/>
                    <a:lstStyle/>
                    <a:p>
                      <a:pPr algn="ctr"/>
                      <a:r>
                        <a:rPr lang="ru-RU" sz="2200" dirty="0">
                          <a:solidFill>
                            <a:schemeClr val="tx1">
                              <a:lumMod val="85000"/>
                              <a:lumOff val="15000"/>
                            </a:schemeClr>
                          </a:solidFill>
                        </a:rPr>
                        <a:t>25%</a:t>
                      </a:r>
                    </a:p>
                  </a:txBody>
                  <a:tcPr/>
                </a:tc>
                <a:extLst>
                  <a:ext uri="{0D108BD9-81ED-4DB2-BD59-A6C34878D82A}">
                    <a16:rowId xmlns:a16="http://schemas.microsoft.com/office/drawing/2014/main" val="1144941616"/>
                  </a:ext>
                </a:extLst>
              </a:tr>
              <a:tr h="370840">
                <a:tc>
                  <a:txBody>
                    <a:bodyPr/>
                    <a:lstStyle/>
                    <a:p>
                      <a:r>
                        <a:rPr lang="ru-RU" sz="2200" dirty="0">
                          <a:solidFill>
                            <a:schemeClr val="tx1">
                              <a:lumMod val="85000"/>
                              <a:lumOff val="15000"/>
                            </a:schemeClr>
                          </a:solidFill>
                        </a:rPr>
                        <a:t>взаимодействие с администрацией</a:t>
                      </a:r>
                    </a:p>
                  </a:txBody>
                  <a:tcPr/>
                </a:tc>
                <a:tc>
                  <a:txBody>
                    <a:bodyPr/>
                    <a:lstStyle/>
                    <a:p>
                      <a:pPr algn="ctr"/>
                      <a:r>
                        <a:rPr lang="ru-RU" sz="2200" dirty="0">
                          <a:solidFill>
                            <a:schemeClr val="tx1">
                              <a:lumMod val="85000"/>
                              <a:lumOff val="15000"/>
                            </a:schemeClr>
                          </a:solidFill>
                        </a:rPr>
                        <a:t>23%</a:t>
                      </a:r>
                    </a:p>
                  </a:txBody>
                  <a:tcPr/>
                </a:tc>
                <a:extLst>
                  <a:ext uri="{0D108BD9-81ED-4DB2-BD59-A6C34878D82A}">
                    <a16:rowId xmlns:a16="http://schemas.microsoft.com/office/drawing/2014/main" val="4000969555"/>
                  </a:ext>
                </a:extLst>
              </a:tr>
            </a:tbl>
          </a:graphicData>
        </a:graphic>
      </p:graphicFrame>
    </p:spTree>
    <p:extLst>
      <p:ext uri="{BB962C8B-B14F-4D97-AF65-F5344CB8AC3E}">
        <p14:creationId xmlns:p14="http://schemas.microsoft.com/office/powerpoint/2010/main" val="1033584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C323-B56E-34DA-7273-F4A045327C3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846F07-FF64-BE69-F7B0-C13A5C1C9145}"/>
              </a:ext>
            </a:extLst>
          </p:cNvPr>
          <p:cNvSpPr>
            <a:spLocks noGrp="1"/>
          </p:cNvSpPr>
          <p:nvPr>
            <p:ph type="title"/>
          </p:nvPr>
        </p:nvSpPr>
        <p:spPr/>
        <p:txBody>
          <a:bodyPr/>
          <a:lstStyle/>
          <a:p>
            <a:pPr algn="ctr"/>
            <a:r>
              <a:rPr lang="ru-RU" dirty="0">
                <a:solidFill>
                  <a:srgbClr val="273B41"/>
                </a:solidFill>
              </a:rPr>
              <a:t>1.1 Нормативная документация</a:t>
            </a:r>
          </a:p>
        </p:txBody>
      </p:sp>
      <p:pic>
        <p:nvPicPr>
          <p:cNvPr id="2050" name="Picture 2" descr="Picture background">
            <a:extLst>
              <a:ext uri="{FF2B5EF4-FFF2-40B4-BE49-F238E27FC236}">
                <a16:creationId xmlns:a16="http://schemas.microsoft.com/office/drawing/2014/main" id="{4E0E3D83-CDD6-D958-5DBC-81702CF13FA1}"/>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57475" y="0"/>
            <a:ext cx="2034525" cy="20345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a:extLst>
              <a:ext uri="{FF2B5EF4-FFF2-40B4-BE49-F238E27FC236}">
                <a16:creationId xmlns:a16="http://schemas.microsoft.com/office/drawing/2014/main" id="{2AF98461-6879-2107-C42D-35D950E98C75}"/>
              </a:ext>
            </a:extLst>
          </p:cNvPr>
          <p:cNvCxnSpPr>
            <a:cxnSpLocks/>
          </p:cNvCxnSpPr>
          <p:nvPr/>
        </p:nvCxnSpPr>
        <p:spPr>
          <a:xfrm flipH="1">
            <a:off x="167640" y="6720840"/>
            <a:ext cx="1184148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a:extLst>
              <a:ext uri="{FF2B5EF4-FFF2-40B4-BE49-F238E27FC236}">
                <a16:creationId xmlns:a16="http://schemas.microsoft.com/office/drawing/2014/main" id="{5D38411C-EED2-1810-526E-A00E361A47F4}"/>
              </a:ext>
            </a:extLst>
          </p:cNvPr>
          <p:cNvCxnSpPr>
            <a:cxnSpLocks/>
          </p:cNvCxnSpPr>
          <p:nvPr/>
        </p:nvCxnSpPr>
        <p:spPr>
          <a:xfrm>
            <a:off x="167640" y="152400"/>
            <a:ext cx="0" cy="65684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Прямая соединительная линия 6">
            <a:extLst>
              <a:ext uri="{FF2B5EF4-FFF2-40B4-BE49-F238E27FC236}">
                <a16:creationId xmlns:a16="http://schemas.microsoft.com/office/drawing/2014/main" id="{0B0FFC61-E72C-BF87-E7C4-C24C88587AE6}"/>
              </a:ext>
            </a:extLst>
          </p:cNvPr>
          <p:cNvCxnSpPr>
            <a:cxnSpLocks/>
          </p:cNvCxnSpPr>
          <p:nvPr/>
        </p:nvCxnSpPr>
        <p:spPr>
          <a:xfrm>
            <a:off x="327660" y="297180"/>
            <a:ext cx="0" cy="627126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1AD5B559-AF37-02DA-077F-7709CAD8897E}"/>
              </a:ext>
            </a:extLst>
          </p:cNvPr>
          <p:cNvCxnSpPr/>
          <p:nvPr/>
        </p:nvCxnSpPr>
        <p:spPr>
          <a:xfrm>
            <a:off x="327660" y="6568440"/>
            <a:ext cx="11483340" cy="0"/>
          </a:xfrm>
          <a:prstGeom prst="line">
            <a:avLst/>
          </a:prstGeom>
          <a:ln w="12700">
            <a:solidFill>
              <a:srgbClr val="273B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4756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Искусственный интеллект</Template>
  <TotalTime>2197</TotalTime>
  <Words>2518</Words>
  <Application>Microsoft Office PowerPoint</Application>
  <PresentationFormat>Широкоэкранный</PresentationFormat>
  <Paragraphs>274</Paragraphs>
  <Slides>41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41</vt:i4>
      </vt:variant>
    </vt:vector>
  </HeadingPairs>
  <TitlesOfParts>
    <vt:vector size="48" baseType="lpstr">
      <vt:lpstr>Arial</vt:lpstr>
      <vt:lpstr>Calibri</vt:lpstr>
      <vt:lpstr>Calibri Light</vt:lpstr>
      <vt:lpstr>Segoe UI Emoji</vt:lpstr>
      <vt:lpstr>Symbol</vt:lpstr>
      <vt:lpstr>Times New Roman</vt:lpstr>
      <vt:lpstr>Тема Office</vt:lpstr>
      <vt:lpstr>Системы искусственного интеллекта в работе учителя</vt:lpstr>
      <vt:lpstr>План лекции</vt:lpstr>
      <vt:lpstr>1. Общие сведения об искусственном интеллекте</vt:lpstr>
      <vt:lpstr>Общие сведения об искусственном интеллекте</vt:lpstr>
      <vt:lpstr>Использование ИИ в работе педагога  (по данным образовательной платформы «Учи.ру» и Лаборатории инноваций в образовании НИУ ВШЭ, 2025)</vt:lpstr>
      <vt:lpstr>Использование ИИ в работе педагога  (по данным образовательной платформы «Учи.ру» и Лаборатории инноваций в образовании НИУ ВШЭ, 2025, https://tass.ru/obschestvo/24845077)</vt:lpstr>
      <vt:lpstr>Использование ИИ в работе педагога </vt:lpstr>
      <vt:lpstr>Использование ИИ в работе педагога </vt:lpstr>
      <vt:lpstr>1.1 Нормативная документация</vt:lpstr>
      <vt:lpstr>Нормативная документация</vt:lpstr>
      <vt:lpstr>Нормативная документация</vt:lpstr>
      <vt:lpstr>Национальная стратегия развития искусственного интеллекта </vt:lpstr>
      <vt:lpstr>1.2 История искусственного интеллекта</vt:lpstr>
      <vt:lpstr>История развития искусственного интеллекта</vt:lpstr>
      <vt:lpstr>Презентация PowerPoint</vt:lpstr>
      <vt:lpstr>Презентация PowerPoint</vt:lpstr>
      <vt:lpstr>История развития искусственного интеллекта</vt:lpstr>
      <vt:lpstr>Презентация PowerPoint</vt:lpstr>
      <vt:lpstr>Презентация PowerPoint</vt:lpstr>
      <vt:lpstr>1.3 Классификация нейросетей</vt:lpstr>
      <vt:lpstr>Классификация нейросетей по генеративности контента</vt:lpstr>
      <vt:lpstr>Классификация нейросетей по типу контента</vt:lpstr>
      <vt:lpstr>Классификация нейросетей по типу контента</vt:lpstr>
      <vt:lpstr>Классификация нейросетей по типу контента</vt:lpstr>
      <vt:lpstr>Классификация нейросетей по типу контента</vt:lpstr>
      <vt:lpstr>Классификация нейросетей по типу контента</vt:lpstr>
      <vt:lpstr>Классификация нейросетей по типу контента</vt:lpstr>
      <vt:lpstr>2. Практическое применение ИИ в работе педагога</vt:lpstr>
      <vt:lpstr>Бесплатные нейросети</vt:lpstr>
      <vt:lpstr>Терминология</vt:lpstr>
      <vt:lpstr>Этапы работы с нейросетью</vt:lpstr>
      <vt:lpstr>Направления использования искусственного интеллекта в работе преподавателя</vt:lpstr>
      <vt:lpstr>Направления использования искусственного интеллекта в работе преподавателя</vt:lpstr>
      <vt:lpstr>Возможности нейросети Qween по генерации контента</vt:lpstr>
      <vt:lpstr>Возможности нейросети Deepseek по генерации контента</vt:lpstr>
      <vt:lpstr>Возможности нейросети Gigachat по генерации контента</vt:lpstr>
      <vt:lpstr>Возможности нейросети Yandex GPT по генерации контента</vt:lpstr>
      <vt:lpstr>3. Ограничения и риски использования ИИ</vt:lpstr>
      <vt:lpstr>Ограничения искусственного интеллекта</vt:lpstr>
      <vt:lpstr>Цифровая гигиена</vt:lpstr>
      <vt:lpstr>Будущее образования — это не битва «человек против машины».   Это эпоха умного симбиоза.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Искусственный интеллект в работе руководителей кружков</dc:title>
  <dc:creator>Лена</dc:creator>
  <cp:lastModifiedBy>Пользователь</cp:lastModifiedBy>
  <cp:revision>34</cp:revision>
  <dcterms:created xsi:type="dcterms:W3CDTF">2025-09-30T16:30:27Z</dcterms:created>
  <dcterms:modified xsi:type="dcterms:W3CDTF">2026-05-26T10:53:17Z</dcterms:modified>
</cp:coreProperties>
</file>