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8" r:id="rId2"/>
    <p:sldId id="300" r:id="rId3"/>
    <p:sldId id="317" r:id="rId4"/>
    <p:sldId id="318" r:id="rId5"/>
    <p:sldId id="321" r:id="rId6"/>
    <p:sldId id="322" r:id="rId7"/>
    <p:sldId id="319" r:id="rId8"/>
    <p:sldId id="306" r:id="rId9"/>
    <p:sldId id="309" r:id="rId10"/>
    <p:sldId id="307" r:id="rId11"/>
    <p:sldId id="320" r:id="rId12"/>
    <p:sldId id="314" r:id="rId13"/>
    <p:sldId id="316" r:id="rId14"/>
    <p:sldId id="310" r:id="rId15"/>
    <p:sldId id="313" r:id="rId16"/>
    <p:sldId id="312" r:id="rId17"/>
  </p:sldIdLst>
  <p:sldSz cx="9144000" cy="6858000" type="screen4x3"/>
  <p:notesSz cx="6858000" cy="99456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>
          <p15:clr>
            <a:srgbClr val="A4A3A4"/>
          </p15:clr>
        </p15:guide>
        <p15:guide id="2" pos="188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396C"/>
    <a:srgbClr val="0071B0"/>
    <a:srgbClr val="005686"/>
    <a:srgbClr val="E37416"/>
    <a:srgbClr val="C1E9FF"/>
    <a:srgbClr val="9BDBFF"/>
    <a:srgbClr val="00B000"/>
    <a:srgbClr val="D9FF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27" autoAdjust="0"/>
    <p:restoredTop sz="94678" autoAdjust="0"/>
  </p:normalViewPr>
  <p:slideViewPr>
    <p:cSldViewPr>
      <p:cViewPr varScale="1">
        <p:scale>
          <a:sx n="102" d="100"/>
          <a:sy n="102" d="100"/>
        </p:scale>
        <p:origin x="936" y="108"/>
      </p:cViewPr>
      <p:guideLst>
        <p:guide orient="horz" pos="2069"/>
        <p:guide pos="18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488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6678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6678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0E09C20-FC82-47F6-8A86-B2059B688E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6321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2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202"/>
            <a:ext cx="5486400" cy="447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52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6678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2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6678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5E55D23-8633-45CC-806F-7B6852DB14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0837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chportal.ru/load/26" TargetMode="External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1628775"/>
            <a:ext cx="9144000" cy="3240088"/>
          </a:xfrm>
          <a:prstGeom prst="rect">
            <a:avLst/>
          </a:prstGeom>
          <a:gradFill rotWithShape="0">
            <a:gsLst>
              <a:gs pos="0">
                <a:srgbClr val="71C4F0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1628775"/>
            <a:ext cx="9144000" cy="3529013"/>
          </a:xfrm>
          <a:prstGeom prst="rect">
            <a:avLst/>
          </a:prstGeom>
          <a:pattFill prst="ltDnDiag">
            <a:fgClr>
              <a:srgbClr val="71C4F0">
                <a:alpha val="45000"/>
              </a:srgbClr>
            </a:fgClr>
            <a:bgClr>
              <a:schemeClr val="bg1">
                <a:alpha val="45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1484313"/>
            <a:ext cx="9144000" cy="144462"/>
          </a:xfrm>
          <a:prstGeom prst="rect">
            <a:avLst/>
          </a:prstGeom>
          <a:solidFill>
            <a:srgbClr val="244E9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5156200"/>
            <a:ext cx="9144000" cy="144463"/>
          </a:xfrm>
          <a:prstGeom prst="rect">
            <a:avLst/>
          </a:prstGeom>
          <a:solidFill>
            <a:srgbClr val="244E9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 flipV="1">
            <a:off x="755650" y="2420938"/>
            <a:ext cx="7561263" cy="0"/>
          </a:xfrm>
          <a:prstGeom prst="line">
            <a:avLst/>
          </a:prstGeom>
          <a:noFill/>
          <a:ln w="15875">
            <a:solidFill>
              <a:srgbClr val="71C4F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9" name="Picture 25" descr="GEARS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2088" y="260350"/>
            <a:ext cx="1017587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7" descr="rabot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3860800"/>
            <a:ext cx="18002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4" descr="0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gray">
          <a:xfrm>
            <a:off x="827088" y="5300663"/>
            <a:ext cx="1081087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75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755650" y="2565400"/>
            <a:ext cx="7667625" cy="1079500"/>
          </a:xfrm>
        </p:spPr>
        <p:txBody>
          <a:bodyPr/>
          <a:lstStyle>
            <a:lvl1pPr>
              <a:defRPr b="1">
                <a:solidFill>
                  <a:srgbClr val="E37416"/>
                </a:solidFill>
                <a:latin typeface="Arial Narrow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3376" name="Rectangle 16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619250" y="3860800"/>
            <a:ext cx="6121400" cy="10795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>
                <a:latin typeface="Tahoma" pitchFamily="34" charset="0"/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179388" y="61658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14338"/>
            <a:ext cx="2057400" cy="57118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14338"/>
            <a:ext cx="6019800" cy="57118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uchportal.ru/load/26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Rectangle 46"/>
          <p:cNvSpPr>
            <a:spLocks noChangeArrowheads="1"/>
          </p:cNvSpPr>
          <p:nvPr/>
        </p:nvSpPr>
        <p:spPr bwMode="auto">
          <a:xfrm flipH="1">
            <a:off x="2087563" y="6453188"/>
            <a:ext cx="6948487" cy="360362"/>
          </a:xfrm>
          <a:prstGeom prst="rect">
            <a:avLst/>
          </a:prstGeom>
          <a:solidFill>
            <a:srgbClr val="007BC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72" name="Line 48"/>
          <p:cNvSpPr>
            <a:spLocks noChangeShapeType="1"/>
          </p:cNvSpPr>
          <p:nvPr/>
        </p:nvSpPr>
        <p:spPr bwMode="auto">
          <a:xfrm rot="5400000" flipH="1">
            <a:off x="1727994" y="6633369"/>
            <a:ext cx="360362" cy="0"/>
          </a:xfrm>
          <a:prstGeom prst="line">
            <a:avLst/>
          </a:prstGeom>
          <a:noFill/>
          <a:ln w="15875">
            <a:solidFill>
              <a:srgbClr val="71C4F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81" name="Rectangle 57"/>
          <p:cNvSpPr>
            <a:spLocks noChangeArrowheads="1"/>
          </p:cNvSpPr>
          <p:nvPr/>
        </p:nvSpPr>
        <p:spPr bwMode="auto">
          <a:xfrm flipH="1">
            <a:off x="2051050" y="6453188"/>
            <a:ext cx="71438" cy="360362"/>
          </a:xfrm>
          <a:prstGeom prst="rect">
            <a:avLst/>
          </a:prstGeom>
          <a:solidFill>
            <a:srgbClr val="E3741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29" name="Rectangle 5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43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Презентация</a:t>
            </a:r>
          </a:p>
        </p:txBody>
      </p:sp>
      <p:sp>
        <p:nvSpPr>
          <p:cNvPr id="1079" name="Rectangle 55"/>
          <p:cNvSpPr>
            <a:spLocks noChangeArrowheads="1"/>
          </p:cNvSpPr>
          <p:nvPr/>
        </p:nvSpPr>
        <p:spPr bwMode="auto">
          <a:xfrm>
            <a:off x="1588" y="188913"/>
            <a:ext cx="9142412" cy="714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153" name="Line 129"/>
          <p:cNvSpPr>
            <a:spLocks noChangeShapeType="1"/>
          </p:cNvSpPr>
          <p:nvPr/>
        </p:nvSpPr>
        <p:spPr bwMode="auto">
          <a:xfrm rot="5400000" flipH="1">
            <a:off x="-72231" y="6633369"/>
            <a:ext cx="360362" cy="0"/>
          </a:xfrm>
          <a:prstGeom prst="line">
            <a:avLst/>
          </a:prstGeom>
          <a:noFill/>
          <a:ln w="15875">
            <a:solidFill>
              <a:srgbClr val="71C4F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78" name="Rectangle 54"/>
          <p:cNvSpPr>
            <a:spLocks noChangeArrowheads="1"/>
          </p:cNvSpPr>
          <p:nvPr/>
        </p:nvSpPr>
        <p:spPr bwMode="auto">
          <a:xfrm>
            <a:off x="107950" y="306388"/>
            <a:ext cx="8567738" cy="98425"/>
          </a:xfrm>
          <a:prstGeom prst="rect">
            <a:avLst/>
          </a:prstGeom>
          <a:solidFill>
            <a:srgbClr val="007BC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155" name="Line 131"/>
          <p:cNvSpPr>
            <a:spLocks noChangeShapeType="1"/>
          </p:cNvSpPr>
          <p:nvPr/>
        </p:nvSpPr>
        <p:spPr bwMode="auto">
          <a:xfrm flipH="1">
            <a:off x="107950" y="260350"/>
            <a:ext cx="8640763" cy="0"/>
          </a:xfrm>
          <a:prstGeom prst="line">
            <a:avLst/>
          </a:prstGeom>
          <a:noFill/>
          <a:ln w="15875">
            <a:solidFill>
              <a:srgbClr val="71C4F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034" name="Picture 132" descr="rabot">
            <a:hlinkClick r:id="rId13"/>
          </p:cNvPr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79388" y="0"/>
            <a:ext cx="1225550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" name="Rectangle 13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 spd="med">
    <p:pull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1A396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1A396C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1A396C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1A396C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1A396C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1A396C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1A396C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1A396C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1A396C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44E9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44E9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44E9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44E9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44E9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44E9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44E9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44E9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44E93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644189D-2EF3-441F-9A2E-F02B82A0042B}" type="datetime1">
              <a:rPr lang="ru-RU"/>
              <a:pPr/>
              <a:t>11.06.2026</a:t>
            </a:fld>
            <a:endParaRPr lang="ru-RU" dirty="0"/>
          </a:p>
        </p:txBody>
      </p:sp>
      <p:sp>
        <p:nvSpPr>
          <p:cNvPr id="3075" name="WordArt 4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827088" y="1484313"/>
            <a:ext cx="6913562" cy="3529012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endParaRPr lang="ru-RU" sz="3600" b="1" i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628800"/>
            <a:ext cx="9144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500" b="1" dirty="0" err="1">
                <a:solidFill>
                  <a:srgbClr val="FF0000"/>
                </a:solidFill>
              </a:rPr>
              <a:t>Требования</a:t>
            </a:r>
            <a:r>
              <a:rPr lang="uk-UA" sz="5500" b="1" dirty="0">
                <a:solidFill>
                  <a:srgbClr val="FF0000"/>
                </a:solidFill>
              </a:rPr>
              <a:t> к </a:t>
            </a:r>
            <a:r>
              <a:rPr lang="uk-UA" sz="5500" b="1" dirty="0" err="1">
                <a:solidFill>
                  <a:srgbClr val="FF0000"/>
                </a:solidFill>
              </a:rPr>
              <a:t>оформлению</a:t>
            </a:r>
            <a:r>
              <a:rPr lang="uk-UA" sz="5500" b="1" dirty="0">
                <a:solidFill>
                  <a:srgbClr val="FF0000"/>
                </a:solidFill>
              </a:rPr>
              <a:t>   </a:t>
            </a:r>
            <a:r>
              <a:rPr lang="uk-UA" sz="5500" b="1" dirty="0" err="1">
                <a:solidFill>
                  <a:srgbClr val="FF0000"/>
                </a:solidFill>
              </a:rPr>
              <a:t>презентаций</a:t>
            </a:r>
            <a:r>
              <a:rPr lang="uk-UA" sz="5500" b="1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uk-UA" sz="5500" b="1" dirty="0" err="1">
                <a:solidFill>
                  <a:srgbClr val="FF0000"/>
                </a:solidFill>
              </a:rPr>
              <a:t>со</a:t>
            </a:r>
            <a:r>
              <a:rPr lang="uk-UA" sz="5500" b="1" dirty="0">
                <a:solidFill>
                  <a:srgbClr val="FF0000"/>
                </a:solidFill>
              </a:rPr>
              <a:t> </a:t>
            </a:r>
            <a:r>
              <a:rPr lang="uk-UA" sz="5500" b="1" dirty="0" err="1">
                <a:solidFill>
                  <a:srgbClr val="FF0000"/>
                </a:solidFill>
              </a:rPr>
              <a:t>сценарием</a:t>
            </a:r>
            <a:endParaRPr lang="ru-RU" sz="55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Типичные ошибки при создании презентаций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556792"/>
            <a:ext cx="8391876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/>
              <a:t>Отсутствие единства стиля слайдов.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Неудачный выбор цветовой гаммы.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Отсутствие полей на слайдах.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Быстрая смена слайдов.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Неравномерное и нерациональное использование пространства на слайде.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Отсутствие связи фона презентации с содержанием.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  <a:p>
            <a:pPr>
              <a:buFont typeface="Wingdings" pitchFamily="2" charset="2"/>
              <a:buChar char="Ø"/>
            </a:pPr>
            <a:endParaRPr lang="ru-RU" dirty="0"/>
          </a:p>
          <a:p>
            <a:pPr>
              <a:buFont typeface="Wingdings" pitchFamily="2" charset="2"/>
              <a:buChar char="Ø"/>
            </a:pPr>
            <a:endParaRPr lang="ru-RU" dirty="0"/>
          </a:p>
          <a:p>
            <a:pPr>
              <a:buFont typeface="Wingdings" pitchFamily="2" charset="2"/>
              <a:buChar char="Ø"/>
            </a:pPr>
            <a:endParaRPr lang="ru-RU" dirty="0"/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Типичные ошибки при создании презентаций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556792"/>
            <a:ext cx="8391876" cy="396044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dirty="0"/>
              <a:t>Орфографические и стилистические ошибки.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/>
              <a:t>Отсутствие должного выравнивания  текста, использование буквиц разного размера.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/>
              <a:t>Использование нескольких видов шрифтов, их размеров и цветов для текста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dirty="0"/>
              <a:t>Отсутствие или неясность связей в схемах или между компонентами материала на слайде.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dirty="0"/>
              <a:t>Перегруженность слайдов рисунками, графическими изображениями и т.д.</a:t>
            </a:r>
          </a:p>
          <a:p>
            <a:pPr lvl="0">
              <a:buFont typeface="Wingdings" pitchFamily="2" charset="2"/>
              <a:buChar char="Ø"/>
            </a:pPr>
            <a:endParaRPr lang="ru-RU" dirty="0"/>
          </a:p>
          <a:p>
            <a:pPr>
              <a:buFont typeface="Wingdings" pitchFamily="2" charset="2"/>
              <a:buChar char="Ø"/>
            </a:pPr>
            <a:endParaRPr lang="ru-RU" dirty="0"/>
          </a:p>
          <a:p>
            <a:pPr>
              <a:buFont typeface="Wingdings" pitchFamily="2" charset="2"/>
              <a:buChar char="Ø"/>
            </a:pPr>
            <a:endParaRPr lang="ru-RU" dirty="0"/>
          </a:p>
          <a:p>
            <a:pPr>
              <a:buFont typeface="Wingdings" pitchFamily="2" charset="2"/>
              <a:buChar char="Ø"/>
            </a:pPr>
            <a:endParaRPr lang="ru-RU" dirty="0"/>
          </a:p>
          <a:p>
            <a:pPr>
              <a:buFont typeface="Wingdings" pitchFamily="2" charset="2"/>
              <a:buChar char="Ø"/>
            </a:pPr>
            <a:endParaRPr lang="ru-RU" dirty="0"/>
          </a:p>
          <a:p>
            <a:pPr>
              <a:buFont typeface="Wingdings" pitchFamily="2" charset="2"/>
              <a:buChar char="Ø"/>
            </a:pPr>
            <a:endParaRPr lang="ru-RU" dirty="0"/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8521439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785794"/>
            <a:ext cx="7586690" cy="928694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Отсутствие единства стиля слайдов</a:t>
            </a:r>
            <a:br>
              <a:rPr lang="ru-RU" dirty="0"/>
            </a:b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43050"/>
            <a:ext cx="4786346" cy="3570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4" y="2786058"/>
            <a:ext cx="4707709" cy="350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885B5E2-B393-67B6-9B2B-23841776A85F}"/>
              </a:ext>
            </a:extLst>
          </p:cNvPr>
          <p:cNvSpPr/>
          <p:nvPr/>
        </p:nvSpPr>
        <p:spPr>
          <a:xfrm>
            <a:off x="87515" y="1245769"/>
            <a:ext cx="8948981" cy="518362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428604"/>
            <a:ext cx="8229600" cy="912164"/>
          </a:xfrm>
        </p:spPr>
        <p:txBody>
          <a:bodyPr/>
          <a:lstStyle/>
          <a:p>
            <a:r>
              <a:rPr lang="ru-RU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Неудачный подбор цветовой гаммы </a:t>
            </a:r>
          </a:p>
        </p:txBody>
      </p:sp>
      <p:pic>
        <p:nvPicPr>
          <p:cNvPr id="1028" name="Picture 4" descr="Picture background">
            <a:extLst>
              <a:ext uri="{FF2B5EF4-FFF2-40B4-BE49-F238E27FC236}">
                <a16:creationId xmlns:a16="http://schemas.microsoft.com/office/drawing/2014/main" id="{985E818E-0770-19C1-3EBC-ECC4250BF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6368" y="1399167"/>
            <a:ext cx="2193791" cy="486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>
            <a:extLst>
              <a:ext uri="{FF2B5EF4-FFF2-40B4-BE49-F238E27FC236}">
                <a16:creationId xmlns:a16="http://schemas.microsoft.com/office/drawing/2014/main" id="{8B8331F9-B801-7F7F-D5BB-653488A02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7633" y="2860643"/>
            <a:ext cx="4848225" cy="322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996DB5D7-E9B1-A758-EC19-0EEB1999CA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41" y="2008818"/>
            <a:ext cx="596265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367E815-7CF3-4680-9582-2FC81295F388}"/>
              </a:ext>
            </a:extLst>
          </p:cNvPr>
          <p:cNvSpPr txBox="1"/>
          <p:nvPr/>
        </p:nvSpPr>
        <p:spPr>
          <a:xfrm>
            <a:off x="238597" y="1373403"/>
            <a:ext cx="6175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Деформация и перекрытие фотографий</a:t>
            </a:r>
          </a:p>
        </p:txBody>
      </p:sp>
    </p:spTree>
    <p:extLst>
      <p:ext uri="{BB962C8B-B14F-4D97-AF65-F5344CB8AC3E}">
        <p14:creationId xmlns:p14="http://schemas.microsoft.com/office/powerpoint/2010/main" val="332711358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6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357166"/>
            <a:ext cx="7372376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Отсутствие связи фона презентации с содержанием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33139" y="1600200"/>
            <a:ext cx="607772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28604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Нерациональное использование пространства слайда 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0259" y="1600200"/>
            <a:ext cx="600348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852936"/>
            <a:ext cx="8229600" cy="1143000"/>
          </a:xfrm>
        </p:spPr>
        <p:txBody>
          <a:bodyPr/>
          <a:lstStyle/>
          <a:p>
            <a:r>
              <a:rPr lang="ru-RU" sz="6600" dirty="0">
                <a:solidFill>
                  <a:srgbClr val="FF0000"/>
                </a:solidFill>
              </a:rPr>
              <a:t>Спасибо за внимание</a:t>
            </a:r>
          </a:p>
        </p:txBody>
      </p:sp>
    </p:spTree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Компьютерная презентация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2276872"/>
            <a:ext cx="8352928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100" dirty="0">
                <a:solidFill>
                  <a:srgbClr val="244E93"/>
                </a:solidFill>
                <a:latin typeface="+mn-lt"/>
              </a:rPr>
              <a:t>Компьютерная презентация - мультимедийный продукт, представляющий собой последовательность выдержанных в одном графическом стиле слайдов, содержащих текст, рисунки, фотографии, анимацию, видео и звуковой ряд.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Классификация презентаций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14612" y="1928802"/>
            <a:ext cx="3643338" cy="107721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solidFill>
                  <a:srgbClr val="1A396C"/>
                </a:solidFill>
              </a:rPr>
              <a:t>Классификация презентаций</a:t>
            </a:r>
            <a:endParaRPr lang="uk-UA" sz="3200" dirty="0">
              <a:solidFill>
                <a:srgbClr val="1A396C"/>
              </a:solidFill>
            </a:endParaRPr>
          </a:p>
        </p:txBody>
      </p:sp>
      <p:sp>
        <p:nvSpPr>
          <p:cNvPr id="7" name="TextBox 6">
            <a:hlinkClick r:id="" action="ppaction://noaction"/>
          </p:cNvPr>
          <p:cNvSpPr txBox="1"/>
          <p:nvPr/>
        </p:nvSpPr>
        <p:spPr>
          <a:xfrm>
            <a:off x="214282" y="3786190"/>
            <a:ext cx="2786082" cy="95410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1A396C"/>
                </a:solidFill>
              </a:rPr>
              <a:t>Интерактивная</a:t>
            </a:r>
          </a:p>
          <a:p>
            <a:pPr algn="ctr"/>
            <a:r>
              <a:rPr lang="ru-RU" sz="2800" dirty="0">
                <a:solidFill>
                  <a:srgbClr val="1A396C"/>
                </a:solidFill>
              </a:rPr>
              <a:t>презентация</a:t>
            </a:r>
            <a:endParaRPr lang="uk-UA" sz="2800" dirty="0">
              <a:solidFill>
                <a:srgbClr val="1A396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72198" y="3786190"/>
            <a:ext cx="2786082" cy="129266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600" dirty="0">
                <a:solidFill>
                  <a:srgbClr val="1A396C"/>
                </a:solidFill>
              </a:rPr>
              <a:t>Непрерывно выполняющаяся презентация</a:t>
            </a:r>
            <a:endParaRPr lang="uk-UA" sz="2600" dirty="0">
              <a:solidFill>
                <a:srgbClr val="1A396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43240" y="3786190"/>
            <a:ext cx="2786082" cy="95410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1A396C"/>
                </a:solidFill>
              </a:rPr>
              <a:t>Презентация со сценарием</a:t>
            </a:r>
            <a:endParaRPr lang="uk-UA" sz="2800" dirty="0">
              <a:solidFill>
                <a:srgbClr val="1A396C"/>
              </a:solidFill>
            </a:endParaRPr>
          </a:p>
        </p:txBody>
      </p:sp>
      <p:cxnSp>
        <p:nvCxnSpPr>
          <p:cNvPr id="13" name="Прямая соединительная линия 12"/>
          <p:cNvCxnSpPr>
            <a:stCxn id="5" idx="2"/>
          </p:cNvCxnSpPr>
          <p:nvPr/>
        </p:nvCxnSpPr>
        <p:spPr>
          <a:xfrm flipH="1">
            <a:off x="1403648" y="3006020"/>
            <a:ext cx="3132633" cy="78017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5" idx="2"/>
            <a:endCxn id="11" idx="0"/>
          </p:cNvCxnSpPr>
          <p:nvPr/>
        </p:nvCxnSpPr>
        <p:spPr>
          <a:xfrm rot="5400000">
            <a:off x="4146196" y="3396105"/>
            <a:ext cx="78017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5" idx="2"/>
            <a:endCxn id="10" idx="0"/>
          </p:cNvCxnSpPr>
          <p:nvPr/>
        </p:nvCxnSpPr>
        <p:spPr>
          <a:xfrm rot="16200000" flipH="1">
            <a:off x="5610675" y="1931626"/>
            <a:ext cx="780170" cy="292895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168767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Структура презентации 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со сценарием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916832"/>
            <a:ext cx="8229600" cy="3043246"/>
          </a:xfrm>
        </p:spPr>
        <p:txBody>
          <a:bodyPr/>
          <a:lstStyle/>
          <a:p>
            <a:pPr lvl="0" algn="just">
              <a:buFont typeface="Wingdings" pitchFamily="2" charset="2"/>
              <a:buChar char="Ø"/>
            </a:pPr>
            <a:r>
              <a:rPr lang="ru-RU" dirty="0"/>
              <a:t>титульный слайд, содержащий тему выступления, название учебного заведения, данные докладчика и </a:t>
            </a:r>
            <a:r>
              <a:rPr lang="ru-RU" dirty="0" err="1"/>
              <a:t>т.д</a:t>
            </a:r>
            <a:r>
              <a:rPr lang="ru-RU" dirty="0"/>
              <a:t>;</a:t>
            </a:r>
          </a:p>
          <a:p>
            <a:pPr lvl="0" algn="just">
              <a:buFont typeface="Wingdings" pitchFamily="2" charset="2"/>
              <a:buChar char="Ø"/>
            </a:pPr>
            <a:endParaRPr lang="ru-RU" sz="2000" b="1" dirty="0"/>
          </a:p>
          <a:p>
            <a:pPr lvl="0" algn="just">
              <a:buFont typeface="Wingdings" pitchFamily="2" charset="2"/>
              <a:buChar char="Ø"/>
            </a:pPr>
            <a:r>
              <a:rPr lang="ru-RU" dirty="0"/>
              <a:t>последний слайд – призыв к действию, цитата по теме и т.д.;</a:t>
            </a:r>
          </a:p>
          <a:p>
            <a:pPr lvl="0" algn="just">
              <a:buFont typeface="Wingdings" pitchFamily="2" charset="2"/>
              <a:buChar char="Ø"/>
            </a:pPr>
            <a:endParaRPr lang="ru-RU" sz="2000" b="1" dirty="0"/>
          </a:p>
          <a:p>
            <a:pPr lvl="0" algn="just">
              <a:buFont typeface="Wingdings" pitchFamily="2" charset="2"/>
              <a:buChar char="Ø"/>
            </a:pPr>
            <a:r>
              <a:rPr lang="ru-RU" dirty="0"/>
              <a:t>необходимо придерживаться правила: один слайд – одна мысль;</a:t>
            </a:r>
            <a:endParaRPr lang="ru-RU" b="1" dirty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1271126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При планировании презентации необходимо учитывать: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12020"/>
            <a:ext cx="8229600" cy="3043246"/>
          </a:xfrm>
        </p:spPr>
        <p:txBody>
          <a:bodyPr/>
          <a:lstStyle/>
          <a:p>
            <a:pPr lvl="0" algn="just">
              <a:buFont typeface="Wingdings" pitchFamily="2" charset="2"/>
              <a:buChar char="Ø"/>
            </a:pPr>
            <a:r>
              <a:rPr lang="ru-RU" sz="2500" b="1" dirty="0"/>
              <a:t>Минимализм</a:t>
            </a:r>
            <a:r>
              <a:rPr lang="ru-RU" sz="2500" dirty="0"/>
              <a:t>. Слайды не должны быть перегружены графикой и текстом. Используйте минимум эффектов анимации.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500" b="1" dirty="0"/>
              <a:t>Четкость структуры. </a:t>
            </a:r>
            <a:r>
              <a:rPr lang="ru-RU" sz="2500" dirty="0"/>
              <a:t>Логичное разделение материала на разделы и параграфы. Использование заголовков, списков и схем.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500" b="1" dirty="0"/>
              <a:t>Контраст цветов.</a:t>
            </a:r>
            <a:r>
              <a:rPr lang="ru-RU" sz="2500" dirty="0"/>
              <a:t> Текст должен легко читаться на фоне. Избегайте ярких контрастных сочетаний, вызывающих раздражение глаз.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500" b="1" dirty="0"/>
              <a:t>Единообразие стиля.</a:t>
            </a:r>
            <a:r>
              <a:rPr lang="ru-RU" sz="2500" dirty="0"/>
              <a:t> Шрифты, цвета, оформление элементов должны соответствовать друг другу на всех слайдах. </a:t>
            </a:r>
          </a:p>
          <a:p>
            <a:pPr marL="0" lv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8938354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При планировании презентации необходимо учитывать: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988840"/>
            <a:ext cx="8229600" cy="3043246"/>
          </a:xfrm>
        </p:spPr>
        <p:txBody>
          <a:bodyPr/>
          <a:lstStyle/>
          <a:p>
            <a:pPr lvl="0" fontAlgn="base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500" b="1" dirty="0"/>
              <a:t>Параллельный список. П</a:t>
            </a:r>
            <a:r>
              <a:rPr lang="ru-RU" sz="2500" dirty="0"/>
              <a:t>ервые слова в одинаковом падеже — рассмотреть, выявить и т.д.</a:t>
            </a:r>
          </a:p>
          <a:p>
            <a:pPr lvl="0" fontAlgn="base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500" b="1" dirty="0"/>
              <a:t>Минимализм текста.</a:t>
            </a:r>
            <a:r>
              <a:rPr lang="ru-RU" sz="2500" dirty="0"/>
              <a:t> Основной объем информации лучше передавать устно, используя визуальные элементы лишь для акцента ключевых моментов.  </a:t>
            </a:r>
          </a:p>
          <a:p>
            <a:pPr lvl="0" fontAlgn="base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500" b="1" dirty="0"/>
              <a:t>Использование качественных изображений.</a:t>
            </a:r>
            <a:r>
              <a:rPr lang="ru-RU" sz="2500" dirty="0"/>
              <a:t> Подбирайте иллюстрации высокого разрешения, соответствующие содержанию урока.  </a:t>
            </a:r>
          </a:p>
          <a:p>
            <a:pPr lvl="0" fontAlgn="base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500" b="1" dirty="0"/>
              <a:t>Доступность восприятия.</a:t>
            </a:r>
            <a:r>
              <a:rPr lang="ru-RU" sz="2500" dirty="0"/>
              <a:t> Учитывайте особенности учеников, следите за удобством чтения с разных расстояний</a:t>
            </a:r>
          </a:p>
        </p:txBody>
      </p:sp>
    </p:spTree>
    <p:extLst>
      <p:ext uri="{BB962C8B-B14F-4D97-AF65-F5344CB8AC3E}">
        <p14:creationId xmlns:p14="http://schemas.microsoft.com/office/powerpoint/2010/main" val="2326255059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При планировании презентации необходимо учитывать: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060848"/>
            <a:ext cx="8229600" cy="3043246"/>
          </a:xfrm>
        </p:spPr>
        <p:txBody>
          <a:bodyPr/>
          <a:lstStyle/>
          <a:p>
            <a:pPr lvl="0" algn="just">
              <a:buFont typeface="Wingdings" pitchFamily="2" charset="2"/>
              <a:buChar char="Ø"/>
            </a:pPr>
            <a:r>
              <a:rPr lang="ru-RU" dirty="0"/>
              <a:t>слайд должен вмещать не более тридцати слов и пяти пунктов списка;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dirty="0"/>
              <a:t>каждый слайд должен содержать осмысленный целевой заголовок;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dirty="0"/>
              <a:t>размер символов для заголовка – не менее 24пт, а для текста – не менее 18пт.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dirty="0"/>
              <a:t>провести репетицию доклада с презентацией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354246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428604"/>
            <a:ext cx="7286676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Типичные ошибки при создании презентаций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95536" y="1495325"/>
            <a:ext cx="8424936" cy="4525963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sz="3000" dirty="0"/>
              <a:t>Отсутствие основных структурных элементов слайдов.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000" dirty="0"/>
              <a:t>Перегрузка слайдов подробной текстовой информацией (не более трех мелких фактов на слайде и не более одного важного).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000" dirty="0"/>
              <a:t>Структурные элементы слайдов не находятся в одних и тех же местах.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000" dirty="0"/>
              <a:t>Наличие большого количества анимации.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000" dirty="0"/>
              <a:t>Использование рисунков, фотографий плохого качества.</a:t>
            </a:r>
          </a:p>
          <a:p>
            <a:pPr algn="just">
              <a:buFont typeface="Wingdings" pitchFamily="2" charset="2"/>
              <a:buChar char="Ø"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229200"/>
            <a:ext cx="8001056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Основные требования к презентации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428604"/>
            <a:ext cx="8229600" cy="4525963"/>
          </a:xfrm>
        </p:spPr>
        <p:txBody>
          <a:bodyPr/>
          <a:lstStyle/>
          <a:p>
            <a:pPr>
              <a:buNone/>
            </a:pPr>
            <a:br>
              <a:rPr lang="ru-RU" sz="1400" dirty="0"/>
            </a:br>
            <a:r>
              <a:rPr lang="ru-RU" sz="1600" dirty="0"/>
              <a:t>Требования к содержанию мультимедийной презентации:</a:t>
            </a:r>
          </a:p>
          <a:p>
            <a:pPr>
              <a:buNone/>
            </a:pPr>
            <a:r>
              <a:rPr lang="ru-RU" sz="1600" dirty="0"/>
              <a:t>– соответствие содержания презентации поставленным дидактическим целям и задачам;</a:t>
            </a:r>
          </a:p>
          <a:p>
            <a:pPr>
              <a:buNone/>
            </a:pPr>
            <a:r>
              <a:rPr lang="ru-RU" sz="1600" dirty="0"/>
              <a:t>– соблюдение принятых правил орфографии, пунктуации, сокращений и правил оформления текста (отсутствие точки в заголовках и т.д.);</a:t>
            </a:r>
          </a:p>
          <a:p>
            <a:pPr>
              <a:buNone/>
            </a:pPr>
            <a:r>
              <a:rPr lang="ru-RU" sz="1600" dirty="0"/>
              <a:t>– отсутствие фактических ошибок, достоверность представленной информации;</a:t>
            </a:r>
          </a:p>
          <a:p>
            <a:pPr>
              <a:buNone/>
            </a:pPr>
            <a:r>
              <a:rPr lang="ru-RU" sz="1600" dirty="0"/>
              <a:t>– лаконичность текста на слайде;</a:t>
            </a:r>
          </a:p>
          <a:p>
            <a:pPr>
              <a:buNone/>
            </a:pPr>
            <a:r>
              <a:rPr lang="ru-RU" sz="1600" dirty="0"/>
              <a:t>– завершенность (содержание каждой части текстовой информации логически завершено);</a:t>
            </a:r>
          </a:p>
          <a:p>
            <a:pPr>
              <a:buNone/>
            </a:pPr>
            <a:r>
              <a:rPr lang="ru-RU" sz="1600" dirty="0"/>
              <a:t>– объединение семантически связанных информационных элементов в целостно воспринимающиеся группы;</a:t>
            </a:r>
          </a:p>
          <a:p>
            <a:pPr>
              <a:buNone/>
            </a:pPr>
            <a:r>
              <a:rPr lang="ru-RU" sz="1600" dirty="0"/>
              <a:t>– сжатость и краткость изложения, максимальная информативность текста;</a:t>
            </a:r>
          </a:p>
          <a:p>
            <a:pPr>
              <a:buNone/>
            </a:pPr>
            <a:r>
              <a:rPr lang="ru-RU" sz="1600" dirty="0"/>
              <a:t>– расположение информации на слайде (предпочтительно горизонтальное расположение информации, сверху вниз по главной диагонали; наиболее важная информация должна располагаться в центре экрана; если на слайде картинка, надпись должна располагаться под ней;</a:t>
            </a:r>
          </a:p>
          <a:p>
            <a:pPr>
              <a:buNone/>
            </a:pPr>
            <a:r>
              <a:rPr lang="ru-RU" sz="1600" dirty="0"/>
              <a:t>желательно форматировать текст по ширине; не допускать «рваных» краев текста);</a:t>
            </a:r>
          </a:p>
          <a:p>
            <a:pPr>
              <a:buNone/>
            </a:pPr>
            <a:r>
              <a:rPr lang="ru-RU" sz="1600" dirty="0"/>
              <a:t>– наличие не более одного логического ударения: краснота, яркость, обводка, мигание, движение;</a:t>
            </a:r>
          </a:p>
          <a:p>
            <a:pPr>
              <a:buNone/>
            </a:pPr>
            <a:r>
              <a:rPr lang="ru-RU" sz="1600" dirty="0"/>
              <a:t>– информация подана привлекательно, оригинально, обращает внимание учащихся.</a:t>
            </a:r>
            <a:br>
              <a:rPr lang="ru-RU" dirty="0"/>
            </a:br>
            <a:endParaRPr lang="ru-RU" dirty="0"/>
          </a:p>
        </p:txBody>
      </p:sp>
      <p:pic>
        <p:nvPicPr>
          <p:cNvPr id="2052" name="Picture 4" descr="D:\Остальное\Техникум\Газета\Малюнки\Учёба\scientis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4214818"/>
            <a:ext cx="1643043" cy="249499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Оформление по умолчанию">
      <a:majorFont>
        <a:latin typeface="Tahoma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2518</TotalTime>
  <Words>638</Words>
  <Application>Microsoft Office PowerPoint</Application>
  <PresentationFormat>Экран (4:3)</PresentationFormat>
  <Paragraphs>78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Arial Narrow</vt:lpstr>
      <vt:lpstr>Palatino Linotype</vt:lpstr>
      <vt:lpstr>Tahoma</vt:lpstr>
      <vt:lpstr>Wingdings</vt:lpstr>
      <vt:lpstr>Оформление по умолчанию</vt:lpstr>
      <vt:lpstr>Презентация PowerPoint</vt:lpstr>
      <vt:lpstr>Компьютерная презентация</vt:lpstr>
      <vt:lpstr>Классификация презентаций</vt:lpstr>
      <vt:lpstr>Структура презентации  со сценарием</vt:lpstr>
      <vt:lpstr>При планировании презентации необходимо учитывать:</vt:lpstr>
      <vt:lpstr>При планировании презентации необходимо учитывать:</vt:lpstr>
      <vt:lpstr>При планировании презентации необходимо учитывать:</vt:lpstr>
      <vt:lpstr>Типичные ошибки при создании презентаций</vt:lpstr>
      <vt:lpstr>Основные требования к презентации</vt:lpstr>
      <vt:lpstr>Типичные ошибки при создании презентаций</vt:lpstr>
      <vt:lpstr>Типичные ошибки при создании презентаций</vt:lpstr>
      <vt:lpstr>Отсутствие единства стиля слайдов </vt:lpstr>
      <vt:lpstr>Неудачный подбор цветовой гаммы </vt:lpstr>
      <vt:lpstr>Отсутствие связи фона презентации с содержанием</vt:lpstr>
      <vt:lpstr>Нерациональное использование пространства слайда </vt:lpstr>
      <vt:lpstr>Спасибо за внимание</vt:lpstr>
    </vt:vector>
  </TitlesOfParts>
  <Company>МУБиНТ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для презентаций</dc:title>
  <dc:creator>Дизайнер</dc:creator>
  <cp:lastModifiedBy>Пользователь</cp:lastModifiedBy>
  <cp:revision>179</cp:revision>
  <cp:lastPrinted>2024-01-17T10:48:08Z</cp:lastPrinted>
  <dcterms:created xsi:type="dcterms:W3CDTF">2004-06-18T10:43:38Z</dcterms:created>
  <dcterms:modified xsi:type="dcterms:W3CDTF">2026-06-11T08:58:31Z</dcterms:modified>
</cp:coreProperties>
</file>