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5208" r:id="rId1"/>
  </p:sldMasterIdLst>
  <p:notesMasterIdLst>
    <p:notesMasterId r:id="rId16"/>
  </p:notesMasterIdLst>
  <p:sldIdLst>
    <p:sldId id="294" r:id="rId2"/>
    <p:sldId id="296" r:id="rId3"/>
    <p:sldId id="290" r:id="rId4"/>
    <p:sldId id="292" r:id="rId5"/>
    <p:sldId id="300" r:id="rId6"/>
    <p:sldId id="303" r:id="rId7"/>
    <p:sldId id="260" r:id="rId8"/>
    <p:sldId id="261" r:id="rId9"/>
    <p:sldId id="288" r:id="rId10"/>
    <p:sldId id="289" r:id="rId11"/>
    <p:sldId id="281" r:id="rId12"/>
    <p:sldId id="298" r:id="rId13"/>
    <p:sldId id="299" r:id="rId14"/>
    <p:sldId id="27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33"/>
    <a:srgbClr val="008000"/>
    <a:srgbClr val="808000"/>
    <a:srgbClr val="FF6600"/>
    <a:srgbClr val="CC66FF"/>
    <a:srgbClr val="8F6F4A"/>
    <a:srgbClr val="996600"/>
    <a:srgbClr val="669900"/>
    <a:srgbClr val="0000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27" autoAdjust="0"/>
    <p:restoredTop sz="94667"/>
  </p:normalViewPr>
  <p:slideViewPr>
    <p:cSldViewPr>
      <p:cViewPr varScale="1">
        <p:scale>
          <a:sx n="50" d="100"/>
          <a:sy n="50" d="100"/>
        </p:scale>
        <p:origin x="1752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20DC4E-9C25-4882-B221-276746133D39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28B9DD-8872-42A8-B721-91DEF7261018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gradFill rotWithShape="0">
          <a:gsLst>
            <a:gs pos="0">
              <a:srgbClr val="0070C0">
                <a:lumMod val="99000"/>
                <a:lumOff val="1000"/>
                <a:alpha val="0"/>
              </a:srgbClr>
            </a:gs>
            <a:gs pos="100000">
              <a:schemeClr val="accent5">
                <a:shade val="89000"/>
                <a:lumMod val="90000"/>
              </a:schemeClr>
            </a:gs>
          </a:gsLst>
        </a:gradFill>
      </dgm:spPr>
      <dgm:t>
        <a:bodyPr/>
        <a:lstStyle/>
        <a:p>
          <a:r>
            <a:rPr lang="ru-RU" sz="2000" b="1" dirty="0">
              <a:latin typeface="Times New Roman" pitchFamily="18" charset="0"/>
              <a:cs typeface="Times New Roman" pitchFamily="18" charset="0"/>
            </a:rPr>
            <a:t>Математика- живое знание</a:t>
          </a:r>
        </a:p>
      </dgm:t>
    </dgm:pt>
    <dgm:pt modelId="{8EF1753C-C19F-4172-99E5-651DED2ED0DF}" type="parTrans" cxnId="{68214B91-25AC-42DE-9D3A-B7FDA61F83BD}">
      <dgm:prSet/>
      <dgm:spPr/>
      <dgm:t>
        <a:bodyPr/>
        <a:lstStyle/>
        <a:p>
          <a:endParaRPr lang="ru-RU"/>
        </a:p>
      </dgm:t>
    </dgm:pt>
    <dgm:pt modelId="{755A2706-33DD-4DB5-A718-27400E247F5C}" type="sibTrans" cxnId="{68214B91-25AC-42DE-9D3A-B7FDA61F83BD}">
      <dgm:prSet/>
      <dgm:spPr/>
      <dgm:t>
        <a:bodyPr/>
        <a:lstStyle/>
        <a:p>
          <a:endParaRPr lang="ru-RU"/>
        </a:p>
      </dgm:t>
    </dgm:pt>
    <dgm:pt modelId="{E98A91B7-229C-402D-AE2C-F404C8954948}">
      <dgm:prSet phldrT="[Текст]" custT="1"/>
      <dgm:spPr/>
      <dgm:t>
        <a:bodyPr/>
        <a:lstStyle/>
        <a:p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553E3613-AF5E-4EB9-B84A-F6AA4C5ECB69}" type="parTrans" cxnId="{2187616E-92B3-4165-B23A-2907565D2585}">
      <dgm:prSet/>
      <dgm:spPr/>
      <dgm:t>
        <a:bodyPr/>
        <a:lstStyle/>
        <a:p>
          <a:endParaRPr lang="ru-RU"/>
        </a:p>
      </dgm:t>
    </dgm:pt>
    <dgm:pt modelId="{9E154E52-660E-4BE7-A467-EE380F29734D}" type="sibTrans" cxnId="{2187616E-92B3-4165-B23A-2907565D2585}">
      <dgm:prSet/>
      <dgm:spPr/>
      <dgm:t>
        <a:bodyPr/>
        <a:lstStyle/>
        <a:p>
          <a:endParaRPr lang="ru-RU"/>
        </a:p>
      </dgm:t>
    </dgm:pt>
    <dgm:pt modelId="{512B8004-E68C-401F-A879-8EF1CE977AD8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gradFill rotWithShape="0">
          <a:gsLst>
            <a:gs pos="0">
              <a:srgbClr val="0070C0">
                <a:alpha val="1000"/>
              </a:srgbClr>
            </a:gs>
            <a:gs pos="100000">
              <a:schemeClr val="accent5">
                <a:shade val="89000"/>
                <a:lumMod val="90000"/>
              </a:schemeClr>
            </a:gs>
          </a:gsLst>
        </a:gradFill>
      </dgm:spPr>
      <dgm:t>
        <a:bodyPr/>
        <a:lstStyle/>
        <a:p>
          <a:r>
            <a:rPr lang="ru-RU" sz="2000" b="1" dirty="0">
              <a:latin typeface="Times New Roman" pitchFamily="18" charset="0"/>
              <a:cs typeface="Times New Roman" pitchFamily="18" charset="0"/>
            </a:rPr>
            <a:t>Работа с источниками</a:t>
          </a:r>
          <a:endParaRPr lang="ru-RU" sz="2000" dirty="0"/>
        </a:p>
      </dgm:t>
    </dgm:pt>
    <dgm:pt modelId="{B3492A80-F2A9-45B4-BD1D-F0BC656F86D6}" type="parTrans" cxnId="{2ECE83B9-5094-4767-91A8-BFC55C2E594E}">
      <dgm:prSet/>
      <dgm:spPr/>
      <dgm:t>
        <a:bodyPr/>
        <a:lstStyle/>
        <a:p>
          <a:endParaRPr lang="ru-RU"/>
        </a:p>
      </dgm:t>
    </dgm:pt>
    <dgm:pt modelId="{0F4C01A8-ED8E-4885-9AF7-F0C9A89753DC}" type="sibTrans" cxnId="{2ECE83B9-5094-4767-91A8-BFC55C2E594E}">
      <dgm:prSet/>
      <dgm:spPr/>
      <dgm:t>
        <a:bodyPr/>
        <a:lstStyle/>
        <a:p>
          <a:endParaRPr lang="ru-RU"/>
        </a:p>
      </dgm:t>
    </dgm:pt>
    <dgm:pt modelId="{EF76A397-2F65-4CD8-A88E-0E7A5235393A}">
      <dgm:prSet phldrT="[Текст]" custT="1"/>
      <dgm:spPr/>
      <dgm:t>
        <a:bodyPr/>
        <a:lstStyle/>
        <a:p>
          <a:pPr algn="l"/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80F65AAE-9F89-4307-B099-1955F09B49F7}" type="parTrans" cxnId="{33B23FCF-21E9-4A53-B2D8-4051B127B869}">
      <dgm:prSet/>
      <dgm:spPr/>
      <dgm:t>
        <a:bodyPr/>
        <a:lstStyle/>
        <a:p>
          <a:endParaRPr lang="ru-RU"/>
        </a:p>
      </dgm:t>
    </dgm:pt>
    <dgm:pt modelId="{E4DA09B1-3F54-46A7-8910-7F22B6815235}" type="sibTrans" cxnId="{33B23FCF-21E9-4A53-B2D8-4051B127B869}">
      <dgm:prSet/>
      <dgm:spPr/>
      <dgm:t>
        <a:bodyPr/>
        <a:lstStyle/>
        <a:p>
          <a:endParaRPr lang="ru-RU"/>
        </a:p>
      </dgm:t>
    </dgm:pt>
    <dgm:pt modelId="{9851AC3D-510B-4315-9C94-17EDDD7674B8}">
      <dgm:prSet phldrT="[Текст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gradFill rotWithShape="0">
          <a:gsLst>
            <a:gs pos="0">
              <a:srgbClr val="0070C0">
                <a:alpha val="0"/>
              </a:srgbClr>
            </a:gs>
            <a:gs pos="100000">
              <a:schemeClr val="accent5">
                <a:shade val="89000"/>
                <a:lumMod val="90000"/>
              </a:schemeClr>
            </a:gs>
          </a:gsLst>
        </a:gradFill>
      </dgm:spPr>
      <dgm:t>
        <a:bodyPr/>
        <a:lstStyle/>
        <a:p>
          <a:r>
            <a:rPr lang="ru-RU" b="1" dirty="0">
              <a:latin typeface="Times New Roman" pitchFamily="18" charset="0"/>
              <a:cs typeface="Times New Roman" pitchFamily="18" charset="0"/>
            </a:rPr>
            <a:t>Отбор главного</a:t>
          </a:r>
          <a:endParaRPr lang="ru-RU" dirty="0"/>
        </a:p>
      </dgm:t>
    </dgm:pt>
    <dgm:pt modelId="{2479E04A-878E-4ADF-9846-EB4D71973336}" type="parTrans" cxnId="{56FFF2F2-D106-443A-ADB3-C52A0DD095F1}">
      <dgm:prSet/>
      <dgm:spPr/>
      <dgm:t>
        <a:bodyPr/>
        <a:lstStyle/>
        <a:p>
          <a:endParaRPr lang="ru-RU"/>
        </a:p>
      </dgm:t>
    </dgm:pt>
    <dgm:pt modelId="{091B3C89-205B-49D0-BA85-57DE7B70FE36}" type="sibTrans" cxnId="{56FFF2F2-D106-443A-ADB3-C52A0DD095F1}">
      <dgm:prSet/>
      <dgm:spPr/>
      <dgm:t>
        <a:bodyPr/>
        <a:lstStyle/>
        <a:p>
          <a:endParaRPr lang="ru-RU"/>
        </a:p>
      </dgm:t>
    </dgm:pt>
    <dgm:pt modelId="{8798CBDB-5321-4071-BAAC-BB7041C20961}">
      <dgm:prSet phldrT="[Текст]" custT="1"/>
      <dgm:spPr/>
      <dgm:t>
        <a:bodyPr/>
        <a:lstStyle/>
        <a:p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3EDB7491-5869-4E02-B065-DB0333628471}" type="parTrans" cxnId="{A8969ECA-35CD-4431-A841-753E61601A5E}">
      <dgm:prSet/>
      <dgm:spPr/>
      <dgm:t>
        <a:bodyPr/>
        <a:lstStyle/>
        <a:p>
          <a:endParaRPr lang="ru-RU"/>
        </a:p>
      </dgm:t>
    </dgm:pt>
    <dgm:pt modelId="{3F411B69-076D-433E-91D4-BB7B534B7F42}" type="sibTrans" cxnId="{A8969ECA-35CD-4431-A841-753E61601A5E}">
      <dgm:prSet/>
      <dgm:spPr/>
      <dgm:t>
        <a:bodyPr/>
        <a:lstStyle/>
        <a:p>
          <a:endParaRPr lang="ru-RU"/>
        </a:p>
      </dgm:t>
    </dgm:pt>
    <dgm:pt modelId="{D0129A2B-ECC9-3842-90CB-0C18910ED284}">
      <dgm:prSet phldrT="[Текст]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>
        <a:gradFill rotWithShape="0">
          <a:gsLst>
            <a:gs pos="0">
              <a:srgbClr val="0070C0">
                <a:alpha val="4593"/>
              </a:srgbClr>
            </a:gs>
            <a:gs pos="100000">
              <a:schemeClr val="accent5">
                <a:shade val="89000"/>
                <a:lumMod val="90000"/>
              </a:schemeClr>
            </a:gs>
          </a:gsLst>
        </a:gradFill>
      </dgm:spPr>
      <dgm:t>
        <a:bodyPr/>
        <a:lstStyle/>
        <a:p>
          <a:r>
            <a:rPr lang="ru-RU" b="1" dirty="0">
              <a:latin typeface="Times New Roman" pitchFamily="18" charset="0"/>
              <a:cs typeface="Times New Roman" pitchFamily="18" charset="0"/>
            </a:rPr>
            <a:t>Включаем то, что нужно на практике</a:t>
          </a:r>
          <a:endParaRPr lang="ru-RU" dirty="0"/>
        </a:p>
      </dgm:t>
    </dgm:pt>
    <dgm:pt modelId="{46A82328-7B1F-E545-9BFA-E3DB4D237D9F}" type="parTrans" cxnId="{801E7129-7EC2-3C40-8D0D-389F4610FA04}">
      <dgm:prSet/>
      <dgm:spPr/>
      <dgm:t>
        <a:bodyPr/>
        <a:lstStyle/>
        <a:p>
          <a:endParaRPr lang="ru-RU"/>
        </a:p>
      </dgm:t>
    </dgm:pt>
    <dgm:pt modelId="{D0D498A6-14A0-1340-B663-7F0C1A7DFBBC}" type="sibTrans" cxnId="{801E7129-7EC2-3C40-8D0D-389F4610FA04}">
      <dgm:prSet/>
      <dgm:spPr/>
      <dgm:t>
        <a:bodyPr/>
        <a:lstStyle/>
        <a:p>
          <a:endParaRPr lang="ru-RU"/>
        </a:p>
      </dgm:t>
    </dgm:pt>
    <dgm:pt modelId="{6C50C9C6-CCA9-482B-A243-A1BECEB5209E}" type="pres">
      <dgm:prSet presAssocID="{C420DC4E-9C25-4882-B221-276746133D39}" presName="rootnode" presStyleCnt="0">
        <dgm:presLayoutVars>
          <dgm:chMax/>
          <dgm:chPref/>
          <dgm:dir/>
          <dgm:animLvl val="lvl"/>
        </dgm:presLayoutVars>
      </dgm:prSet>
      <dgm:spPr/>
    </dgm:pt>
    <dgm:pt modelId="{82DC60B8-F007-4A1B-ACB7-5EB69C43218D}" type="pres">
      <dgm:prSet presAssocID="{C128B9DD-8872-42A8-B721-91DEF7261018}" presName="composite" presStyleCnt="0"/>
      <dgm:spPr/>
    </dgm:pt>
    <dgm:pt modelId="{BE078290-27CC-4578-8D99-ED10A296B458}" type="pres">
      <dgm:prSet presAssocID="{C128B9DD-8872-42A8-B721-91DEF7261018}" presName="bentUpArrow1" presStyleLbl="alignImgPlace1" presStyleIdx="0" presStyleCnt="3" custLinFactNeighborX="-6762" custLinFactNeighborY="-392"/>
      <dgm:spPr/>
    </dgm:pt>
    <dgm:pt modelId="{503E5646-AD20-4047-8C66-02BCF11AE738}" type="pres">
      <dgm:prSet presAssocID="{C128B9DD-8872-42A8-B721-91DEF7261018}" presName="ParentText" presStyleLbl="node1" presStyleIdx="0" presStyleCnt="4" custScaleX="125688" custScaleY="110245" custLinFactNeighborX="-32291" custLinFactNeighborY="3656">
        <dgm:presLayoutVars>
          <dgm:chMax val="1"/>
          <dgm:chPref val="1"/>
          <dgm:bulletEnabled val="1"/>
        </dgm:presLayoutVars>
      </dgm:prSet>
      <dgm:spPr/>
    </dgm:pt>
    <dgm:pt modelId="{7D1DE286-FE1B-4E22-8655-C8CB35E375A6}" type="pres">
      <dgm:prSet presAssocID="{C128B9DD-8872-42A8-B721-91DEF7261018}" presName="ChildText" presStyleLbl="revTx" presStyleIdx="0" presStyleCnt="3" custScaleX="148115" custScaleY="105585" custLinFactNeighborX="12222" custLinFactNeighborY="1802">
        <dgm:presLayoutVars>
          <dgm:chMax val="0"/>
          <dgm:chPref val="0"/>
          <dgm:bulletEnabled val="1"/>
        </dgm:presLayoutVars>
      </dgm:prSet>
      <dgm:spPr/>
    </dgm:pt>
    <dgm:pt modelId="{9F8D117B-6F07-4693-9103-B425858F54BA}" type="pres">
      <dgm:prSet presAssocID="{755A2706-33DD-4DB5-A718-27400E247F5C}" presName="sibTrans" presStyleCnt="0"/>
      <dgm:spPr/>
    </dgm:pt>
    <dgm:pt modelId="{FE662D9F-6CB5-46AC-964F-B6FD1544B66B}" type="pres">
      <dgm:prSet presAssocID="{512B8004-E68C-401F-A879-8EF1CE977AD8}" presName="composite" presStyleCnt="0"/>
      <dgm:spPr/>
    </dgm:pt>
    <dgm:pt modelId="{9DCF7FAD-8B17-4D48-B508-92D4DC78DC6F}" type="pres">
      <dgm:prSet presAssocID="{512B8004-E68C-401F-A879-8EF1CE977AD8}" presName="bentUpArrow1" presStyleLbl="alignImgPlace1" presStyleIdx="1" presStyleCnt="3" custLinFactNeighborX="40750" custLinFactNeighborY="13116"/>
      <dgm:spPr/>
    </dgm:pt>
    <dgm:pt modelId="{9103FAB6-6355-40E2-A968-C8F6C29B4A0C}" type="pres">
      <dgm:prSet presAssocID="{512B8004-E68C-401F-A879-8EF1CE977AD8}" presName="ParentText" presStyleLbl="node1" presStyleIdx="1" presStyleCnt="4" custScaleX="129607" custScaleY="113565" custLinFactNeighborX="-11252" custLinFactNeighborY="4299">
        <dgm:presLayoutVars>
          <dgm:chMax val="1"/>
          <dgm:chPref val="1"/>
          <dgm:bulletEnabled val="1"/>
        </dgm:presLayoutVars>
      </dgm:prSet>
      <dgm:spPr/>
    </dgm:pt>
    <dgm:pt modelId="{C0D96090-92ED-48DE-B932-883304E2BC25}" type="pres">
      <dgm:prSet presAssocID="{512B8004-E68C-401F-A879-8EF1CE977AD8}" presName="ChildText" presStyleLbl="revTx" presStyleIdx="1" presStyleCnt="3" custScaleX="273839" custScaleY="111963" custLinFactNeighborX="59125" custLinFactNeighborY="4131">
        <dgm:presLayoutVars>
          <dgm:chMax val="0"/>
          <dgm:chPref val="0"/>
          <dgm:bulletEnabled val="1"/>
        </dgm:presLayoutVars>
      </dgm:prSet>
      <dgm:spPr/>
    </dgm:pt>
    <dgm:pt modelId="{95044D1E-AF3D-4AF7-A1EF-8FB9AF29D954}" type="pres">
      <dgm:prSet presAssocID="{0F4C01A8-ED8E-4885-9AF7-F0C9A89753DC}" presName="sibTrans" presStyleCnt="0"/>
      <dgm:spPr/>
    </dgm:pt>
    <dgm:pt modelId="{D1329684-4E25-4C49-A822-3B81FF3BE42A}" type="pres">
      <dgm:prSet presAssocID="{9851AC3D-510B-4315-9C94-17EDDD7674B8}" presName="composite" presStyleCnt="0"/>
      <dgm:spPr/>
    </dgm:pt>
    <dgm:pt modelId="{50F1BBBF-3018-5B4B-8996-1C78C8671109}" type="pres">
      <dgm:prSet presAssocID="{9851AC3D-510B-4315-9C94-17EDDD7674B8}" presName="bentUpArrow1" presStyleLbl="alignImgPlace1" presStyleIdx="2" presStyleCnt="3" custLinFactNeighborX="97975" custLinFactNeighborY="-2473"/>
      <dgm:spPr/>
    </dgm:pt>
    <dgm:pt modelId="{8965BF91-A1D5-46C3-B490-CEB857719ECB}" type="pres">
      <dgm:prSet presAssocID="{9851AC3D-510B-4315-9C94-17EDDD7674B8}" presName="ParentText" presStyleLbl="node1" presStyleIdx="2" presStyleCnt="4" custScaleX="125948" custScaleY="113555" custLinFactNeighborX="21699" custLinFactNeighborY="10017">
        <dgm:presLayoutVars>
          <dgm:chMax val="1"/>
          <dgm:chPref val="1"/>
          <dgm:bulletEnabled val="1"/>
        </dgm:presLayoutVars>
      </dgm:prSet>
      <dgm:spPr/>
    </dgm:pt>
    <dgm:pt modelId="{80F7ACBE-8E95-8E4E-A023-986928C7E514}" type="pres">
      <dgm:prSet presAssocID="{9851AC3D-510B-4315-9C94-17EDDD7674B8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FB584162-4AAD-0946-9ADB-2177E2BC599A}" type="pres">
      <dgm:prSet presAssocID="{091B3C89-205B-49D0-BA85-57DE7B70FE36}" presName="sibTrans" presStyleCnt="0"/>
      <dgm:spPr/>
    </dgm:pt>
    <dgm:pt modelId="{0A0DB49A-E434-3D4B-8051-9DFD18702078}" type="pres">
      <dgm:prSet presAssocID="{D0129A2B-ECC9-3842-90CB-0C18910ED284}" presName="composite" presStyleCnt="0"/>
      <dgm:spPr/>
    </dgm:pt>
    <dgm:pt modelId="{3AC7E5EB-8A1D-9742-AFF7-58224DBF1027}" type="pres">
      <dgm:prSet presAssocID="{D0129A2B-ECC9-3842-90CB-0C18910ED284}" presName="ParentText" presStyleLbl="node1" presStyleIdx="3" presStyleCnt="4" custScaleX="142777" custScaleY="97761" custLinFactNeighborX="59981" custLinFactNeighborY="6220">
        <dgm:presLayoutVars>
          <dgm:chMax val="1"/>
          <dgm:chPref val="1"/>
          <dgm:bulletEnabled val="1"/>
        </dgm:presLayoutVars>
      </dgm:prSet>
      <dgm:spPr/>
    </dgm:pt>
  </dgm:ptLst>
  <dgm:cxnLst>
    <dgm:cxn modelId="{02224D11-E839-9B43-8EC8-FCDA2EC16B6F}" type="presOf" srcId="{8798CBDB-5321-4071-BAAC-BB7041C20961}" destId="{80F7ACBE-8E95-8E4E-A023-986928C7E514}" srcOrd="0" destOrd="0" presId="urn:microsoft.com/office/officeart/2005/8/layout/StepDownProcess"/>
    <dgm:cxn modelId="{9AE8C21C-CD16-4DB0-A842-E19C2626E208}" type="presOf" srcId="{9851AC3D-510B-4315-9C94-17EDDD7674B8}" destId="{8965BF91-A1D5-46C3-B490-CEB857719ECB}" srcOrd="0" destOrd="0" presId="urn:microsoft.com/office/officeart/2005/8/layout/StepDownProcess"/>
    <dgm:cxn modelId="{801E7129-7EC2-3C40-8D0D-389F4610FA04}" srcId="{C420DC4E-9C25-4882-B221-276746133D39}" destId="{D0129A2B-ECC9-3842-90CB-0C18910ED284}" srcOrd="3" destOrd="0" parTransId="{46A82328-7B1F-E545-9BFA-E3DB4D237D9F}" sibTransId="{D0D498A6-14A0-1340-B663-7F0C1A7DFBBC}"/>
    <dgm:cxn modelId="{5C19D72A-B511-4675-AA24-357D230586EB}" type="presOf" srcId="{512B8004-E68C-401F-A879-8EF1CE977AD8}" destId="{9103FAB6-6355-40E2-A968-C8F6C29B4A0C}" srcOrd="0" destOrd="0" presId="urn:microsoft.com/office/officeart/2005/8/layout/StepDownProcess"/>
    <dgm:cxn modelId="{DF1FEB3D-93C9-B24F-82C5-B1BCDCF4BA6E}" type="presOf" srcId="{D0129A2B-ECC9-3842-90CB-0C18910ED284}" destId="{3AC7E5EB-8A1D-9742-AFF7-58224DBF1027}" srcOrd="0" destOrd="0" presId="urn:microsoft.com/office/officeart/2005/8/layout/StepDownProcess"/>
    <dgm:cxn modelId="{3C219C4A-3DAC-4A59-A55A-A41F514ED973}" type="presOf" srcId="{C128B9DD-8872-42A8-B721-91DEF7261018}" destId="{503E5646-AD20-4047-8C66-02BCF11AE738}" srcOrd="0" destOrd="0" presId="urn:microsoft.com/office/officeart/2005/8/layout/StepDownProcess"/>
    <dgm:cxn modelId="{4F3FBD4D-6FAB-4A12-9D00-59521EEDD125}" type="presOf" srcId="{C420DC4E-9C25-4882-B221-276746133D39}" destId="{6C50C9C6-CCA9-482B-A243-A1BECEB5209E}" srcOrd="0" destOrd="0" presId="urn:microsoft.com/office/officeart/2005/8/layout/StepDownProcess"/>
    <dgm:cxn modelId="{2187616E-92B3-4165-B23A-2907565D2585}" srcId="{C128B9DD-8872-42A8-B721-91DEF7261018}" destId="{E98A91B7-229C-402D-AE2C-F404C8954948}" srcOrd="0" destOrd="0" parTransId="{553E3613-AF5E-4EB9-B84A-F6AA4C5ECB69}" sibTransId="{9E154E52-660E-4BE7-A467-EE380F29734D}"/>
    <dgm:cxn modelId="{AD0AAB51-F21B-4BEC-B95B-1E5B959FD5FD}" type="presOf" srcId="{E98A91B7-229C-402D-AE2C-F404C8954948}" destId="{7D1DE286-FE1B-4E22-8655-C8CB35E375A6}" srcOrd="0" destOrd="0" presId="urn:microsoft.com/office/officeart/2005/8/layout/StepDownProcess"/>
    <dgm:cxn modelId="{1B87747F-F223-420C-B318-85FD29D3D446}" type="presOf" srcId="{EF76A397-2F65-4CD8-A88E-0E7A5235393A}" destId="{C0D96090-92ED-48DE-B932-883304E2BC25}" srcOrd="0" destOrd="0" presId="urn:microsoft.com/office/officeart/2005/8/layout/StepDownProcess"/>
    <dgm:cxn modelId="{68214B91-25AC-42DE-9D3A-B7FDA61F83BD}" srcId="{C420DC4E-9C25-4882-B221-276746133D39}" destId="{C128B9DD-8872-42A8-B721-91DEF7261018}" srcOrd="0" destOrd="0" parTransId="{8EF1753C-C19F-4172-99E5-651DED2ED0DF}" sibTransId="{755A2706-33DD-4DB5-A718-27400E247F5C}"/>
    <dgm:cxn modelId="{2ECE83B9-5094-4767-91A8-BFC55C2E594E}" srcId="{C420DC4E-9C25-4882-B221-276746133D39}" destId="{512B8004-E68C-401F-A879-8EF1CE977AD8}" srcOrd="1" destOrd="0" parTransId="{B3492A80-F2A9-45B4-BD1D-F0BC656F86D6}" sibTransId="{0F4C01A8-ED8E-4885-9AF7-F0C9A89753DC}"/>
    <dgm:cxn modelId="{A8969ECA-35CD-4431-A841-753E61601A5E}" srcId="{9851AC3D-510B-4315-9C94-17EDDD7674B8}" destId="{8798CBDB-5321-4071-BAAC-BB7041C20961}" srcOrd="0" destOrd="0" parTransId="{3EDB7491-5869-4E02-B065-DB0333628471}" sibTransId="{3F411B69-076D-433E-91D4-BB7B534B7F42}"/>
    <dgm:cxn modelId="{33B23FCF-21E9-4A53-B2D8-4051B127B869}" srcId="{512B8004-E68C-401F-A879-8EF1CE977AD8}" destId="{EF76A397-2F65-4CD8-A88E-0E7A5235393A}" srcOrd="0" destOrd="0" parTransId="{80F65AAE-9F89-4307-B099-1955F09B49F7}" sibTransId="{E4DA09B1-3F54-46A7-8910-7F22B6815235}"/>
    <dgm:cxn modelId="{56FFF2F2-D106-443A-ADB3-C52A0DD095F1}" srcId="{C420DC4E-9C25-4882-B221-276746133D39}" destId="{9851AC3D-510B-4315-9C94-17EDDD7674B8}" srcOrd="2" destOrd="0" parTransId="{2479E04A-878E-4ADF-9846-EB4D71973336}" sibTransId="{091B3C89-205B-49D0-BA85-57DE7B70FE36}"/>
    <dgm:cxn modelId="{C0BDFD39-6CE7-4723-9DA2-9D21AAAC6406}" type="presParOf" srcId="{6C50C9C6-CCA9-482B-A243-A1BECEB5209E}" destId="{82DC60B8-F007-4A1B-ACB7-5EB69C43218D}" srcOrd="0" destOrd="0" presId="urn:microsoft.com/office/officeart/2005/8/layout/StepDownProcess"/>
    <dgm:cxn modelId="{60AE857E-7918-4C56-AAF1-0593834F674C}" type="presParOf" srcId="{82DC60B8-F007-4A1B-ACB7-5EB69C43218D}" destId="{BE078290-27CC-4578-8D99-ED10A296B458}" srcOrd="0" destOrd="0" presId="urn:microsoft.com/office/officeart/2005/8/layout/StepDownProcess"/>
    <dgm:cxn modelId="{4F9F0619-EB10-466D-B701-9C1C2B1F9ECD}" type="presParOf" srcId="{82DC60B8-F007-4A1B-ACB7-5EB69C43218D}" destId="{503E5646-AD20-4047-8C66-02BCF11AE738}" srcOrd="1" destOrd="0" presId="urn:microsoft.com/office/officeart/2005/8/layout/StepDownProcess"/>
    <dgm:cxn modelId="{DDD1D1A0-20F6-4C7D-9471-61E6EDF9C60B}" type="presParOf" srcId="{82DC60B8-F007-4A1B-ACB7-5EB69C43218D}" destId="{7D1DE286-FE1B-4E22-8655-C8CB35E375A6}" srcOrd="2" destOrd="0" presId="urn:microsoft.com/office/officeart/2005/8/layout/StepDownProcess"/>
    <dgm:cxn modelId="{68DE5853-0DF1-423D-A3D4-AAACCB07AA9F}" type="presParOf" srcId="{6C50C9C6-CCA9-482B-A243-A1BECEB5209E}" destId="{9F8D117B-6F07-4693-9103-B425858F54BA}" srcOrd="1" destOrd="0" presId="urn:microsoft.com/office/officeart/2005/8/layout/StepDownProcess"/>
    <dgm:cxn modelId="{3647E3F9-928B-4806-9924-5AD2EF8D40B3}" type="presParOf" srcId="{6C50C9C6-CCA9-482B-A243-A1BECEB5209E}" destId="{FE662D9F-6CB5-46AC-964F-B6FD1544B66B}" srcOrd="2" destOrd="0" presId="urn:microsoft.com/office/officeart/2005/8/layout/StepDownProcess"/>
    <dgm:cxn modelId="{0318B081-6C29-463F-AEC1-F5BC6A445E47}" type="presParOf" srcId="{FE662D9F-6CB5-46AC-964F-B6FD1544B66B}" destId="{9DCF7FAD-8B17-4D48-B508-92D4DC78DC6F}" srcOrd="0" destOrd="0" presId="urn:microsoft.com/office/officeart/2005/8/layout/StepDownProcess"/>
    <dgm:cxn modelId="{739268B2-B8AC-4EDF-A65A-9D67084E5546}" type="presParOf" srcId="{FE662D9F-6CB5-46AC-964F-B6FD1544B66B}" destId="{9103FAB6-6355-40E2-A968-C8F6C29B4A0C}" srcOrd="1" destOrd="0" presId="urn:microsoft.com/office/officeart/2005/8/layout/StepDownProcess"/>
    <dgm:cxn modelId="{984EA987-C0AE-4423-B7DF-63DB0E41A76D}" type="presParOf" srcId="{FE662D9F-6CB5-46AC-964F-B6FD1544B66B}" destId="{C0D96090-92ED-48DE-B932-883304E2BC25}" srcOrd="2" destOrd="0" presId="urn:microsoft.com/office/officeart/2005/8/layout/StepDownProcess"/>
    <dgm:cxn modelId="{B57C30FB-C175-4DC6-972C-AECF82E61F9B}" type="presParOf" srcId="{6C50C9C6-CCA9-482B-A243-A1BECEB5209E}" destId="{95044D1E-AF3D-4AF7-A1EF-8FB9AF29D954}" srcOrd="3" destOrd="0" presId="urn:microsoft.com/office/officeart/2005/8/layout/StepDownProcess"/>
    <dgm:cxn modelId="{8FF8EAAA-B32B-42FE-B294-701BC4C78EEB}" type="presParOf" srcId="{6C50C9C6-CCA9-482B-A243-A1BECEB5209E}" destId="{D1329684-4E25-4C49-A822-3B81FF3BE42A}" srcOrd="4" destOrd="0" presId="urn:microsoft.com/office/officeart/2005/8/layout/StepDownProcess"/>
    <dgm:cxn modelId="{FFB590EF-99D9-8345-8E9C-3E1D71B994A1}" type="presParOf" srcId="{D1329684-4E25-4C49-A822-3B81FF3BE42A}" destId="{50F1BBBF-3018-5B4B-8996-1C78C8671109}" srcOrd="0" destOrd="0" presId="urn:microsoft.com/office/officeart/2005/8/layout/StepDownProcess"/>
    <dgm:cxn modelId="{762F8728-060A-42F8-A371-F3C9060C69A6}" type="presParOf" srcId="{D1329684-4E25-4C49-A822-3B81FF3BE42A}" destId="{8965BF91-A1D5-46C3-B490-CEB857719ECB}" srcOrd="1" destOrd="0" presId="urn:microsoft.com/office/officeart/2005/8/layout/StepDownProcess"/>
    <dgm:cxn modelId="{CF3FD49C-F727-D44B-96AF-6BBF5073F45D}" type="presParOf" srcId="{D1329684-4E25-4C49-A822-3B81FF3BE42A}" destId="{80F7ACBE-8E95-8E4E-A023-986928C7E514}" srcOrd="2" destOrd="0" presId="urn:microsoft.com/office/officeart/2005/8/layout/StepDownProcess"/>
    <dgm:cxn modelId="{3F7CB8E4-D424-5C40-BDC8-F72CBB2C47B1}" type="presParOf" srcId="{6C50C9C6-CCA9-482B-A243-A1BECEB5209E}" destId="{FB584162-4AAD-0946-9ADB-2177E2BC599A}" srcOrd="5" destOrd="0" presId="urn:microsoft.com/office/officeart/2005/8/layout/StepDownProcess"/>
    <dgm:cxn modelId="{C0B33935-A1D0-5149-8891-D3E66CC8536D}" type="presParOf" srcId="{6C50C9C6-CCA9-482B-A243-A1BECEB5209E}" destId="{0A0DB49A-E434-3D4B-8051-9DFD18702078}" srcOrd="6" destOrd="0" presId="urn:microsoft.com/office/officeart/2005/8/layout/StepDownProcess"/>
    <dgm:cxn modelId="{7F82E09B-C403-A442-8C7E-047C9F3F84D9}" type="presParOf" srcId="{0A0DB49A-E434-3D4B-8051-9DFD18702078}" destId="{3AC7E5EB-8A1D-9742-AFF7-58224DBF1027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078290-27CC-4578-8D99-ED10A296B458}">
      <dsp:nvSpPr>
        <dsp:cNvPr id="0" name=""/>
        <dsp:cNvSpPr/>
      </dsp:nvSpPr>
      <dsp:spPr>
        <a:xfrm rot="5400000">
          <a:off x="1523881" y="1092774"/>
          <a:ext cx="913372" cy="103984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3E5646-AD20-4047-8C66-02BCF11AE738}">
      <dsp:nvSpPr>
        <dsp:cNvPr id="0" name=""/>
        <dsp:cNvSpPr/>
      </dsp:nvSpPr>
      <dsp:spPr>
        <a:xfrm>
          <a:off x="658219" y="68079"/>
          <a:ext cx="1932556" cy="1186520"/>
        </a:xfrm>
        <a:prstGeom prst="roundRect">
          <a:avLst>
            <a:gd name="adj" fmla="val 16670"/>
          </a:avLst>
        </a:prstGeom>
        <a:gradFill rotWithShape="0">
          <a:gsLst>
            <a:gs pos="0">
              <a:srgbClr val="0070C0">
                <a:lumMod val="99000"/>
                <a:lumOff val="1000"/>
                <a:alpha val="0"/>
              </a:srgbClr>
            </a:gs>
            <a:gs pos="100000">
              <a:schemeClr val="accent5"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itchFamily="18" charset="0"/>
              <a:cs typeface="Times New Roman" pitchFamily="18" charset="0"/>
            </a:rPr>
            <a:t>Математика- живое знание</a:t>
          </a:r>
        </a:p>
      </dsp:txBody>
      <dsp:txXfrm>
        <a:off x="716151" y="126011"/>
        <a:ext cx="1816692" cy="1070656"/>
      </dsp:txXfrm>
    </dsp:sp>
    <dsp:sp modelId="{7D1DE286-FE1B-4E22-8655-C8CB35E375A6}">
      <dsp:nvSpPr>
        <dsp:cNvPr id="0" name=""/>
        <dsp:cNvSpPr/>
      </dsp:nvSpPr>
      <dsp:spPr>
        <a:xfrm>
          <a:off x="2757434" y="177891"/>
          <a:ext cx="1656356" cy="9184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57434" y="177891"/>
        <a:ext cx="1656356" cy="918461"/>
      </dsp:txXfrm>
    </dsp:sp>
    <dsp:sp modelId="{9DCF7FAD-8B17-4D48-B508-92D4DC78DC6F}">
      <dsp:nvSpPr>
        <dsp:cNvPr id="0" name=""/>
        <dsp:cNvSpPr/>
      </dsp:nvSpPr>
      <dsp:spPr>
        <a:xfrm rot="5400000">
          <a:off x="3546809" y="2498142"/>
          <a:ext cx="913372" cy="103984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03FAB6-6355-40E2-A968-C8F6C29B4A0C}">
      <dsp:nvSpPr>
        <dsp:cNvPr id="0" name=""/>
        <dsp:cNvSpPr/>
      </dsp:nvSpPr>
      <dsp:spPr>
        <a:xfrm>
          <a:off x="2480460" y="1339123"/>
          <a:ext cx="1992814" cy="1222252"/>
        </a:xfrm>
        <a:prstGeom prst="roundRect">
          <a:avLst>
            <a:gd name="adj" fmla="val 16670"/>
          </a:avLst>
        </a:prstGeom>
        <a:gradFill rotWithShape="0">
          <a:gsLst>
            <a:gs pos="0">
              <a:srgbClr val="0070C0">
                <a:alpha val="1000"/>
              </a:srgbClr>
            </a:gs>
            <a:gs pos="100000">
              <a:schemeClr val="accent5"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itchFamily="18" charset="0"/>
              <a:cs typeface="Times New Roman" pitchFamily="18" charset="0"/>
            </a:rPr>
            <a:t>Работа с источниками</a:t>
          </a:r>
          <a:endParaRPr lang="ru-RU" sz="2000" kern="1200" dirty="0"/>
        </a:p>
      </dsp:txBody>
      <dsp:txXfrm>
        <a:off x="2540136" y="1398799"/>
        <a:ext cx="1873462" cy="1102900"/>
      </dsp:txXfrm>
    </dsp:sp>
    <dsp:sp modelId="{C0D96090-92ED-48DE-B932-883304E2BC25}">
      <dsp:nvSpPr>
        <dsp:cNvPr id="0" name=""/>
        <dsp:cNvSpPr/>
      </dsp:nvSpPr>
      <dsp:spPr>
        <a:xfrm>
          <a:off x="4107843" y="1452400"/>
          <a:ext cx="3062316" cy="9739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07843" y="1452400"/>
        <a:ext cx="3062316" cy="973942"/>
      </dsp:txXfrm>
    </dsp:sp>
    <dsp:sp modelId="{50F1BBBF-3018-5B4B-8996-1C78C8671109}">
      <dsp:nvSpPr>
        <dsp:cNvPr id="0" name=""/>
        <dsp:cNvSpPr/>
      </dsp:nvSpPr>
      <dsp:spPr>
        <a:xfrm rot="5400000">
          <a:off x="5612477" y="3637692"/>
          <a:ext cx="913372" cy="1039842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965BF91-A1D5-46C3-B490-CEB857719ECB}">
      <dsp:nvSpPr>
        <dsp:cNvPr id="0" name=""/>
        <dsp:cNvSpPr/>
      </dsp:nvSpPr>
      <dsp:spPr>
        <a:xfrm>
          <a:off x="4485857" y="2682653"/>
          <a:ext cx="1936554" cy="1222144"/>
        </a:xfrm>
        <a:prstGeom prst="roundRect">
          <a:avLst>
            <a:gd name="adj" fmla="val 16670"/>
          </a:avLst>
        </a:prstGeom>
        <a:gradFill rotWithShape="0">
          <a:gsLst>
            <a:gs pos="0">
              <a:srgbClr val="0070C0">
                <a:alpha val="0"/>
              </a:srgbClr>
            </a:gs>
            <a:gs pos="100000">
              <a:schemeClr val="accent5"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itchFamily="18" charset="0"/>
              <a:cs typeface="Times New Roman" pitchFamily="18" charset="0"/>
            </a:rPr>
            <a:t>Отбор главного</a:t>
          </a:r>
          <a:endParaRPr lang="ru-RU" sz="2000" kern="1200" dirty="0"/>
        </a:p>
      </dsp:txBody>
      <dsp:txXfrm>
        <a:off x="4545528" y="2742324"/>
        <a:ext cx="1817212" cy="1102802"/>
      </dsp:txXfrm>
    </dsp:sp>
    <dsp:sp modelId="{80F7ACBE-8E95-8E4E-A023-986928C7E514}">
      <dsp:nvSpPr>
        <dsp:cNvPr id="0" name=""/>
        <dsp:cNvSpPr/>
      </dsp:nvSpPr>
      <dsp:spPr>
        <a:xfrm>
          <a:off x="5889285" y="2750433"/>
          <a:ext cx="1118290" cy="869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89285" y="2750433"/>
        <a:ext cx="1118290" cy="869878"/>
      </dsp:txXfrm>
    </dsp:sp>
    <dsp:sp modelId="{3AC7E5EB-8A1D-9742-AFF7-58224DBF1027}">
      <dsp:nvSpPr>
        <dsp:cNvPr id="0" name=""/>
        <dsp:cNvSpPr/>
      </dsp:nvSpPr>
      <dsp:spPr>
        <a:xfrm>
          <a:off x="6573223" y="3885511"/>
          <a:ext cx="2195313" cy="1052160"/>
        </a:xfrm>
        <a:prstGeom prst="roundRect">
          <a:avLst>
            <a:gd name="adj" fmla="val 16670"/>
          </a:avLst>
        </a:prstGeom>
        <a:gradFill rotWithShape="0">
          <a:gsLst>
            <a:gs pos="0">
              <a:srgbClr val="0070C0">
                <a:alpha val="4593"/>
              </a:srgbClr>
            </a:gs>
            <a:gs pos="100000">
              <a:schemeClr val="accent5">
                <a:shade val="89000"/>
                <a:lumMod val="90000"/>
              </a:schemeClr>
            </a:gs>
          </a:gsLst>
          <a:lin ang="5400000" scaled="0"/>
        </a:gradFill>
        <a:ln w="9525" cap="flat" cmpd="sng" algn="ctr">
          <a:solidFill>
            <a:schemeClr val="accent5"/>
          </a:solidFill>
          <a:prstDash val="solid"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flat" dir="tl">
            <a:rot lat="0" lon="0" rev="6360000"/>
          </a:lightRig>
        </a:scene3d>
        <a:sp3d prstMaterial="flat">
          <a:bevelT w="12700" h="12700"/>
        </a:sp3d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latin typeface="Times New Roman" pitchFamily="18" charset="0"/>
              <a:cs typeface="Times New Roman" pitchFamily="18" charset="0"/>
            </a:rPr>
            <a:t>Включаем то, что нужно на практике</a:t>
          </a:r>
          <a:endParaRPr lang="ru-RU" sz="2000" kern="1200" dirty="0"/>
        </a:p>
      </dsp:txBody>
      <dsp:txXfrm>
        <a:off x="6624594" y="3936882"/>
        <a:ext cx="2092571" cy="9494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5T20:50:01.547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334 15 24575,'23'2'0,"2"-1"0,7-1 0,0 0 0,-1 0 0,-3 0 0,0 0 0,2 1 0,2 3 0,-1 1 0,-1 4 0,-3 0 0,-3 1 0,-3 3 0,-2-2 0,0 2 0,-4 0 0,-1-2 0,-3-2 0,-4-1 0,1-1 0,-1 1 0,4 2 0,0 2 0,2-1 0,-3 1 0,-1-2 0,-1-2 0,-3-1 0,-1 0 0,-1-1 0,0 0 0,-1 2 0,0 0 0,-1 1 0,-1-1 0,1 4 0,-1 2 0,0 3 0,0 0 0,0 2 0,0 1 0,-2-1 0,-3-1 0,-2-3 0,-2 0 0,-1 0 0,1-3 0,-2-1 0,-2 1 0,-1-2 0,-3 0 0,0 0 0,0 1 0,2-4 0,-2 1 0,3-2 0,-2 1 0,-1 0 0,-2 1 0,0 0 0,1-1 0,0-2 0,-1 0 0,0-2 0,-2 0 0,1-1 0,0-2 0,-1 1 0,-2-1 0,-1 0 0,-3 0 0,-5 0 0,2 0 0,-2-2 0,1-2 0,5 0 0,0-1 0,5-1 0,1-1 0,1 0 0,0 0 0,1 0 0,2-1 0,0-1 0,2 0 0,2-1 0,-1 0 0,0-3 0,2-1 0,-2 0 0,2-1 0,2 1 0,0 0 0,2 0 0,2 0 0,1 1 0,3 1 0,0 1 0,0-1 0,-1 1 0,2-4 0,-1 1 0,1-3 0,0 2 0,0 2 0,1-1 0,2 3 0,2 0 0,0 1 0,0 1 0,0 0 0,0 2 0,2-2 0,-1 0 0,0-1 0,3 1 0,-1-1 0,0 1 0,-1 0 0,1 0 0,-2 1 0,2 2 0,-3-1 0,1 2 0,1 0 0,-2 0 0,1 1 0,-1 0 0,0-1 0,1 2 0,-3-1 0,2 1 0,-1 1 0,1-1 0,2 1 0,-2-1 0,1 0 0,1 1 0,-2-1 0,1 0 0,0-1 0,0 1 0,0-1 0,0 2 0,-1 0 0,2 0 0,-2 1 0,0-1 0,-1 2 0,-2-1 0,1 1 0,1-1 0,-2 1 0,2-1 0,-1-1 0,2 1 0,-1-2 0,1 2 0,0 0 0,0-2 0,1 2 0,-1 0 0,0 0 0,-1-1 0,0 2 0,1-1 0,-1 1 0,1 0 0,-1 0 0,0 0 0,-2 0 0,2 0 0,-1 0 0,-1 0 0,-1 0 0,-1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5T20:50:13.780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185 10 24575,'19'0'0,"1"0"0,5 0 0,0 0 0,2 0 0,-2 0 0,-2 0 0,-3 0 0,-2 0 0,-1 0 0,2-1 0,0 0 0,0 0 0,-1 1 0,-2 0 0,-3 0 0,-1 0 0,-1 0 0,-1 0 0,0 0 0,-1 0 0,0 0 0,-2 0 0,1 0 0,1 2 0,0 1 0,0 1 0,-1 1 0,0 0 0,-1 0 0,0 0 0,-1 0 0,0 0 0,1 0 0,0 1 0,0-1 0,0 1 0,-1-1 0,-2-1 0,0 1 0,-1 0 0,-1-1 0,-1 1 0,1 0 0,-1 1 0,1 1 0,0 1 0,-1 0 0,1 0 0,-1 1 0,0 0 0,0-1 0,0 1 0,-1-1 0,0 0 0,0 0 0,0-1 0,0 3 0,-2 1 0,-2 0 0,0 1 0,-2-1 0,1 0 0,-1 0 0,0 0 0,0-2 0,0-1 0,0-1 0,0-2 0,-1 1 0,-1 0 0,-3 0 0,-1 1 0,-3-1 0,-1 0 0,0 0 0,-1-1 0,0 1 0,3-1 0,0-1 0,2-1 0,2-1 0,-1 0 0,2 0 0,0 0 0,0 0 0,-2-1 0,0 1 0,-1 0 0,-1 0 0,0 0 0,0-1 0,-1 0 0,0 0 0,1-1 0,0 0 0,1 0 0,0 0 0,0 0 0,-1 0 0,-2 0 0,-4-1 0,-2-2 0,-1-2 0,0 0 0,1-1 0,2 0 0,3 0 0,1 0 0,3 0 0,1 0 0,2-1 0,0 1 0,0-1 0,-1 0 0,2 1 0,0-1 0,3 2 0,1-1 0,0 1 0,1-2 0,-1 1 0,1-1 0,1-1 0,1 0 0,1 0 0,-1-1 0,0 0 0,1 0 0,0-1 0,0 1 0,0-1 0,0 1 0,0 1 0,2-1 0,-1 2 0,2 1 0,0-1 0,0 0 0,1 0 0,0 0 0,-1 1 0,1 1 0,-1 1 0,-1 1 0,0-1 0,1 0 0,-1 1 0,0-1 0,0 1 0,0 0 0,0 0 0,0 0 0,1 0 0,-1-1 0,1 1 0,1 0 0,0-1 0,-1 0 0,0 0 0,0 0 0,0 0 0,1 0 0,0 0 0,0 1 0,1-1 0,-1 0 0,0 1 0,0 0 0,1 0 0,-1-1 0,1 2 0,-1 0 0,-1 0 0,0 1 0,0 0 0,0 0 0,0 0 0,1 0 0,-1-1 0,1 0 0,-1 0 0,1 0 0,0 0 0,0 0 0,-2 1 0,1 0 0,-1 1 0,0 0 0,0 0 0,1 0 0,0 0 0,-1 0 0,1 0 0,-1 0 0,0 0 0,0 0 0,0 0 0,-1 0 0,-1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5T20:50:45.431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114 42 24575,'6'-2'0,"1"1"0,2 1 0,2 0 0,2-1 0,2-1 0,3 0 0,1-2 0,0 1 0,-1 0 0,-1 0 0,-2 0 0,-1 0 0,-1 1 0,-1 0 0,-2 0 0,0 0 0,0 0 0,1 1 0,-1 0 0,-1-1 0,-1 2 0,-1-1 0,0 1 0,0 0 0,1 0 0,0 0 0,-1 0 0,1 0 0,1 0 0,1 0 0,0 0 0,0 0 0,-1 0 0,0 0 0,0 0 0,-2 0 0,1 0 0,-1 0 0,0 0 0,1 0 0,1 0 0,0 1 0,0 0 0,-2 0 0,0 0 0,-1 0 0,-1 1 0,1-1 0,0 1 0,0 0 0,1 1 0,1 0 0,-1 1 0,0 0 0,0 0 0,-1-1 0,0 0 0,1 0 0,-1 1 0,1 0 0,-1-1 0,0 1 0,-1-1 0,-1 0 0,0 1 0,0 0 0,1 0 0,0 2 0,0-1 0,1 2 0,0-1 0,-2-1 0,0 0 0,-2-2 0,0 0 0,0 0 0,0 1 0,0-1 0,0 0 0,1 0 0,-2 1 0,1 0 0,-2-1 0,1 1 0,-1-1 0,1 1 0,0 1 0,-1-1 0,1 1 0,-1 0 0,1 0 0,0-1 0,-1 1 0,1 1 0,-1 0 0,0 0 0,0 1 0,0 0 0,0-1 0,0 1 0,0 0 0,0 0 0,0 0 0,-1-1 0,-1-1 0,1-1 0,0 0 0,0-1 0,-1-1 0,0 1 0,1 0 0,-1 0 0,0 0 0,0 1 0,-2 0 0,0 2 0,0 0 0,-1 1 0,0 0 0,0 0 0,0 0 0,0-1 0,0 0 0,0-1 0,0 0 0,1 0 0,0-1 0,0 0 0,1 0 0,-1-1 0,1 1 0,-1-1 0,0 1 0,0 0 0,-1 0 0,0 0 0,-1 0 0,0-1 0,1 0 0,-2 0 0,1 0 0,1-1 0,-1 1 0,-1-1 0,-1 1 0,-1 1 0,0-1 0,1 0 0,0-1 0,2-1 0,1 1 0,0-2 0,1 1 0,1 0 0,-1 0 0,-1 0 0,0 0 0,-1 0 0,1 0 0,0 0 0,0 0 0,-2 0 0,1 0 0,-2 0 0,0 0 0,1 0 0,-1 0 0,1 0 0,0 0 0,0 0 0,1 0 0,0-1 0,-1 0 0,0 0 0,0 0 0,1 0 0,0 0 0,0 0 0,0 0 0,0 0 0,0 0 0,0 0 0,-1 0 0,-1 0 0,0 0 0,1 0 0,-1 0 0,0 0 0,0 0 0,1 0 0,1 0 0,0 0 0,-1-1 0,0 0 0,0-1 0,-1 2 0,1-1 0,0-1 0,0 1 0,0-2 0,0 1 0,0 0 0,-1 0 0,-1 0 0,1 0 0,0 0 0,1 0 0,2 0 0,1 1 0,0-1 0,-1 0 0,-1-1 0,-2 0 0,-2 0 0,-1-1 0,-2 0 0,3 0 0,2 1 0,3 1 0,2 0 0,2 0 0,-1 1 0,1 0 0,0 0 0,-2-1 0,-2-1 0,-2 0 0,1 0 0,0 1 0,2 0 0,2 0 0,1 0 0,1 1 0,-1-1 0,0 0 0,0 0 0,0 0 0,-2-1 0,0 0 0,1 0 0,-1 0 0,1 0 0,1 0 0,0 1 0,0-1 0,0 0 0,-1 0 0,1-1 0,0 1 0,0 0 0,1 1 0,-1-1 0,0-1 0,-1 0 0,1 0 0,-1 0 0,1 0 0,0 0 0,-1-1 0,0 0 0,1 0 0,-1 1 0,1-1 0,0 0 0,-1 0 0,1 1 0,0 0 0,0 0 0,1 0 0,-1 1 0,0-1 0,1 1 0,-1-1 0,1 1 0,0 0 0,0-1 0,0 1 0,-1 0 0,1 0 0,-1 0 0,1 0 0,0 0 0,0 0 0,0 0 0,0 0 0,0 0 0,0-1 0,0 0 0,0 0 0,0 0 0,0 1 0,0 1 0,0-1 0,0 1 0,0 0 0,0-1 0,0 1 0,1-1 0,-1 1 0,2-1 0,0 0 0,0 0 0,0 0 0,0-1 0,0 1 0,0 0 0,0 1 0,-1-1 0,1 1 0,-1 0 0,1-1 0,-1 0 0,1 1 0,0 0 0,0 0 0,0 0 0,0-1 0,1 0 0,-2 0 0,1 1 0,-1 1 0,1-1 0,0-1 0,0 1 0,0-1 0,0 1 0,0 1 0,-1 0 0,0 0 0,1 0 0,0-1 0,0 1 0,0-2 0,0 2 0,-1-1 0,0 0 0,1 1 0,0-1 0,0 0 0,1 0 0,-1 0 0,0 0 0,-1 1 0,1-1 0,-1 0 0,2 1 0,-1 0 0,-1 0 0,2 0 0,-1 0 0,-1 1 0,1-1 0,0 0 0,0 1 0,0-1 0,0 0 0,0 0 0,0 0 0,0-1 0,1 2 0,-1-1 0,0 1 0,-1 0 0,0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4-25T20:51:17.346"/>
    </inkml:context>
    <inkml:brush xml:id="br0">
      <inkml:brushProperty name="width" value="0.035" units="cm"/>
      <inkml:brushProperty name="height" value="0.035" units="cm"/>
      <inkml:brushProperty name="color" value="#004F8B"/>
    </inkml:brush>
  </inkml:definitions>
  <inkml:trace contextRef="#ctx0" brushRef="#br0">1 0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9C7DA-231A-47DB-85D0-F113E31A6452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E58023-1734-4521-8119-B3B31024F2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078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8023-1734-4521-8119-B3B31024F20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155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E58023-1734-4521-8119-B3B31024F20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7278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E58023-1734-4521-8119-B3B31024F20B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41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09" r:id="rId1"/>
    <p:sldLayoutId id="2147485210" r:id="rId2"/>
    <p:sldLayoutId id="2147485211" r:id="rId3"/>
    <p:sldLayoutId id="2147485212" r:id="rId4"/>
    <p:sldLayoutId id="2147485213" r:id="rId5"/>
    <p:sldLayoutId id="2147485214" r:id="rId6"/>
    <p:sldLayoutId id="2147485215" r:id="rId7"/>
    <p:sldLayoutId id="2147485216" r:id="rId8"/>
    <p:sldLayoutId id="2147485217" r:id="rId9"/>
    <p:sldLayoutId id="2147485218" r:id="rId10"/>
    <p:sldLayoutId id="21474852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9.png"/><Relationship Id="rId5" Type="http://schemas.openxmlformats.org/officeDocument/2006/relationships/image" Target="../media/image6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59F5F99A-0B83-047C-8B64-36CE16A0EB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80" b="5346"/>
          <a:stretch>
            <a:fillRect/>
          </a:stretch>
        </p:blipFill>
        <p:spPr bwMode="auto">
          <a:xfrm>
            <a:off x="-23370" y="0"/>
            <a:ext cx="916737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030424"/>
            <a:ext cx="8064896" cy="3744416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Методика сопровождения проекта</a:t>
            </a:r>
            <a:b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itchFamily="18" charset="0"/>
              </a:rPr>
              <a:t>«Математика роста: применение арифметической и геометрической прогрессии в биологии, экономике и социальных процессах»</a:t>
            </a:r>
            <a:br>
              <a:rPr lang="ru-RU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/>
              <a:t> 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774840"/>
            <a:ext cx="6400800" cy="2636912"/>
          </a:xfrm>
        </p:spPr>
        <p:txBody>
          <a:bodyPr>
            <a:normAutofit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математики 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ГБОУ ЛНР «</a:t>
            </a:r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Ровеньковская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школа №5 </a:t>
            </a:r>
          </a:p>
          <a:p>
            <a:pPr algn="l"/>
            <a:r>
              <a:rPr lang="ru-RU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им.Молодой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гвардии»</a:t>
            </a:r>
          </a:p>
          <a:p>
            <a:pPr algn="l"/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Косенко Юлия Андреевна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229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060848"/>
            <a:ext cx="7920880" cy="4104456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Этап 4. Оформление работы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62AEE8E-CD31-5BB2-205A-115A0BEF10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616560"/>
            <a:ext cx="8352928" cy="5045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08721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D4018136-0C40-D5DF-983A-0CA22D210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828216"/>
            <a:ext cx="3600400" cy="2155355"/>
          </a:xfrm>
        </p:spPr>
        <p:txBody>
          <a:bodyPr/>
          <a:lstStyle/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содержит: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 с нумерацией;</a:t>
            </a:r>
          </a:p>
          <a:p>
            <a:pPr>
              <a:buFont typeface="Wingdings" pitchFamily="2" charset="2"/>
              <a:buChar char="§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развёрнутые вычисления;</a:t>
            </a:r>
          </a:p>
          <a:p>
            <a:pPr>
              <a:buFont typeface="Wingdings" pitchFamily="2" charset="2"/>
              <a:buChar char="§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после каждой задачи;</a:t>
            </a:r>
          </a:p>
          <a:p>
            <a:pPr>
              <a:buFont typeface="Wingdings" pitchFamily="2" charset="2"/>
              <a:buChar char="§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ссылки на теорию.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9472" y="166458"/>
            <a:ext cx="8229600" cy="1152128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Этап 4. Оформление работы</a:t>
            </a:r>
            <a:endParaRPr lang="ru-RU" sz="4200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5E98E2F-CE38-F157-2071-1F98A35348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9652" y="1070007"/>
            <a:ext cx="4781128" cy="366845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31B29EE-99E3-47BD-6422-1224E9496C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413" y="4269800"/>
            <a:ext cx="5112568" cy="242174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0" name="Рукописный ввод 19">
                <a:extLst>
                  <a:ext uri="{FF2B5EF4-FFF2-40B4-BE49-F238E27FC236}">
                    <a16:creationId xmlns:a16="http://schemas.microsoft.com/office/drawing/2014/main" id="{30B6F077-5DDA-5D97-7AAE-785ACAE41BEF}"/>
                  </a:ext>
                </a:extLst>
              </p14:cNvPr>
              <p14:cNvContentPartPr/>
              <p14:nvPr/>
            </p14:nvContentPartPr>
            <p14:xfrm>
              <a:off x="8433712" y="2039933"/>
              <a:ext cx="328524" cy="218404"/>
            </p14:xfrm>
          </p:contentPart>
        </mc:Choice>
        <mc:Fallback xmlns="">
          <p:pic>
            <p:nvPicPr>
              <p:cNvPr id="20" name="Рукописный ввод 19">
                <a:extLst>
                  <a:ext uri="{FF2B5EF4-FFF2-40B4-BE49-F238E27FC236}">
                    <a16:creationId xmlns:a16="http://schemas.microsoft.com/office/drawing/2014/main" id="{30B6F077-5DDA-5D97-7AAE-785ACAE41BE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427588" y="2033806"/>
                <a:ext cx="340772" cy="2306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2" name="Рукописный ввод 21">
                <a:extLst>
                  <a:ext uri="{FF2B5EF4-FFF2-40B4-BE49-F238E27FC236}">
                    <a16:creationId xmlns:a16="http://schemas.microsoft.com/office/drawing/2014/main" id="{CF098243-246B-F9B6-B50F-C4988CDC73F8}"/>
                  </a:ext>
                </a:extLst>
              </p14:cNvPr>
              <p14:cNvContentPartPr/>
              <p14:nvPr/>
            </p14:nvContentPartPr>
            <p14:xfrm>
              <a:off x="8428013" y="4526044"/>
              <a:ext cx="257760" cy="147240"/>
            </p14:xfrm>
          </p:contentPart>
        </mc:Choice>
        <mc:Fallback xmlns="">
          <p:pic>
            <p:nvPicPr>
              <p:cNvPr id="22" name="Рукописный ввод 21">
                <a:extLst>
                  <a:ext uri="{FF2B5EF4-FFF2-40B4-BE49-F238E27FC236}">
                    <a16:creationId xmlns:a16="http://schemas.microsoft.com/office/drawing/2014/main" id="{CF098243-246B-F9B6-B50F-C4988CDC73F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421884" y="4519924"/>
                <a:ext cx="270017" cy="15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5" name="Рукописный ввод 24">
                <a:extLst>
                  <a:ext uri="{FF2B5EF4-FFF2-40B4-BE49-F238E27FC236}">
                    <a16:creationId xmlns:a16="http://schemas.microsoft.com/office/drawing/2014/main" id="{5EA269C6-CEE9-58B6-6B36-FA9CE1DB2EA4}"/>
                  </a:ext>
                </a:extLst>
              </p14:cNvPr>
              <p14:cNvContentPartPr/>
              <p14:nvPr/>
            </p14:nvContentPartPr>
            <p14:xfrm>
              <a:off x="4433220" y="6165304"/>
              <a:ext cx="277560" cy="165240"/>
            </p14:xfrm>
          </p:contentPart>
        </mc:Choice>
        <mc:Fallback xmlns="">
          <p:pic>
            <p:nvPicPr>
              <p:cNvPr id="25" name="Рукописный ввод 24">
                <a:extLst>
                  <a:ext uri="{FF2B5EF4-FFF2-40B4-BE49-F238E27FC236}">
                    <a16:creationId xmlns:a16="http://schemas.microsoft.com/office/drawing/2014/main" id="{5EA269C6-CEE9-58B6-6B36-FA9CE1DB2EA4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4427100" y="6159184"/>
                <a:ext cx="289800" cy="17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6" name="Рукописный ввод 25">
                <a:extLst>
                  <a:ext uri="{FF2B5EF4-FFF2-40B4-BE49-F238E27FC236}">
                    <a16:creationId xmlns:a16="http://schemas.microsoft.com/office/drawing/2014/main" id="{C5CC8E95-3166-A6CD-C6D6-0FCD71A3B01F}"/>
                  </a:ext>
                </a:extLst>
              </p14:cNvPr>
              <p14:cNvContentPartPr/>
              <p14:nvPr/>
            </p14:nvContentPartPr>
            <p14:xfrm>
              <a:off x="3133800" y="1218240"/>
              <a:ext cx="360" cy="360"/>
            </p14:xfrm>
          </p:contentPart>
        </mc:Choice>
        <mc:Fallback xmlns="">
          <p:pic>
            <p:nvPicPr>
              <p:cNvPr id="26" name="Рукописный ввод 25">
                <a:extLst>
                  <a:ext uri="{FF2B5EF4-FFF2-40B4-BE49-F238E27FC236}">
                    <a16:creationId xmlns:a16="http://schemas.microsoft.com/office/drawing/2014/main" id="{C5CC8E95-3166-A6CD-C6D6-0FCD71A3B01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127680" y="1212120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00395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4A011-B0C9-E5FB-1790-470BAA4D2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4CA2A61F-5377-0B04-C727-84A59AC6C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457" y="2636912"/>
            <a:ext cx="7897085" cy="3450696"/>
          </a:xfrm>
        </p:spPr>
        <p:txBody>
          <a:bodyPr>
            <a:normAutofit/>
          </a:bodyPr>
          <a:lstStyle/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было самым трудным?</a:t>
            </a:r>
          </a:p>
          <a:p>
            <a:pPr lvl="0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дало наибольшее удовлетворение?</a:t>
            </a:r>
          </a:p>
          <a:p>
            <a:pPr lvl="0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проект изменил понимание математики?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C24A63F-EA7F-E430-847C-6C026DEC6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457" y="338344"/>
            <a:ext cx="8229600" cy="2016224"/>
          </a:xfrm>
        </p:spPr>
        <p:txBody>
          <a:bodyPr>
            <a:normAutofit/>
          </a:bodyPr>
          <a:lstStyle/>
          <a:p>
            <a:pPr algn="ctr"/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Этап 5</a:t>
            </a:r>
            <a:br>
              <a:rPr lang="ru-RU" sz="4200" dirty="0">
                <a:latin typeface="Times New Roman" pitchFamily="18" charset="0"/>
                <a:cs typeface="Times New Roman" pitchFamily="18" charset="0"/>
              </a:rPr>
            </a:b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Анализ результатов и рефлексия</a:t>
            </a:r>
            <a:br>
              <a:rPr lang="ru-RU" sz="4200" dirty="0">
                <a:latin typeface="Times New Roman" pitchFamily="18" charset="0"/>
                <a:cs typeface="Times New Roman" pitchFamily="18" charset="0"/>
              </a:rPr>
            </a:br>
            <a:endParaRPr lang="ru-RU" sz="4200" dirty="0"/>
          </a:p>
        </p:txBody>
      </p:sp>
    </p:spTree>
    <p:extLst>
      <p:ext uri="{BB962C8B-B14F-4D97-AF65-F5344CB8AC3E}">
        <p14:creationId xmlns:p14="http://schemas.microsoft.com/office/powerpoint/2010/main" val="311722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F71E52-1CAE-B05C-5D6E-0D836CFF8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90D64E50-101E-1EF2-CD1C-D3BA34725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4968" y="2440300"/>
            <a:ext cx="8114184" cy="4497363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1. Начинайте с жизни, а не с теории.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2. Не бойтесь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но управляйте глубиной.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3. Каждая задача – с обсуждением границ применимости.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4. Используйте «параллельное сравнение» моделей.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5. Рефлексия – не «галочка», а обязательный этап.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7A890E7-D6A5-A160-33DA-75DD8C84F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2016224"/>
          </a:xfrm>
        </p:spPr>
        <p:txBody>
          <a:bodyPr>
            <a:normAutofit/>
          </a:bodyPr>
          <a:lstStyle/>
          <a:p>
            <a:pPr algn="ctr"/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Общие методические выводы</a:t>
            </a:r>
            <a:br>
              <a:rPr lang="ru-RU" sz="4200" dirty="0">
                <a:latin typeface="Times New Roman" pitchFamily="18" charset="0"/>
                <a:cs typeface="Times New Roman" pitchFamily="18" charset="0"/>
              </a:rPr>
            </a:br>
            <a:endParaRPr lang="ru-RU" sz="4200" dirty="0"/>
          </a:p>
        </p:txBody>
      </p:sp>
    </p:spTree>
    <p:extLst>
      <p:ext uri="{BB962C8B-B14F-4D97-AF65-F5344CB8AC3E}">
        <p14:creationId xmlns:p14="http://schemas.microsoft.com/office/powerpoint/2010/main" val="214946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81653" y="2852936"/>
            <a:ext cx="836549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6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157773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5">
            <a:extLst>
              <a:ext uri="{FF2B5EF4-FFF2-40B4-BE49-F238E27FC236}">
                <a16:creationId xmlns:a16="http://schemas.microsoft.com/office/drawing/2014/main" id="{77F23C7F-FC3F-59A3-21CA-9C5EBF1F6F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25"/>
          <a:stretch>
            <a:fillRect/>
          </a:stretch>
        </p:blipFill>
        <p:spPr bwMode="auto">
          <a:xfrm>
            <a:off x="14509104" y="9405664"/>
            <a:ext cx="916737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583521" y="4318420"/>
            <a:ext cx="7827473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572821" y="3449038"/>
            <a:ext cx="784887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32341" y="2438283"/>
            <a:ext cx="784887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22397" y="1584894"/>
            <a:ext cx="784887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368152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Предусматривается достижение следующих учебных и воспитательных задач: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0" dirty="0">
              <a:effectLst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966154" y="2280606"/>
            <a:ext cx="6942260" cy="614901"/>
          </a:xfrm>
          <a:custGeom>
            <a:avLst/>
            <a:gdLst>
              <a:gd name="connsiteX0" fmla="*/ 0 w 6972489"/>
              <a:gd name="connsiteY0" fmla="*/ 167631 h 1005768"/>
              <a:gd name="connsiteX1" fmla="*/ 167631 w 6972489"/>
              <a:gd name="connsiteY1" fmla="*/ 0 h 1005768"/>
              <a:gd name="connsiteX2" fmla="*/ 6804858 w 6972489"/>
              <a:gd name="connsiteY2" fmla="*/ 0 h 1005768"/>
              <a:gd name="connsiteX3" fmla="*/ 6972489 w 6972489"/>
              <a:gd name="connsiteY3" fmla="*/ 167631 h 1005768"/>
              <a:gd name="connsiteX4" fmla="*/ 6972489 w 6972489"/>
              <a:gd name="connsiteY4" fmla="*/ 838137 h 1005768"/>
              <a:gd name="connsiteX5" fmla="*/ 6804858 w 6972489"/>
              <a:gd name="connsiteY5" fmla="*/ 1005768 h 1005768"/>
              <a:gd name="connsiteX6" fmla="*/ 167631 w 6972489"/>
              <a:gd name="connsiteY6" fmla="*/ 1005768 h 1005768"/>
              <a:gd name="connsiteX7" fmla="*/ 0 w 6972489"/>
              <a:gd name="connsiteY7" fmla="*/ 838137 h 1005768"/>
              <a:gd name="connsiteX8" fmla="*/ 0 w 6972489"/>
              <a:gd name="connsiteY8" fmla="*/ 167631 h 1005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72489" h="1005768">
                <a:moveTo>
                  <a:pt x="0" y="167631"/>
                </a:moveTo>
                <a:cubicBezTo>
                  <a:pt x="0" y="75051"/>
                  <a:pt x="75051" y="0"/>
                  <a:pt x="167631" y="0"/>
                </a:cubicBezTo>
                <a:lnTo>
                  <a:pt x="6804858" y="0"/>
                </a:lnTo>
                <a:cubicBezTo>
                  <a:pt x="6897438" y="0"/>
                  <a:pt x="6972489" y="75051"/>
                  <a:pt x="6972489" y="167631"/>
                </a:cubicBezTo>
                <a:lnTo>
                  <a:pt x="6972489" y="838137"/>
                </a:lnTo>
                <a:cubicBezTo>
                  <a:pt x="6972489" y="930717"/>
                  <a:pt x="6897438" y="1005768"/>
                  <a:pt x="6804858" y="1005768"/>
                </a:cubicBezTo>
                <a:lnTo>
                  <a:pt x="167631" y="1005768"/>
                </a:lnTo>
                <a:cubicBezTo>
                  <a:pt x="75051" y="1005768"/>
                  <a:pt x="0" y="930717"/>
                  <a:pt x="0" y="838137"/>
                </a:cubicBezTo>
                <a:lnTo>
                  <a:pt x="0" y="167631"/>
                </a:lnTo>
                <a:close/>
              </a:path>
            </a:pathLst>
          </a:custGeom>
          <a:solidFill>
            <a:srgbClr val="00206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181738"/>
              <a:satOff val="-16616"/>
              <a:lumOff val="-4379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0103" tIns="49098" rIns="270103" bIns="49098" numCol="1" spcCol="1270" anchor="ctr" anchorCtr="0">
            <a:no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800" kern="1200" dirty="0">
                <a:latin typeface="Times New Roman" panose="02020603050405020304" pitchFamily="18" charset="0"/>
                <a:cs typeface="Times New Roman" pitchFamily="18" charset="0"/>
              </a:rPr>
              <a:t>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аналитического и критического мышления учащихся </a:t>
            </a:r>
            <a:endParaRPr lang="ru-RU" sz="18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олилиния 14"/>
          <p:cNvSpPr/>
          <p:nvPr/>
        </p:nvSpPr>
        <p:spPr>
          <a:xfrm>
            <a:off x="966154" y="3132859"/>
            <a:ext cx="6942260" cy="746154"/>
          </a:xfrm>
          <a:custGeom>
            <a:avLst/>
            <a:gdLst>
              <a:gd name="connsiteX0" fmla="*/ 0 w 6942260"/>
              <a:gd name="connsiteY0" fmla="*/ 124361 h 746154"/>
              <a:gd name="connsiteX1" fmla="*/ 124361 w 6942260"/>
              <a:gd name="connsiteY1" fmla="*/ 0 h 746154"/>
              <a:gd name="connsiteX2" fmla="*/ 6817899 w 6942260"/>
              <a:gd name="connsiteY2" fmla="*/ 0 h 746154"/>
              <a:gd name="connsiteX3" fmla="*/ 6942260 w 6942260"/>
              <a:gd name="connsiteY3" fmla="*/ 124361 h 746154"/>
              <a:gd name="connsiteX4" fmla="*/ 6942260 w 6942260"/>
              <a:gd name="connsiteY4" fmla="*/ 621793 h 746154"/>
              <a:gd name="connsiteX5" fmla="*/ 6817899 w 6942260"/>
              <a:gd name="connsiteY5" fmla="*/ 746154 h 746154"/>
              <a:gd name="connsiteX6" fmla="*/ 124361 w 6942260"/>
              <a:gd name="connsiteY6" fmla="*/ 746154 h 746154"/>
              <a:gd name="connsiteX7" fmla="*/ 0 w 6942260"/>
              <a:gd name="connsiteY7" fmla="*/ 621793 h 746154"/>
              <a:gd name="connsiteX8" fmla="*/ 0 w 6942260"/>
              <a:gd name="connsiteY8" fmla="*/ 124361 h 746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42260" h="746154">
                <a:moveTo>
                  <a:pt x="0" y="124361"/>
                </a:moveTo>
                <a:cubicBezTo>
                  <a:pt x="0" y="55678"/>
                  <a:pt x="55678" y="0"/>
                  <a:pt x="124361" y="0"/>
                </a:cubicBezTo>
                <a:lnTo>
                  <a:pt x="6817899" y="0"/>
                </a:lnTo>
                <a:cubicBezTo>
                  <a:pt x="6886582" y="0"/>
                  <a:pt x="6942260" y="55678"/>
                  <a:pt x="6942260" y="124361"/>
                </a:cubicBezTo>
                <a:lnTo>
                  <a:pt x="6942260" y="621793"/>
                </a:lnTo>
                <a:cubicBezTo>
                  <a:pt x="6942260" y="690476"/>
                  <a:pt x="6886582" y="746154"/>
                  <a:pt x="6817899" y="746154"/>
                </a:cubicBezTo>
                <a:lnTo>
                  <a:pt x="124361" y="746154"/>
                </a:lnTo>
                <a:cubicBezTo>
                  <a:pt x="55678" y="746154"/>
                  <a:pt x="0" y="690476"/>
                  <a:pt x="0" y="621793"/>
                </a:cubicBezTo>
                <a:lnTo>
                  <a:pt x="0" y="124361"/>
                </a:lnTo>
                <a:close/>
              </a:path>
            </a:pathLst>
          </a:custGeom>
          <a:solidFill>
            <a:srgbClr val="0070C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363475"/>
              <a:satOff val="-33231"/>
              <a:lumOff val="-8758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7429" tIns="36424" rIns="257429" bIns="36424" numCol="1" spcCol="1270" anchor="ctr" anchorCtr="0">
            <a:no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800" kern="1200" dirty="0">
                <a:latin typeface="Times New Roman" pitchFamily="18" charset="0"/>
                <a:cs typeface="Times New Roman" pitchFamily="18" charset="0"/>
              </a:rPr>
              <a:t>3. 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одаренных учащихся и обеспечение реализации их творческого потенциала </a:t>
            </a:r>
            <a:endParaRPr lang="ru-RU" sz="14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966213" y="1409346"/>
            <a:ext cx="6942201" cy="631963"/>
          </a:xfrm>
          <a:custGeom>
            <a:avLst/>
            <a:gdLst>
              <a:gd name="connsiteX0" fmla="*/ 0 w 6942201"/>
              <a:gd name="connsiteY0" fmla="*/ 105329 h 631963"/>
              <a:gd name="connsiteX1" fmla="*/ 105329 w 6942201"/>
              <a:gd name="connsiteY1" fmla="*/ 0 h 631963"/>
              <a:gd name="connsiteX2" fmla="*/ 6836872 w 6942201"/>
              <a:gd name="connsiteY2" fmla="*/ 0 h 631963"/>
              <a:gd name="connsiteX3" fmla="*/ 6942201 w 6942201"/>
              <a:gd name="connsiteY3" fmla="*/ 105329 h 631963"/>
              <a:gd name="connsiteX4" fmla="*/ 6942201 w 6942201"/>
              <a:gd name="connsiteY4" fmla="*/ 526634 h 631963"/>
              <a:gd name="connsiteX5" fmla="*/ 6836872 w 6942201"/>
              <a:gd name="connsiteY5" fmla="*/ 631963 h 631963"/>
              <a:gd name="connsiteX6" fmla="*/ 105329 w 6942201"/>
              <a:gd name="connsiteY6" fmla="*/ 631963 h 631963"/>
              <a:gd name="connsiteX7" fmla="*/ 0 w 6942201"/>
              <a:gd name="connsiteY7" fmla="*/ 526634 h 631963"/>
              <a:gd name="connsiteX8" fmla="*/ 0 w 6942201"/>
              <a:gd name="connsiteY8" fmla="*/ 105329 h 63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42201" h="631963">
                <a:moveTo>
                  <a:pt x="0" y="105329"/>
                </a:moveTo>
                <a:cubicBezTo>
                  <a:pt x="0" y="47157"/>
                  <a:pt x="47157" y="0"/>
                  <a:pt x="105329" y="0"/>
                </a:cubicBezTo>
                <a:lnTo>
                  <a:pt x="6836872" y="0"/>
                </a:lnTo>
                <a:cubicBezTo>
                  <a:pt x="6895044" y="0"/>
                  <a:pt x="6942201" y="47157"/>
                  <a:pt x="6942201" y="105329"/>
                </a:cubicBezTo>
                <a:lnTo>
                  <a:pt x="6942201" y="526634"/>
                </a:lnTo>
                <a:cubicBezTo>
                  <a:pt x="6942201" y="584806"/>
                  <a:pt x="6895044" y="631963"/>
                  <a:pt x="6836872" y="631963"/>
                </a:cubicBezTo>
                <a:lnTo>
                  <a:pt x="105329" y="631963"/>
                </a:lnTo>
                <a:cubicBezTo>
                  <a:pt x="47157" y="631963"/>
                  <a:pt x="0" y="584806"/>
                  <a:pt x="0" y="526634"/>
                </a:cubicBezTo>
                <a:lnTo>
                  <a:pt x="0" y="105329"/>
                </a:lnTo>
                <a:close/>
              </a:path>
            </a:pathLst>
          </a:custGeom>
          <a:solidFill>
            <a:schemeClr val="tx2">
              <a:lumMod val="90000"/>
              <a:lumOff val="10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51855" tIns="30850" rIns="251855" bIns="30850" numCol="1" spcCol="1270" anchor="ctr" anchorCtr="0">
            <a:no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1</a:t>
            </a:r>
            <a:r>
              <a:rPr lang="ru-RU" sz="1800" kern="1200" dirty="0">
                <a:latin typeface="Times New Roman" panose="02020603050405020304" pitchFamily="18" charset="0"/>
                <a:cs typeface="Times New Roman" pitchFamily="18" charset="0"/>
              </a:rPr>
              <a:t>. Развитие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творческих способностей учащихся и выработка у них исследовательских навыков </a:t>
            </a:r>
            <a:endParaRPr lang="ru-RU" sz="18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966154" y="4154317"/>
            <a:ext cx="6942260" cy="576065"/>
          </a:xfrm>
          <a:custGeom>
            <a:avLst/>
            <a:gdLst>
              <a:gd name="connsiteX0" fmla="*/ 0 w 6960093"/>
              <a:gd name="connsiteY0" fmla="*/ 197456 h 1184714"/>
              <a:gd name="connsiteX1" fmla="*/ 197456 w 6960093"/>
              <a:gd name="connsiteY1" fmla="*/ 0 h 1184714"/>
              <a:gd name="connsiteX2" fmla="*/ 6762637 w 6960093"/>
              <a:gd name="connsiteY2" fmla="*/ 0 h 1184714"/>
              <a:gd name="connsiteX3" fmla="*/ 6960093 w 6960093"/>
              <a:gd name="connsiteY3" fmla="*/ 197456 h 1184714"/>
              <a:gd name="connsiteX4" fmla="*/ 6960093 w 6960093"/>
              <a:gd name="connsiteY4" fmla="*/ 987258 h 1184714"/>
              <a:gd name="connsiteX5" fmla="*/ 6762637 w 6960093"/>
              <a:gd name="connsiteY5" fmla="*/ 1184714 h 1184714"/>
              <a:gd name="connsiteX6" fmla="*/ 197456 w 6960093"/>
              <a:gd name="connsiteY6" fmla="*/ 1184714 h 1184714"/>
              <a:gd name="connsiteX7" fmla="*/ 0 w 6960093"/>
              <a:gd name="connsiteY7" fmla="*/ 987258 h 1184714"/>
              <a:gd name="connsiteX8" fmla="*/ 0 w 6960093"/>
              <a:gd name="connsiteY8" fmla="*/ 197456 h 1184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60093" h="1184714">
                <a:moveTo>
                  <a:pt x="0" y="197456"/>
                </a:moveTo>
                <a:cubicBezTo>
                  <a:pt x="0" y="88404"/>
                  <a:pt x="88404" y="0"/>
                  <a:pt x="197456" y="0"/>
                </a:cubicBezTo>
                <a:lnTo>
                  <a:pt x="6762637" y="0"/>
                </a:lnTo>
                <a:cubicBezTo>
                  <a:pt x="6871689" y="0"/>
                  <a:pt x="6960093" y="88404"/>
                  <a:pt x="6960093" y="197456"/>
                </a:cubicBezTo>
                <a:lnTo>
                  <a:pt x="6960093" y="987258"/>
                </a:lnTo>
                <a:cubicBezTo>
                  <a:pt x="6960093" y="1096310"/>
                  <a:pt x="6871689" y="1184714"/>
                  <a:pt x="6762637" y="1184714"/>
                </a:cubicBezTo>
                <a:lnTo>
                  <a:pt x="197456" y="1184714"/>
                </a:lnTo>
                <a:cubicBezTo>
                  <a:pt x="88404" y="1184714"/>
                  <a:pt x="0" y="1096310"/>
                  <a:pt x="0" y="987258"/>
                </a:cubicBezTo>
                <a:lnTo>
                  <a:pt x="0" y="197456"/>
                </a:lnTo>
                <a:close/>
              </a:path>
            </a:pathLst>
          </a:custGeom>
          <a:solidFill>
            <a:srgbClr val="00800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545213"/>
              <a:satOff val="-49847"/>
              <a:lumOff val="-1313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8838" tIns="57833" rIns="278838" bIns="57833" numCol="1" spcCol="1270" anchor="ctr" anchorCtr="0">
            <a:no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Воспитание целеустремленности системности в учебной деятельности </a:t>
            </a:r>
            <a:endParaRPr lang="ru-RU" sz="16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AE5BBBE-DE38-B420-DE3B-7E6FF957890A}"/>
              </a:ext>
            </a:extLst>
          </p:cNvPr>
          <p:cNvSpPr/>
          <p:nvPr/>
        </p:nvSpPr>
        <p:spPr>
          <a:xfrm>
            <a:off x="543041" y="5201534"/>
            <a:ext cx="7827473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лилиния 3">
            <a:extLst>
              <a:ext uri="{FF2B5EF4-FFF2-40B4-BE49-F238E27FC236}">
                <a16:creationId xmlns:a16="http://schemas.microsoft.com/office/drawing/2014/main" id="{42051702-F78F-CA29-91CB-D737182EC8B1}"/>
              </a:ext>
            </a:extLst>
          </p:cNvPr>
          <p:cNvSpPr/>
          <p:nvPr/>
        </p:nvSpPr>
        <p:spPr>
          <a:xfrm>
            <a:off x="966155" y="5030280"/>
            <a:ext cx="6942260" cy="576065"/>
          </a:xfrm>
          <a:custGeom>
            <a:avLst/>
            <a:gdLst>
              <a:gd name="connsiteX0" fmla="*/ 0 w 6960093"/>
              <a:gd name="connsiteY0" fmla="*/ 197456 h 1184714"/>
              <a:gd name="connsiteX1" fmla="*/ 197456 w 6960093"/>
              <a:gd name="connsiteY1" fmla="*/ 0 h 1184714"/>
              <a:gd name="connsiteX2" fmla="*/ 6762637 w 6960093"/>
              <a:gd name="connsiteY2" fmla="*/ 0 h 1184714"/>
              <a:gd name="connsiteX3" fmla="*/ 6960093 w 6960093"/>
              <a:gd name="connsiteY3" fmla="*/ 197456 h 1184714"/>
              <a:gd name="connsiteX4" fmla="*/ 6960093 w 6960093"/>
              <a:gd name="connsiteY4" fmla="*/ 987258 h 1184714"/>
              <a:gd name="connsiteX5" fmla="*/ 6762637 w 6960093"/>
              <a:gd name="connsiteY5" fmla="*/ 1184714 h 1184714"/>
              <a:gd name="connsiteX6" fmla="*/ 197456 w 6960093"/>
              <a:gd name="connsiteY6" fmla="*/ 1184714 h 1184714"/>
              <a:gd name="connsiteX7" fmla="*/ 0 w 6960093"/>
              <a:gd name="connsiteY7" fmla="*/ 987258 h 1184714"/>
              <a:gd name="connsiteX8" fmla="*/ 0 w 6960093"/>
              <a:gd name="connsiteY8" fmla="*/ 197456 h 1184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60093" h="1184714">
                <a:moveTo>
                  <a:pt x="0" y="197456"/>
                </a:moveTo>
                <a:cubicBezTo>
                  <a:pt x="0" y="88404"/>
                  <a:pt x="88404" y="0"/>
                  <a:pt x="197456" y="0"/>
                </a:cubicBezTo>
                <a:lnTo>
                  <a:pt x="6762637" y="0"/>
                </a:lnTo>
                <a:cubicBezTo>
                  <a:pt x="6871689" y="0"/>
                  <a:pt x="6960093" y="88404"/>
                  <a:pt x="6960093" y="197456"/>
                </a:cubicBezTo>
                <a:lnTo>
                  <a:pt x="6960093" y="987258"/>
                </a:lnTo>
                <a:cubicBezTo>
                  <a:pt x="6960093" y="1096310"/>
                  <a:pt x="6871689" y="1184714"/>
                  <a:pt x="6762637" y="1184714"/>
                </a:cubicBezTo>
                <a:lnTo>
                  <a:pt x="197456" y="1184714"/>
                </a:lnTo>
                <a:cubicBezTo>
                  <a:pt x="88404" y="1184714"/>
                  <a:pt x="0" y="1096310"/>
                  <a:pt x="0" y="987258"/>
                </a:cubicBezTo>
                <a:lnTo>
                  <a:pt x="0" y="197456"/>
                </a:lnTo>
                <a:close/>
              </a:path>
            </a:pathLst>
          </a:custGeom>
          <a:solidFill>
            <a:srgbClr val="666633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545213"/>
              <a:satOff val="-49847"/>
              <a:lumOff val="-1313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8838" tIns="57833" rIns="278838" bIns="57833" numCol="1" spcCol="1270" anchor="ctr" anchorCtr="0">
            <a:no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5</a:t>
            </a:r>
            <a:r>
              <a:rPr lang="ru-RU" sz="1800" kern="1200" dirty="0">
                <a:latin typeface="Times New Roman" panose="02020603050405020304" pitchFamily="18" charset="0"/>
                <a:cs typeface="Times New Roman" pitchFamily="18" charset="0"/>
              </a:rPr>
              <a:t>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в профессиональной ориентации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kern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AC0D908-712E-03C8-7692-3D4F600832B1}"/>
              </a:ext>
            </a:extLst>
          </p:cNvPr>
          <p:cNvSpPr/>
          <p:nvPr/>
        </p:nvSpPr>
        <p:spPr>
          <a:xfrm>
            <a:off x="570673" y="6093296"/>
            <a:ext cx="7827473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>
            <a:extLst>
              <a:ext uri="{FF2B5EF4-FFF2-40B4-BE49-F238E27FC236}">
                <a16:creationId xmlns:a16="http://schemas.microsoft.com/office/drawing/2014/main" id="{93E52BCA-E338-9E80-3071-99A69B4664B5}"/>
              </a:ext>
            </a:extLst>
          </p:cNvPr>
          <p:cNvSpPr/>
          <p:nvPr/>
        </p:nvSpPr>
        <p:spPr>
          <a:xfrm>
            <a:off x="966154" y="5849820"/>
            <a:ext cx="6942259" cy="576065"/>
          </a:xfrm>
          <a:custGeom>
            <a:avLst/>
            <a:gdLst>
              <a:gd name="connsiteX0" fmla="*/ 0 w 6960093"/>
              <a:gd name="connsiteY0" fmla="*/ 197456 h 1184714"/>
              <a:gd name="connsiteX1" fmla="*/ 197456 w 6960093"/>
              <a:gd name="connsiteY1" fmla="*/ 0 h 1184714"/>
              <a:gd name="connsiteX2" fmla="*/ 6762637 w 6960093"/>
              <a:gd name="connsiteY2" fmla="*/ 0 h 1184714"/>
              <a:gd name="connsiteX3" fmla="*/ 6960093 w 6960093"/>
              <a:gd name="connsiteY3" fmla="*/ 197456 h 1184714"/>
              <a:gd name="connsiteX4" fmla="*/ 6960093 w 6960093"/>
              <a:gd name="connsiteY4" fmla="*/ 987258 h 1184714"/>
              <a:gd name="connsiteX5" fmla="*/ 6762637 w 6960093"/>
              <a:gd name="connsiteY5" fmla="*/ 1184714 h 1184714"/>
              <a:gd name="connsiteX6" fmla="*/ 197456 w 6960093"/>
              <a:gd name="connsiteY6" fmla="*/ 1184714 h 1184714"/>
              <a:gd name="connsiteX7" fmla="*/ 0 w 6960093"/>
              <a:gd name="connsiteY7" fmla="*/ 987258 h 1184714"/>
              <a:gd name="connsiteX8" fmla="*/ 0 w 6960093"/>
              <a:gd name="connsiteY8" fmla="*/ 197456 h 1184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960093" h="1184714">
                <a:moveTo>
                  <a:pt x="0" y="197456"/>
                </a:moveTo>
                <a:cubicBezTo>
                  <a:pt x="0" y="88404"/>
                  <a:pt x="88404" y="0"/>
                  <a:pt x="197456" y="0"/>
                </a:cubicBezTo>
                <a:lnTo>
                  <a:pt x="6762637" y="0"/>
                </a:lnTo>
                <a:cubicBezTo>
                  <a:pt x="6871689" y="0"/>
                  <a:pt x="6960093" y="88404"/>
                  <a:pt x="6960093" y="197456"/>
                </a:cubicBezTo>
                <a:lnTo>
                  <a:pt x="6960093" y="987258"/>
                </a:lnTo>
                <a:cubicBezTo>
                  <a:pt x="6960093" y="1096310"/>
                  <a:pt x="6871689" y="1184714"/>
                  <a:pt x="6762637" y="1184714"/>
                </a:cubicBezTo>
                <a:lnTo>
                  <a:pt x="197456" y="1184714"/>
                </a:lnTo>
                <a:cubicBezTo>
                  <a:pt x="88404" y="1184714"/>
                  <a:pt x="0" y="1096310"/>
                  <a:pt x="0" y="987258"/>
                </a:cubicBezTo>
                <a:lnTo>
                  <a:pt x="0" y="197456"/>
                </a:lnTo>
                <a:close/>
              </a:path>
            </a:pathLst>
          </a:custGeom>
          <a:solidFill>
            <a:srgbClr val="996600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5">
              <a:hueOff val="545213"/>
              <a:satOff val="-49847"/>
              <a:lumOff val="-1313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8838" tIns="57833" rIns="278838" bIns="57833" numCol="1" spcCol="1270" anchor="ctr" anchorCtr="0">
            <a:noAutofit/>
          </a:bodyPr>
          <a:lstStyle/>
          <a:p>
            <a:pPr lvl="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dirty="0">
                <a:latin typeface="Times New Roman" panose="02020603050405020304" pitchFamily="18" charset="0"/>
                <a:cs typeface="Times New Roman" pitchFamily="18" charset="0"/>
              </a:rPr>
              <a:t>6</a:t>
            </a:r>
            <a:r>
              <a:rPr lang="ru-RU" sz="1800" kern="1200" dirty="0">
                <a:latin typeface="Times New Roman" panose="02020603050405020304" pitchFamily="18" charset="0"/>
                <a:cs typeface="Times New Roman" pitchFamily="18" charset="0"/>
              </a:rPr>
              <a:t>. 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Самоутверждение учащихся благодаря достижению поставленной цели </a:t>
            </a:r>
            <a:endParaRPr lang="ru-RU" sz="1600" kern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48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69776" y="2276872"/>
            <a:ext cx="9036496" cy="4752528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Проблема: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дети теряют учебную мотивацию, если не видят практического смысла знаний. Им скучно читать учебник и слушать лекции.</a:t>
            </a:r>
          </a:p>
          <a:p>
            <a:pPr marL="0" indent="0">
              <a:buNone/>
            </a:pP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👉 </a:t>
            </a:r>
            <a:r>
              <a:rPr lang="ru-RU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«Зачем мне это? Где пригодится?»</a:t>
            </a:r>
          </a:p>
          <a:p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Решение: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✅ Проектная, исследовательская деятельность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✅ Связь математики с реальной жизнью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7504" y="338328"/>
            <a:ext cx="9036496" cy="1578504"/>
          </a:xfrm>
        </p:spPr>
        <p:txBody>
          <a:bodyPr>
            <a:no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Мотивация современных учеников</a:t>
            </a:r>
          </a:p>
        </p:txBody>
      </p:sp>
    </p:spTree>
    <p:extLst>
      <p:ext uri="{BB962C8B-B14F-4D97-AF65-F5344CB8AC3E}">
        <p14:creationId xmlns:p14="http://schemas.microsoft.com/office/powerpoint/2010/main" val="35497970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МЕТОД ПРОЕКТА</a:t>
            </a:r>
          </a:p>
        </p:txBody>
      </p:sp>
      <p:cxnSp>
        <p:nvCxnSpPr>
          <p:cNvPr id="11" name="Прямая со стрелкой 10"/>
          <p:cNvCxnSpPr>
            <a:cxnSpLocks/>
          </p:cNvCxnSpPr>
          <p:nvPr/>
        </p:nvCxnSpPr>
        <p:spPr>
          <a:xfrm flipH="1">
            <a:off x="2402016" y="2903563"/>
            <a:ext cx="500586" cy="529926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5474962" y="3417315"/>
            <a:ext cx="346528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Развить межпредметные связи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(математика + биология + обществознание + экономика).</a:t>
            </a:r>
          </a:p>
        </p:txBody>
      </p:sp>
      <p:cxnSp>
        <p:nvCxnSpPr>
          <p:cNvPr id="16" name="Прямая со стрелкой 15"/>
          <p:cNvCxnSpPr>
            <a:cxnSpLocks/>
          </p:cNvCxnSpPr>
          <p:nvPr/>
        </p:nvCxnSpPr>
        <p:spPr>
          <a:xfrm>
            <a:off x="4568552" y="3034902"/>
            <a:ext cx="0" cy="1636985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2123728" y="4765932"/>
            <a:ext cx="488965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функциональную грамотность</a:t>
            </a:r>
          </a:p>
          <a:p>
            <a:pPr lvl="0" algn="ctr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(читательскую, математическую, </a:t>
            </a:r>
          </a:p>
          <a:p>
            <a:pPr lvl="0" algn="ctr"/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естественно-научную, финансовую).</a:t>
            </a:r>
          </a:p>
        </p:txBody>
      </p:sp>
      <p:cxnSp>
        <p:nvCxnSpPr>
          <p:cNvPr id="19" name="Прямая со стрелкой 18"/>
          <p:cNvCxnSpPr>
            <a:cxnSpLocks/>
          </p:cNvCxnSpPr>
          <p:nvPr/>
        </p:nvCxnSpPr>
        <p:spPr>
          <a:xfrm>
            <a:off x="6529431" y="2919737"/>
            <a:ext cx="552730" cy="497578"/>
          </a:xfrm>
          <a:prstGeom prst="straightConnector1">
            <a:avLst/>
          </a:prstGeom>
          <a:ln w="38100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Прямоугольник 24"/>
          <p:cNvSpPr/>
          <p:nvPr/>
        </p:nvSpPr>
        <p:spPr>
          <a:xfrm>
            <a:off x="426458" y="3380918"/>
            <a:ext cx="344166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Показать прикладной </a:t>
            </a:r>
          </a:p>
          <a:p>
            <a:pPr lvl="0"/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математики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6C33B9-839F-0EB0-BC7C-BE1386ED24AA}"/>
              </a:ext>
            </a:extLst>
          </p:cNvPr>
          <p:cNvSpPr txBox="1"/>
          <p:nvPr/>
        </p:nvSpPr>
        <p:spPr>
          <a:xfrm>
            <a:off x="1858644" y="2388571"/>
            <a:ext cx="5419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РОСТА</a:t>
            </a:r>
          </a:p>
        </p:txBody>
      </p:sp>
    </p:spTree>
    <p:extLst>
      <p:ext uri="{BB962C8B-B14F-4D97-AF65-F5344CB8AC3E}">
        <p14:creationId xmlns:p14="http://schemas.microsoft.com/office/powerpoint/2010/main" val="2489162452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101EC-9B08-373A-AD27-F2EA624556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7582A9AB-0350-4F6C-EF96-B0341A470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4900" y="2276872"/>
            <a:ext cx="9433048" cy="515570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приём: </a:t>
            </a:r>
          </a:p>
          <a:p>
            <a:pPr marL="0" indent="0" algn="ctr">
              <a:buNone/>
            </a:pP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«От жизненного вопроса – к математической модели»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для старта (без формул):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Почему, если положить деньги в банк под 10% годовых, через</a:t>
            </a:r>
          </a:p>
          <a:p>
            <a:pPr marL="0" lvl="0" indent="0">
              <a:buNone/>
            </a:pP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10 лет сумма вырастет не в 2 раза, а больше?»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слух за неделю знает весь город?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Почему бактерии быстро заполняют пространство?</a:t>
            </a:r>
          </a:p>
          <a:p>
            <a:pPr marL="0" indent="0">
              <a:buNone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Ученица сама формулирует гипотезу о двух типах роста</a:t>
            </a: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⚠️ Не начинаем с формул – начинаем с жизненной ситуации</a:t>
            </a: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21A95D52-2E7D-7C3A-0B00-6E931557B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Этап 1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Выбор темы и постановка цели</a:t>
            </a:r>
          </a:p>
        </p:txBody>
      </p:sp>
    </p:spTree>
    <p:extLst>
      <p:ext uri="{BB962C8B-B14F-4D97-AF65-F5344CB8AC3E}">
        <p14:creationId xmlns:p14="http://schemas.microsoft.com/office/powerpoint/2010/main" val="840546512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64C9B-7CD8-6DDB-D28E-5EBC322FF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06E67D4E-0B41-19CC-CA46-6926C50C3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32" y="2492896"/>
            <a:ext cx="8424936" cy="45331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в выявлении и систематизации примеров, демонстрирующих роль арифметической и геометрической прогрессий как базовых моделей роста и развития в различных сферах человеческой деятельности и живой природе.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 исследования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выступают процессы линейного и экспоненциального роста. </a:t>
            </a: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исследования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особенности применения арифметической и геометрической прогрессий для моделирования и анализа процессов в экономике, биологии и социуме.</a:t>
            </a:r>
          </a:p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FA5D6055-F19F-7306-DC16-2F601453E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ВВЕДЕНИЕ</a:t>
            </a:r>
          </a:p>
        </p:txBody>
      </p:sp>
    </p:spTree>
    <p:extLst>
      <p:ext uri="{BB962C8B-B14F-4D97-AF65-F5344CB8AC3E}">
        <p14:creationId xmlns:p14="http://schemas.microsoft.com/office/powerpoint/2010/main" val="2191925293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02330E97-64FC-DD5E-1E8A-3D7964385C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4422" y="2831477"/>
            <a:ext cx="5088063" cy="138435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приём: 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«Исторический след»</a:t>
            </a:r>
          </a:p>
          <a:p>
            <a:pPr marL="0" indent="0" algn="ctr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«Своими словами»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1052" y="310970"/>
            <a:ext cx="8229600" cy="1512168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Этап 2 </a:t>
            </a:r>
            <a:br>
              <a:rPr lang="ru-RU" sz="4000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Теоретическая подготовка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5868144" y="4146847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F0289-547C-6673-8E68-55F063AC5D37}"/>
              </a:ext>
            </a:extLst>
          </p:cNvPr>
          <p:cNvSpPr txBox="1"/>
          <p:nvPr/>
        </p:nvSpPr>
        <p:spPr>
          <a:xfrm>
            <a:off x="8913168" y="1268760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br>
              <a:rPr lang="ru-RU" dirty="0"/>
            </a:br>
            <a:endParaRPr lang="ru-RU" dirty="0"/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E07A024A-792D-51F7-5172-76C2270C23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437827"/>
              </p:ext>
            </p:extLst>
          </p:nvPr>
        </p:nvGraphicFramePr>
        <p:xfrm>
          <a:off x="0" y="1838497"/>
          <a:ext cx="9001000" cy="4937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1CABBA5-E9DF-182E-B052-9EC5C7E3D7FF}"/>
              </a:ext>
            </a:extLst>
          </p:cNvPr>
          <p:cNvSpPr txBox="1"/>
          <p:nvPr/>
        </p:nvSpPr>
        <p:spPr>
          <a:xfrm>
            <a:off x="251520" y="5750004"/>
            <a:ext cx="405822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Принцип: </a:t>
            </a:r>
          </a:p>
          <a:p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минимум пересказа учебника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852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583895"/>
            <a:ext cx="7920880" cy="42432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6781800" cy="1600200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3</a:t>
            </a:r>
            <a:b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Межпредметное наполнение</a:t>
            </a:r>
            <a:endParaRPr lang="ru-RU" sz="4000" dirty="0"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9955B944-B7DC-7EAE-CEE6-98E4015C56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6036118"/>
              </p:ext>
            </p:extLst>
          </p:nvPr>
        </p:nvGraphicFramePr>
        <p:xfrm>
          <a:off x="642002" y="2583895"/>
          <a:ext cx="8161075" cy="403244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1832">
                  <a:extLst>
                    <a:ext uri="{9D8B030D-6E8A-4147-A177-3AD203B41FA5}">
                      <a16:colId xmlns:a16="http://schemas.microsoft.com/office/drawing/2014/main" val="861160770"/>
                    </a:ext>
                  </a:extLst>
                </a:gridCol>
                <a:gridCol w="3488885">
                  <a:extLst>
                    <a:ext uri="{9D8B030D-6E8A-4147-A177-3AD203B41FA5}">
                      <a16:colId xmlns:a16="http://schemas.microsoft.com/office/drawing/2014/main" val="1498054049"/>
                    </a:ext>
                  </a:extLst>
                </a:gridCol>
                <a:gridCol w="2720358">
                  <a:extLst>
                    <a:ext uri="{9D8B030D-6E8A-4147-A177-3AD203B41FA5}">
                      <a16:colId xmlns:a16="http://schemas.microsoft.com/office/drawing/2014/main" val="440727266"/>
                    </a:ext>
                  </a:extLst>
                </a:gridCol>
              </a:tblGrid>
              <a:tr h="660911"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buNone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Сфера</a:t>
                      </a:r>
                    </a:p>
                  </a:txBody>
                  <a:tcPr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buNone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Тип роста</a:t>
                      </a: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75"/>
                        </a:lnSpc>
                        <a:buNone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</a:t>
                      </a:r>
                    </a:p>
                  </a:txBody>
                  <a:tcPr marL="152400" marR="152400" marT="95250" marB="95250" anchor="ctr"/>
                </a:tc>
                <a:extLst>
                  <a:ext uri="{0D108BD9-81ED-4DB2-BD59-A6C34878D82A}">
                    <a16:rowId xmlns:a16="http://schemas.microsoft.com/office/drawing/2014/main" val="2725153749"/>
                  </a:ext>
                </a:extLst>
              </a:tr>
              <a:tr h="1123846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</a:t>
                      </a:r>
                    </a:p>
                  </a:txBody>
                  <a:tcPr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линейный; экспоненциальный</a:t>
                      </a: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растение, бактерии, вирус</a:t>
                      </a:r>
                    </a:p>
                  </a:txBody>
                  <a:tcPr marL="152400" marT="95250" marB="95250" anchor="ctr"/>
                </a:tc>
                <a:extLst>
                  <a:ext uri="{0D108BD9-81ED-4DB2-BD59-A6C34878D82A}">
                    <a16:rowId xmlns:a16="http://schemas.microsoft.com/office/drawing/2014/main" val="3630947721"/>
                  </a:ext>
                </a:extLst>
              </a:tr>
              <a:tr h="1123846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Экономика</a:t>
                      </a:r>
                    </a:p>
                  </a:txBody>
                  <a:tcPr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простые и сложные проценты</a:t>
                      </a: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вклад, индексация, амортизация</a:t>
                      </a:r>
                    </a:p>
                  </a:txBody>
                  <a:tcPr marL="152400" marT="95250" marB="95250" anchor="ctr"/>
                </a:tc>
                <a:extLst>
                  <a:ext uri="{0D108BD9-81ED-4DB2-BD59-A6C34878D82A}">
                    <a16:rowId xmlns:a16="http://schemas.microsoft.com/office/drawing/2014/main" val="2622759578"/>
                  </a:ext>
                </a:extLst>
              </a:tr>
              <a:tr h="1123846"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4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Социум</a:t>
                      </a:r>
                    </a:p>
                  </a:txBody>
                  <a:tcPr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экспоненциальный и сравнение</a:t>
                      </a:r>
                    </a:p>
                  </a:txBody>
                  <a:tcPr marL="152400" marR="152400" marT="95250" marB="9525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875"/>
                        </a:lnSpc>
                        <a:buNone/>
                      </a:pPr>
                      <a:r>
                        <a:rPr lang="ru-RU" sz="24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слухи, демография (2 города)</a:t>
                      </a:r>
                    </a:p>
                  </a:txBody>
                  <a:tcPr marL="152400" marT="95250" marB="95250" anchor="ctr"/>
                </a:tc>
                <a:extLst>
                  <a:ext uri="{0D108BD9-81ED-4DB2-BD59-A6C34878D82A}">
                    <a16:rowId xmlns:a16="http://schemas.microsoft.com/office/drawing/2014/main" val="40241138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807790"/>
      </p:ext>
    </p:extLst>
  </p:cSld>
  <p:clrMapOvr>
    <a:masterClrMapping/>
  </p:clrMapOvr>
  <p:transition spd="slow">
    <p:cov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>
            <a:extLst>
              <a:ext uri="{FF2B5EF4-FFF2-40B4-BE49-F238E27FC236}">
                <a16:creationId xmlns:a16="http://schemas.microsoft.com/office/drawing/2014/main" id="{1104383E-A48F-EB95-B757-2F936417C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686" y="2492896"/>
            <a:ext cx="8818314" cy="4248472"/>
          </a:xfrm>
        </p:spPr>
        <p:txBody>
          <a:bodyPr>
            <a:normAutofit fontScale="70000" lnSpcReduction="20000"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ситуация — две модели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💰 Вклад 100 000 руб. на 3 года:</a:t>
            </a: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Простые %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арифм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пр.) → 130 000 руб.</a:t>
            </a:r>
          </a:p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Сложные %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(геом. пр.) → 133 100 руб.</a:t>
            </a:r>
          </a:p>
          <a:p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 ученицы: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коротких сроках разница мала, на длинных – огромна</a:t>
            </a:r>
          </a:p>
          <a:p>
            <a:pPr marL="0" indent="0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✔ Формирует понимание, а не механическое запоминание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672" y="328323"/>
            <a:ext cx="8229600" cy="1468752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Методический приём 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«Параллельное сравнение» (экономика)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025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5720</TotalTime>
  <Words>614</Words>
  <Application>Microsoft Office PowerPoint</Application>
  <PresentationFormat>Экран (4:3)</PresentationFormat>
  <Paragraphs>99</Paragraphs>
  <Slides>14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Candara</vt:lpstr>
      <vt:lpstr>Symbol</vt:lpstr>
      <vt:lpstr>Times New Roman</vt:lpstr>
      <vt:lpstr>Wingdings</vt:lpstr>
      <vt:lpstr>Волна</vt:lpstr>
      <vt:lpstr>Методика сопровождения проекта «Математика роста: применение арифметической и геометрической прогрессии в биологии, экономике и социальных процессах»  </vt:lpstr>
      <vt:lpstr>Предусматривается достижение следующих учебных и воспитательных задач:  </vt:lpstr>
      <vt:lpstr>Мотивация современных учеников</vt:lpstr>
      <vt:lpstr>МЕТОД ПРОЕКТА</vt:lpstr>
      <vt:lpstr>Этап 1 Выбор темы и постановка цели</vt:lpstr>
      <vt:lpstr>ВВЕДЕНИЕ</vt:lpstr>
      <vt:lpstr>Этап 2  Теоретическая подготовка</vt:lpstr>
      <vt:lpstr>Этап 3 Межпредметное наполнение</vt:lpstr>
      <vt:lpstr>Методический приём  «Параллельное сравнение» (экономика)</vt:lpstr>
      <vt:lpstr>Этап 4. Оформление работы</vt:lpstr>
      <vt:lpstr>Этап 4. Оформление работы</vt:lpstr>
      <vt:lpstr>Этап 5 Анализ результатов и рефлексия </vt:lpstr>
      <vt:lpstr>Общие методические выводы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электронного учебного пособия по дисциплине «Аналитическая геометрия»  для студентов направления подготовки 01.03.01 Математика</dc:title>
  <dc:creator>Юлия</dc:creator>
  <cp:lastModifiedBy>Пользователь</cp:lastModifiedBy>
  <cp:revision>118</cp:revision>
  <dcterms:modified xsi:type="dcterms:W3CDTF">2026-05-14T13:16:16Z</dcterms:modified>
</cp:coreProperties>
</file>