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68" r:id="rId6"/>
    <p:sldId id="283" r:id="rId7"/>
    <p:sldId id="307" r:id="rId8"/>
    <p:sldId id="269" r:id="rId9"/>
    <p:sldId id="310" r:id="rId10"/>
    <p:sldId id="313" r:id="rId11"/>
    <p:sldId id="312" r:id="rId12"/>
    <p:sldId id="315" r:id="rId13"/>
    <p:sldId id="31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892" userDrawn="1">
          <p15:clr>
            <a:srgbClr val="A4A3A4"/>
          </p15:clr>
        </p15:guide>
        <p15:guide id="3" pos="992" userDrawn="1">
          <p15:clr>
            <a:srgbClr val="A4A3A4"/>
          </p15:clr>
        </p15:guide>
        <p15:guide id="4" pos="1092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  <p15:guide id="6" orient="horz" pos="935" userDrawn="1">
          <p15:clr>
            <a:srgbClr val="A4A3A4"/>
          </p15:clr>
        </p15:guide>
        <p15:guide id="7" orient="horz" pos="1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B41"/>
    <a:srgbClr val="BD4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436"/>
        <p:guide pos="892"/>
        <p:guide pos="992"/>
        <p:guide pos="1092"/>
        <p:guide orient="horz" pos="686"/>
        <p:guide orient="horz" pos="935"/>
        <p:guide orient="horz" pos="1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0D786-E86D-4189-976C-F00C0B560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BB1593-BD8C-4394-AEA8-A369027AA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B3A142-7387-4BF7-AB05-AC4C55BF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6C8-1781-49BC-986A-8CB7A696D5B2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66B1B-663C-40EE-9211-0AD6CC500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A0DDB2-CB28-4AA1-A1D7-0847CD3C1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2549-F71C-4939-A0C5-3476E994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6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9BF66-C5D8-4A98-8430-4DDE6CD4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384E62-A44F-4D29-8821-812359AF9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B21E5A-D7FA-4E6A-AF78-89D0E1087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6C8-1781-49BC-986A-8CB7A696D5B2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7D081-3386-4303-A2ED-64F3E770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1C5E8-CD6D-42E5-8F91-C9D3C179D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2549-F71C-4939-A0C5-3476E994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0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62B618-388A-4E89-B04F-0A804280C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735A2E-367D-42AE-AF83-F0DC02DE8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390418-4E40-4C69-91E6-00F71191C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6C8-1781-49BC-986A-8CB7A696D5B2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5FC28F-F580-484C-9C34-49BDF2D80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F10603-D63D-42E5-89B9-EDDE145E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2549-F71C-4939-A0C5-3476E994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5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1F8C5-0660-49D6-BD15-815F8A85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70AD7A-E722-4596-AA94-EBCABA6C5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AC84F9-F73D-4AFB-9214-CC133606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6C8-1781-49BC-986A-8CB7A696D5B2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06FDA-DAB0-4C71-A44F-77DD1191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06BC1B-52EC-4EB1-83AD-6371AD2C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2549-F71C-4939-A0C5-3476E994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1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F28B0-5DCC-4591-888C-7F1FB830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DE6B0B-87F6-474C-999A-B2758756C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F5E1BF-BAF2-43D5-B67A-CCCA40D4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6C8-1781-49BC-986A-8CB7A696D5B2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DED7D4-CCE0-466C-8F13-2EFBB453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1D1917-FF3C-47EB-BC92-CD9FCC06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2549-F71C-4939-A0C5-3476E994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69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28AAA-9E2F-4BFC-8917-6234992A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C422BC-580D-487F-910F-88E7F3C0A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D23905-5D07-479E-AE55-3E4069FEB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E77974-51C4-45B3-AF4D-8CCAC65C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6C8-1781-49BC-986A-8CB7A696D5B2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CDB873-A837-408D-97DE-B990F3BE4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528B0-2723-40A2-B259-0EC34CAD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2549-F71C-4939-A0C5-3476E994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29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705DC-CCD2-4BCC-BC72-FD02061F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A9A773-162C-4E62-98B9-5FB9544C6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136EAA-5AF7-4642-9FAB-2A2777612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C72AAD-80D8-43FA-A9AB-04EC62422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F4AE32-879C-4BA5-8099-42685604E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985EC4-67A6-4909-8670-8793101D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6C8-1781-49BC-986A-8CB7A696D5B2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BA7469-9554-48B4-B90E-4EDBA879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331CF0-5317-4B2E-9EC8-46D08B6B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2549-F71C-4939-A0C5-3476E994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3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B8436-5419-4B1F-9E51-DE07CF8DE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3D7A60-DBD6-4974-8D26-8F2DC9425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6C8-1781-49BC-986A-8CB7A696D5B2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FFDFF4-72CC-4554-9750-BBFFA2E0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0BA846-0DA5-49E7-A307-E564910B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2549-F71C-4939-A0C5-3476E994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6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62A029-7AB1-46F4-A96E-FF11CFF1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6C8-1781-49BC-986A-8CB7A696D5B2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EDC6C3-A74C-4CE1-B8FF-B73D750A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C07770-549E-406D-BCD5-0799D70A8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2549-F71C-4939-A0C5-3476E994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49F98-209E-4E7A-BA78-9D00299E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AB7B8F-C519-4199-A9E5-E636FB132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2B6BE5-9E03-4442-AE61-F5B8CB33D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54E37-0F96-4DD7-9142-C4AFB402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6C8-1781-49BC-986A-8CB7A696D5B2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08F6C3-91C8-41EA-B7B1-C1AAF64F9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D1C47F-89FA-4AAB-88AA-7F80E6BF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2549-F71C-4939-A0C5-3476E994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4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4DE59-BA62-4C9F-97EC-399A8E431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506EA6-25EA-44A9-8B51-116DEA59B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BB5FA9-5052-4540-B957-D2B4AA40F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4159B0-5DD7-4D21-91C5-E4942C9BB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6C8-1781-49BC-986A-8CB7A696D5B2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13747D-8A5D-48AD-B11E-1D59C718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3D5DFE-3D41-468D-8A4C-1F059C8D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2549-F71C-4939-A0C5-3476E994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7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8AB30-9895-45E7-ABAB-4FC10F641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AB4F67-AC6D-4610-9481-2E454D520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287AC4-3CD9-4157-AB19-CF3C12DE2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CC6C8-1781-49BC-986A-8CB7A696D5B2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88F784-DDD6-4BC5-8868-B34950203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E7C81D-4FAE-46E8-97A3-75595135D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92549-F71C-4939-A0C5-3476E9944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17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ga.chat/" TargetMode="External"/><Relationship Id="rId7" Type="http://schemas.openxmlformats.org/officeDocument/2006/relationships/hyperlink" Target="https://shedevrum.a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usionbrain.ai/" TargetMode="External"/><Relationship Id="rId5" Type="http://schemas.openxmlformats.org/officeDocument/2006/relationships/hyperlink" Target="https://alice.yandex.ru/" TargetMode="External"/><Relationship Id="rId4" Type="http://schemas.openxmlformats.org/officeDocument/2006/relationships/hyperlink" Target="https://chat.qwen.a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B048B0D7-CA25-45CE-B52B-469D0B156603}"/>
              </a:ext>
            </a:extLst>
          </p:cNvPr>
          <p:cNvCxnSpPr>
            <a:cxnSpLocks/>
          </p:cNvCxnSpPr>
          <p:nvPr/>
        </p:nvCxnSpPr>
        <p:spPr>
          <a:xfrm flipH="1">
            <a:off x="601980" y="6720840"/>
            <a:ext cx="11407141" cy="537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6A1BF1B9-9FE8-4E6F-BF1B-56BC2FD592A4}"/>
              </a:ext>
            </a:extLst>
          </p:cNvPr>
          <p:cNvCxnSpPr>
            <a:cxnSpLocks/>
          </p:cNvCxnSpPr>
          <p:nvPr/>
        </p:nvCxnSpPr>
        <p:spPr>
          <a:xfrm>
            <a:off x="167640" y="152400"/>
            <a:ext cx="0" cy="421386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09C6CB01-5C55-477E-A06B-AF5CCBCE537A}"/>
              </a:ext>
            </a:extLst>
          </p:cNvPr>
          <p:cNvCxnSpPr>
            <a:cxnSpLocks/>
          </p:cNvCxnSpPr>
          <p:nvPr/>
        </p:nvCxnSpPr>
        <p:spPr>
          <a:xfrm>
            <a:off x="327660" y="297180"/>
            <a:ext cx="0" cy="617982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CC45CCA-CABA-476A-8764-7386FB327BF3}"/>
              </a:ext>
            </a:extLst>
          </p:cNvPr>
          <p:cNvSpPr/>
          <p:nvPr/>
        </p:nvSpPr>
        <p:spPr>
          <a:xfrm>
            <a:off x="6918960" y="5725885"/>
            <a:ext cx="5280660" cy="410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A6EA99B-B0E6-4206-8DF4-BB90B42ACE6F}"/>
              </a:ext>
            </a:extLst>
          </p:cNvPr>
          <p:cNvSpPr/>
          <p:nvPr/>
        </p:nvSpPr>
        <p:spPr>
          <a:xfrm>
            <a:off x="9476715" y="3257402"/>
            <a:ext cx="777240" cy="732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8D14AC0-F1FE-43D6-8B06-3FA9BDB23AB5}"/>
              </a:ext>
            </a:extLst>
          </p:cNvPr>
          <p:cNvSpPr/>
          <p:nvPr/>
        </p:nvSpPr>
        <p:spPr>
          <a:xfrm>
            <a:off x="6530340" y="1060659"/>
            <a:ext cx="777240" cy="732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04660-6405-44D6-8E80-352FCC1B3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222" y="2357951"/>
            <a:ext cx="7267664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273B41"/>
                </a:solidFill>
              </a:rPr>
              <a:t>Использование нейросетей для работы с текстовым контентом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506E3B-8269-48AD-8623-CC678BD9C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3182" y="5761264"/>
            <a:ext cx="10050379" cy="410494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4481513" algn="r"/>
            <a:r>
              <a:rPr lang="ru-RU" dirty="0" err="1"/>
              <a:t>Делекторская</a:t>
            </a:r>
            <a:r>
              <a:rPr lang="ru-RU" dirty="0"/>
              <a:t> Е.В., методист ЛИРО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1AD2A9F-C4FD-4615-9E2F-563A73FC3D6E}"/>
              </a:ext>
            </a:extLst>
          </p:cNvPr>
          <p:cNvSpPr/>
          <p:nvPr/>
        </p:nvSpPr>
        <p:spPr>
          <a:xfrm>
            <a:off x="-625311" y="2883176"/>
            <a:ext cx="5332957" cy="481083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C0451BA-8380-4121-A56B-EC080B103095}"/>
              </a:ext>
            </a:extLst>
          </p:cNvPr>
          <p:cNvGrpSpPr/>
          <p:nvPr/>
        </p:nvGrpSpPr>
        <p:grpSpPr>
          <a:xfrm>
            <a:off x="1362837" y="638937"/>
            <a:ext cx="434594" cy="1319872"/>
            <a:chOff x="1362837" y="638937"/>
            <a:chExt cx="434594" cy="1319872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DB1DBCB-991E-4A7C-9E9A-13A1D494B131}"/>
                </a:ext>
              </a:extLst>
            </p:cNvPr>
            <p:cNvSpPr/>
            <p:nvPr/>
          </p:nvSpPr>
          <p:spPr>
            <a:xfrm>
              <a:off x="1362837" y="638937"/>
              <a:ext cx="106426" cy="1064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BA46BFC-32AC-41DC-81A3-5AD68748E54D}"/>
                </a:ext>
              </a:extLst>
            </p:cNvPr>
            <p:cNvSpPr/>
            <p:nvPr/>
          </p:nvSpPr>
          <p:spPr>
            <a:xfrm>
              <a:off x="1521587" y="638937"/>
              <a:ext cx="106426" cy="1064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8F88B148-676A-4ABF-B81E-E1FC24BC0EBB}"/>
                </a:ext>
              </a:extLst>
            </p:cNvPr>
            <p:cNvSpPr/>
            <p:nvPr/>
          </p:nvSpPr>
          <p:spPr>
            <a:xfrm>
              <a:off x="1680337" y="638937"/>
              <a:ext cx="106426" cy="1064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CBD8421C-C6D5-4A02-9A9A-27658DDA8997}"/>
                </a:ext>
              </a:extLst>
            </p:cNvPr>
            <p:cNvSpPr/>
            <p:nvPr/>
          </p:nvSpPr>
          <p:spPr>
            <a:xfrm>
              <a:off x="1371219" y="1029628"/>
              <a:ext cx="106426" cy="1064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D71AAF50-ED56-45E4-862A-561EF15A9C24}"/>
                </a:ext>
              </a:extLst>
            </p:cNvPr>
            <p:cNvSpPr/>
            <p:nvPr/>
          </p:nvSpPr>
          <p:spPr>
            <a:xfrm>
              <a:off x="1529969" y="1029628"/>
              <a:ext cx="106426" cy="1064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52C68900-7D21-405C-B18D-60346C2398FD}"/>
                </a:ext>
              </a:extLst>
            </p:cNvPr>
            <p:cNvSpPr/>
            <p:nvPr/>
          </p:nvSpPr>
          <p:spPr>
            <a:xfrm>
              <a:off x="1688719" y="1029628"/>
              <a:ext cx="106426" cy="1064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CE95798D-455D-48A8-96C2-42174D57CE44}"/>
                </a:ext>
              </a:extLst>
            </p:cNvPr>
            <p:cNvSpPr/>
            <p:nvPr/>
          </p:nvSpPr>
          <p:spPr>
            <a:xfrm>
              <a:off x="1371219" y="1437132"/>
              <a:ext cx="106426" cy="1064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1EDB3DF0-7EA4-475C-8B6C-690D1642EE9D}"/>
                </a:ext>
              </a:extLst>
            </p:cNvPr>
            <p:cNvSpPr/>
            <p:nvPr/>
          </p:nvSpPr>
          <p:spPr>
            <a:xfrm>
              <a:off x="1529969" y="1437132"/>
              <a:ext cx="106426" cy="1064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44570B2-6CAC-4064-8AC6-AECDF100EF17}"/>
                </a:ext>
              </a:extLst>
            </p:cNvPr>
            <p:cNvSpPr/>
            <p:nvPr/>
          </p:nvSpPr>
          <p:spPr>
            <a:xfrm>
              <a:off x="1688719" y="1437132"/>
              <a:ext cx="106426" cy="1064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8DE1BBEF-E14F-421C-A1C5-3F67BC4CBBC5}"/>
                </a:ext>
              </a:extLst>
            </p:cNvPr>
            <p:cNvSpPr/>
            <p:nvPr/>
          </p:nvSpPr>
          <p:spPr>
            <a:xfrm>
              <a:off x="1373505" y="1852383"/>
              <a:ext cx="106426" cy="1064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369557B-DB73-4F6B-A6EC-8E881446BB5B}"/>
                </a:ext>
              </a:extLst>
            </p:cNvPr>
            <p:cNvSpPr/>
            <p:nvPr/>
          </p:nvSpPr>
          <p:spPr>
            <a:xfrm>
              <a:off x="1532255" y="1852383"/>
              <a:ext cx="106426" cy="1064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3F92AC0D-721E-4133-BAD7-A64CD4254E67}"/>
                </a:ext>
              </a:extLst>
            </p:cNvPr>
            <p:cNvSpPr/>
            <p:nvPr/>
          </p:nvSpPr>
          <p:spPr>
            <a:xfrm>
              <a:off x="1691005" y="1852383"/>
              <a:ext cx="106426" cy="1064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Овал 19">
            <a:extLst>
              <a:ext uri="{FF2B5EF4-FFF2-40B4-BE49-F238E27FC236}">
                <a16:creationId xmlns:a16="http://schemas.microsoft.com/office/drawing/2014/main" id="{A7A94C93-B7FB-4BC8-9779-9374801FE378}"/>
              </a:ext>
            </a:extLst>
          </p:cNvPr>
          <p:cNvSpPr/>
          <p:nvPr/>
        </p:nvSpPr>
        <p:spPr>
          <a:xfrm rot="5400000">
            <a:off x="11694673" y="4890331"/>
            <a:ext cx="106426" cy="10642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C3B9EB6-F2BF-44EF-85CA-A76ECF876F55}"/>
              </a:ext>
            </a:extLst>
          </p:cNvPr>
          <p:cNvSpPr/>
          <p:nvPr/>
        </p:nvSpPr>
        <p:spPr>
          <a:xfrm rot="5400000">
            <a:off x="11694673" y="5049081"/>
            <a:ext cx="106426" cy="10642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257C21E-B3C3-42FC-A92B-247CA411B73B}"/>
              </a:ext>
            </a:extLst>
          </p:cNvPr>
          <p:cNvSpPr/>
          <p:nvPr/>
        </p:nvSpPr>
        <p:spPr>
          <a:xfrm rot="5400000">
            <a:off x="11694673" y="5207831"/>
            <a:ext cx="106426" cy="10642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EF3886A-8C94-45EE-92A9-DCE57E29582A}"/>
              </a:ext>
            </a:extLst>
          </p:cNvPr>
          <p:cNvSpPr/>
          <p:nvPr/>
        </p:nvSpPr>
        <p:spPr>
          <a:xfrm rot="5400000">
            <a:off x="11303982" y="4898713"/>
            <a:ext cx="106426" cy="10642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57F93845-ED36-4F15-BC3F-AD42300840B1}"/>
              </a:ext>
            </a:extLst>
          </p:cNvPr>
          <p:cNvSpPr/>
          <p:nvPr/>
        </p:nvSpPr>
        <p:spPr>
          <a:xfrm rot="5400000">
            <a:off x="11303982" y="5057463"/>
            <a:ext cx="106426" cy="10642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4CCE0B87-63FA-4C25-8E89-C8654511C8BC}"/>
              </a:ext>
            </a:extLst>
          </p:cNvPr>
          <p:cNvSpPr/>
          <p:nvPr/>
        </p:nvSpPr>
        <p:spPr>
          <a:xfrm rot="5400000">
            <a:off x="11303982" y="5216213"/>
            <a:ext cx="106426" cy="10642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656BE5E2-A55F-4A98-A3F4-066CAFA09447}"/>
              </a:ext>
            </a:extLst>
          </p:cNvPr>
          <p:cNvSpPr/>
          <p:nvPr/>
        </p:nvSpPr>
        <p:spPr>
          <a:xfrm rot="5400000">
            <a:off x="10896478" y="4898713"/>
            <a:ext cx="106426" cy="10642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DEC7CC75-2628-4CB0-B401-A820E1C86689}"/>
              </a:ext>
            </a:extLst>
          </p:cNvPr>
          <p:cNvSpPr/>
          <p:nvPr/>
        </p:nvSpPr>
        <p:spPr>
          <a:xfrm rot="5400000">
            <a:off x="10896478" y="5057463"/>
            <a:ext cx="106426" cy="10642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022B87F-92EA-427F-917B-A726826BEBEE}"/>
              </a:ext>
            </a:extLst>
          </p:cNvPr>
          <p:cNvSpPr/>
          <p:nvPr/>
        </p:nvSpPr>
        <p:spPr>
          <a:xfrm rot="5400000">
            <a:off x="10896478" y="5216213"/>
            <a:ext cx="106426" cy="10642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0DF05878-0296-454C-82B1-2401BCF01612}"/>
              </a:ext>
            </a:extLst>
          </p:cNvPr>
          <p:cNvSpPr/>
          <p:nvPr/>
        </p:nvSpPr>
        <p:spPr>
          <a:xfrm rot="5400000">
            <a:off x="10481227" y="4900999"/>
            <a:ext cx="106426" cy="10642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2C84C30F-E2BF-4A8C-9E79-EB118DE21269}"/>
              </a:ext>
            </a:extLst>
          </p:cNvPr>
          <p:cNvSpPr/>
          <p:nvPr/>
        </p:nvSpPr>
        <p:spPr>
          <a:xfrm rot="5400000">
            <a:off x="10481227" y="5059749"/>
            <a:ext cx="106426" cy="10642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3D4410A5-F94C-49C9-BE6A-56235925E4C0}"/>
              </a:ext>
            </a:extLst>
          </p:cNvPr>
          <p:cNvSpPr/>
          <p:nvPr/>
        </p:nvSpPr>
        <p:spPr>
          <a:xfrm rot="5400000">
            <a:off x="10481227" y="5218499"/>
            <a:ext cx="106426" cy="10642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EDC7D7F-0A60-4318-B012-0DD472CF20B8}"/>
              </a:ext>
            </a:extLst>
          </p:cNvPr>
          <p:cNvSpPr/>
          <p:nvPr/>
        </p:nvSpPr>
        <p:spPr>
          <a:xfrm rot="5400000">
            <a:off x="10042335" y="4894206"/>
            <a:ext cx="106426" cy="10642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442E3154-1B68-4178-90A7-F164DF6962D5}"/>
              </a:ext>
            </a:extLst>
          </p:cNvPr>
          <p:cNvSpPr/>
          <p:nvPr/>
        </p:nvSpPr>
        <p:spPr>
          <a:xfrm rot="5400000">
            <a:off x="10042335" y="5052956"/>
            <a:ext cx="106426" cy="10642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1B9A3130-47FE-4F86-AAD3-D9E7F51E9334}"/>
              </a:ext>
            </a:extLst>
          </p:cNvPr>
          <p:cNvSpPr/>
          <p:nvPr/>
        </p:nvSpPr>
        <p:spPr>
          <a:xfrm rot="5400000">
            <a:off x="10042335" y="5211706"/>
            <a:ext cx="106426" cy="10642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EDCAB4F4-3047-458D-8C22-F2C629A19DCA}"/>
              </a:ext>
            </a:extLst>
          </p:cNvPr>
          <p:cNvCxnSpPr/>
          <p:nvPr/>
        </p:nvCxnSpPr>
        <p:spPr>
          <a:xfrm>
            <a:off x="167640" y="152400"/>
            <a:ext cx="1184148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4EC7FA41-5E24-4276-A0AD-72ED8576E6F7}"/>
              </a:ext>
            </a:extLst>
          </p:cNvPr>
          <p:cNvCxnSpPr>
            <a:cxnSpLocks/>
          </p:cNvCxnSpPr>
          <p:nvPr/>
        </p:nvCxnSpPr>
        <p:spPr>
          <a:xfrm>
            <a:off x="327660" y="297180"/>
            <a:ext cx="11582400" cy="0"/>
          </a:xfrm>
          <a:prstGeom prst="line">
            <a:avLst/>
          </a:prstGeom>
          <a:ln w="1905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одзаголовок 2">
            <a:extLst>
              <a:ext uri="{FF2B5EF4-FFF2-40B4-BE49-F238E27FC236}">
                <a16:creationId xmlns:a16="http://schemas.microsoft.com/office/drawing/2014/main" id="{063728C7-D641-40D6-A833-17E35F5ECC5D}"/>
              </a:ext>
            </a:extLst>
          </p:cNvPr>
          <p:cNvSpPr txBox="1">
            <a:spLocks/>
          </p:cNvSpPr>
          <p:nvPr/>
        </p:nvSpPr>
        <p:spPr>
          <a:xfrm>
            <a:off x="1416050" y="435127"/>
            <a:ext cx="10050379" cy="4104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273B41"/>
                </a:solidFill>
              </a:rPr>
              <a:t>ГБОУ ДПО ЛНР «Луганский 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38814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903B2-06B1-C0D9-AF90-24C710EA0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76DA4-6F5E-4C50-A489-6600E4D4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" y="137159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BD4F05"/>
                </a:solidFill>
              </a:rPr>
              <a:t>Графическая нейросеть </a:t>
            </a:r>
            <a:r>
              <a:rPr lang="ru-RU" dirty="0" err="1">
                <a:solidFill>
                  <a:srgbClr val="BD4F05"/>
                </a:solidFill>
              </a:rPr>
              <a:t>Шедеврум</a:t>
            </a:r>
            <a:endParaRPr lang="ru-RU" dirty="0">
              <a:solidFill>
                <a:srgbClr val="BD4F05"/>
              </a:solidFill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6A5C033C-895A-EF98-D816-B6307799B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"/>
            <a:ext cx="838200" cy="838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98FFB9A-C2AF-2A99-F37F-9C9DCB7D8683}"/>
              </a:ext>
            </a:extLst>
          </p:cNvPr>
          <p:cNvCxnSpPr>
            <a:cxnSpLocks/>
          </p:cNvCxnSpPr>
          <p:nvPr/>
        </p:nvCxnSpPr>
        <p:spPr>
          <a:xfrm flipH="1">
            <a:off x="167640" y="6720840"/>
            <a:ext cx="1184148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A1E5EA4-64B6-F335-2D6E-2D911ECA92F8}"/>
              </a:ext>
            </a:extLst>
          </p:cNvPr>
          <p:cNvCxnSpPr>
            <a:cxnSpLocks/>
          </p:cNvCxnSpPr>
          <p:nvPr/>
        </p:nvCxnSpPr>
        <p:spPr>
          <a:xfrm>
            <a:off x="167640" y="152400"/>
            <a:ext cx="0" cy="656844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7390E88-AE70-A915-4C6C-1D01F1214FE5}"/>
              </a:ext>
            </a:extLst>
          </p:cNvPr>
          <p:cNvCxnSpPr>
            <a:cxnSpLocks/>
          </p:cNvCxnSpPr>
          <p:nvPr/>
        </p:nvCxnSpPr>
        <p:spPr>
          <a:xfrm>
            <a:off x="327660" y="297180"/>
            <a:ext cx="0" cy="627126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F7E3F6A-2717-3DC6-6565-32A2E8F4C224}"/>
              </a:ext>
            </a:extLst>
          </p:cNvPr>
          <p:cNvCxnSpPr/>
          <p:nvPr/>
        </p:nvCxnSpPr>
        <p:spPr>
          <a:xfrm>
            <a:off x="327660" y="6568440"/>
            <a:ext cx="11483340" cy="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F73CC4-2758-7192-0982-3D27B0B4F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34" b="4222"/>
          <a:stretch>
            <a:fillRect/>
          </a:stretch>
        </p:blipFill>
        <p:spPr>
          <a:xfrm>
            <a:off x="550415" y="1204042"/>
            <a:ext cx="10014011" cy="51509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6638B5-306D-3096-406F-15CA026A66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222" b="4222"/>
          <a:stretch>
            <a:fillRect/>
          </a:stretch>
        </p:blipFill>
        <p:spPr>
          <a:xfrm>
            <a:off x="2778710" y="1901952"/>
            <a:ext cx="8765219" cy="451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91EEB-D88C-D0E1-6C0C-E612CCFB0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BBABA-6A44-FB2E-8B0B-3E95ABB6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" y="137159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BD4F05"/>
                </a:solidFill>
              </a:rPr>
              <a:t>Графическая нейросеть </a:t>
            </a:r>
            <a:r>
              <a:rPr lang="ru-RU" dirty="0" err="1">
                <a:solidFill>
                  <a:srgbClr val="BD4F05"/>
                </a:solidFill>
              </a:rPr>
              <a:t>Шедеврум</a:t>
            </a:r>
            <a:endParaRPr lang="ru-RU" dirty="0">
              <a:solidFill>
                <a:srgbClr val="BD4F05"/>
              </a:solidFill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8769092D-B897-980B-6140-B6D8A8D36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"/>
            <a:ext cx="838200" cy="838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B519FEF-E8F5-A574-F171-E299E949D177}"/>
              </a:ext>
            </a:extLst>
          </p:cNvPr>
          <p:cNvCxnSpPr>
            <a:cxnSpLocks/>
          </p:cNvCxnSpPr>
          <p:nvPr/>
        </p:nvCxnSpPr>
        <p:spPr>
          <a:xfrm flipH="1">
            <a:off x="167640" y="6720840"/>
            <a:ext cx="1184148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CDD4FFC-C755-609F-B75A-EEE3C8702569}"/>
              </a:ext>
            </a:extLst>
          </p:cNvPr>
          <p:cNvCxnSpPr>
            <a:cxnSpLocks/>
          </p:cNvCxnSpPr>
          <p:nvPr/>
        </p:nvCxnSpPr>
        <p:spPr>
          <a:xfrm>
            <a:off x="167640" y="152400"/>
            <a:ext cx="0" cy="656844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CD436B6-1B0E-5BB0-BF4D-A310956420FE}"/>
              </a:ext>
            </a:extLst>
          </p:cNvPr>
          <p:cNvCxnSpPr>
            <a:cxnSpLocks/>
          </p:cNvCxnSpPr>
          <p:nvPr/>
        </p:nvCxnSpPr>
        <p:spPr>
          <a:xfrm>
            <a:off x="327660" y="297180"/>
            <a:ext cx="0" cy="627126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6B5C054-0C67-4DE6-305F-10C83626EA9D}"/>
              </a:ext>
            </a:extLst>
          </p:cNvPr>
          <p:cNvCxnSpPr/>
          <p:nvPr/>
        </p:nvCxnSpPr>
        <p:spPr>
          <a:xfrm>
            <a:off x="327660" y="6568440"/>
            <a:ext cx="11483340" cy="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ED90BB5-B3D0-85AE-CF1D-1A7752F9B65F}"/>
              </a:ext>
            </a:extLst>
          </p:cNvPr>
          <p:cNvSpPr txBox="1"/>
          <p:nvPr/>
        </p:nvSpPr>
        <p:spPr>
          <a:xfrm>
            <a:off x="609603" y="1325563"/>
            <a:ext cx="112013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Сервис придерживается этических норм и правил, поэтому, скорее всего, не сгенерирует контент, если запрос содержит: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дезинформацию;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жестокость и насилие;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слова из категории 18+;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известных персонажей, бренды или другие объекты авторского права;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упоминание знаменитостей или публичных лиц.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Ограничения бесплатной версии</a:t>
            </a:r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ограниченное количество генераций в день (70);</a:t>
            </a:r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нельзя использовать результаты генерации в коммерческих целях без согласования с Яндексом. </a:t>
            </a:r>
          </a:p>
        </p:txBody>
      </p:sp>
    </p:spTree>
    <p:extLst>
      <p:ext uri="{BB962C8B-B14F-4D97-AF65-F5344CB8AC3E}">
        <p14:creationId xmlns:p14="http://schemas.microsoft.com/office/powerpoint/2010/main" val="11615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54E0E-9C8E-42B0-9516-C842A659F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1E60D-043C-AF9F-9567-039FA9373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" y="137159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BD4F05"/>
                </a:solidFill>
              </a:rPr>
              <a:t>Графическая нейросеть Кандинский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E22DB84-F406-E2D0-014F-75ABD9DF6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"/>
            <a:ext cx="838200" cy="838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2E85753-8A07-3017-60B2-85648B922430}"/>
              </a:ext>
            </a:extLst>
          </p:cNvPr>
          <p:cNvCxnSpPr>
            <a:cxnSpLocks/>
          </p:cNvCxnSpPr>
          <p:nvPr/>
        </p:nvCxnSpPr>
        <p:spPr>
          <a:xfrm flipH="1">
            <a:off x="167640" y="6720840"/>
            <a:ext cx="1184148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76F5A6C-23D2-4139-C43D-1EF340E6D59B}"/>
              </a:ext>
            </a:extLst>
          </p:cNvPr>
          <p:cNvCxnSpPr>
            <a:cxnSpLocks/>
          </p:cNvCxnSpPr>
          <p:nvPr/>
        </p:nvCxnSpPr>
        <p:spPr>
          <a:xfrm>
            <a:off x="167640" y="152400"/>
            <a:ext cx="0" cy="656844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09FC018-FB90-77E2-0780-CE21589813E9}"/>
              </a:ext>
            </a:extLst>
          </p:cNvPr>
          <p:cNvCxnSpPr>
            <a:cxnSpLocks/>
          </p:cNvCxnSpPr>
          <p:nvPr/>
        </p:nvCxnSpPr>
        <p:spPr>
          <a:xfrm>
            <a:off x="327660" y="297180"/>
            <a:ext cx="0" cy="627126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3D1E953-0A65-F606-790B-DE939E39BE66}"/>
              </a:ext>
            </a:extLst>
          </p:cNvPr>
          <p:cNvCxnSpPr/>
          <p:nvPr/>
        </p:nvCxnSpPr>
        <p:spPr>
          <a:xfrm>
            <a:off x="327660" y="6568440"/>
            <a:ext cx="11483340" cy="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A89D362-CB93-B103-DA78-96CCCF19CDB8}"/>
              </a:ext>
            </a:extLst>
          </p:cNvPr>
          <p:cNvSpPr txBox="1"/>
          <p:nvPr/>
        </p:nvSpPr>
        <p:spPr>
          <a:xfrm>
            <a:off x="609603" y="1325563"/>
            <a:ext cx="112013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Сервис придерживается этических норм и правил, поэтому, скорее всего, не сгенерирует контент, если запрос содержит: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дезинформацию;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жестокость и насилие;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слова из категории 18+;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известных персонажей, бренды или другие объекты авторского права;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упоминание знаменитостей или публичных лиц.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Ограничения бесплатной версии</a:t>
            </a:r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ограниченное количество генераций в день (70);</a:t>
            </a:r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нельзя использовать результаты генерации в коммерческих целях без согласования с Яндексом. </a:t>
            </a:r>
          </a:p>
        </p:txBody>
      </p:sp>
    </p:spTree>
    <p:extLst>
      <p:ext uri="{BB962C8B-B14F-4D97-AF65-F5344CB8AC3E}">
        <p14:creationId xmlns:p14="http://schemas.microsoft.com/office/powerpoint/2010/main" val="41400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BB3E2-6B27-14B6-C786-A1E5DB25C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560B8-82A7-4ACB-5097-CAFC02EB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" y="137159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BD4F05"/>
                </a:solidFill>
              </a:rPr>
              <a:t>Примеры промптов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C19CEEA1-7A8B-AAB0-C256-161659AB5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"/>
            <a:ext cx="838200" cy="838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4BC6FB5-E41A-30A8-8714-85457C386EF6}"/>
              </a:ext>
            </a:extLst>
          </p:cNvPr>
          <p:cNvCxnSpPr>
            <a:cxnSpLocks/>
          </p:cNvCxnSpPr>
          <p:nvPr/>
        </p:nvCxnSpPr>
        <p:spPr>
          <a:xfrm flipH="1">
            <a:off x="167640" y="6720840"/>
            <a:ext cx="1184148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E7D620B-C02A-63E7-1C98-C33E184208D4}"/>
              </a:ext>
            </a:extLst>
          </p:cNvPr>
          <p:cNvCxnSpPr>
            <a:cxnSpLocks/>
          </p:cNvCxnSpPr>
          <p:nvPr/>
        </p:nvCxnSpPr>
        <p:spPr>
          <a:xfrm>
            <a:off x="167640" y="152400"/>
            <a:ext cx="0" cy="656844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B681988-37D6-2082-F302-A31A95961C67}"/>
              </a:ext>
            </a:extLst>
          </p:cNvPr>
          <p:cNvCxnSpPr>
            <a:cxnSpLocks/>
          </p:cNvCxnSpPr>
          <p:nvPr/>
        </p:nvCxnSpPr>
        <p:spPr>
          <a:xfrm>
            <a:off x="327660" y="297180"/>
            <a:ext cx="0" cy="627126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198FF2D-F679-DF71-BC8E-7031853E5570}"/>
              </a:ext>
            </a:extLst>
          </p:cNvPr>
          <p:cNvCxnSpPr/>
          <p:nvPr/>
        </p:nvCxnSpPr>
        <p:spPr>
          <a:xfrm>
            <a:off x="327660" y="6568440"/>
            <a:ext cx="11483340" cy="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1F2658E-9E16-7481-5B63-31D55AFA35D8}"/>
              </a:ext>
            </a:extLst>
          </p:cNvPr>
          <p:cNvSpPr txBox="1"/>
          <p:nvPr/>
        </p:nvSpPr>
        <p:spPr>
          <a:xfrm>
            <a:off x="609603" y="1325563"/>
            <a:ext cx="112013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Промпт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Нарисуй картинку Античная статуя мыслителя, голова которой превращается в сплетение неоновых цифровых схем, на фоне книжных полок. Стиль: фотореализм, кинематографичное освещение, высокая детализация, синие и золотые цвета</a:t>
            </a:r>
          </a:p>
          <a:p>
            <a:pPr algn="just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Промпт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генерации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промпта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Составь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промпт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нейросети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Шедеврум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генерации афиши конкурса для детей 8-9 лет на тему Книга – твой друг, без неё как без рук.</a:t>
            </a:r>
          </a:p>
          <a:p>
            <a:pPr algn="just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Промпт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генерации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промпта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 готовой картинке.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прикреплённом файле имеется картинка. Составь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промпт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генерации этой картинки в нейросети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Шедеврум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just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Промпт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Создай обучающую карточку с примером на сложение. Визуально: в ряд изображено одно яблоко, затем знак «+», затем два яблока, затем знак «=», после которого нарисованы три яблока. Все элементы располагаются в одну горизонтальную линию. Стиль — простой, яркий, учебный, для детей. Фон белый или светлый. Яблоки должны быть похожи друг на друга, чётко видны. Карточка предназначена для изучения счёта и сложения на наглядном примере: 1 яблоко + 2 яблока = 3 яблока.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976EE-94A0-4108-8C33-D6A6080AE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BD4F05"/>
                </a:solidFill>
              </a:rPr>
              <a:t>План лекции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1A06F4-A405-4E19-8C62-AE47C56E5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83314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273B41"/>
                </a:solidFill>
              </a:rPr>
              <a:t>Нейросети для работы с текстовым контентом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273B41"/>
                </a:solidFill>
              </a:rPr>
              <a:t>Использование текстовых нейросетей для решения профессиональных задач педагога</a:t>
            </a:r>
          </a:p>
          <a:p>
            <a:pPr marL="0" indent="0">
              <a:buNone/>
            </a:pPr>
            <a:r>
              <a:rPr lang="ru-RU" dirty="0">
                <a:solidFill>
                  <a:srgbClr val="273B41"/>
                </a:solidFill>
              </a:rPr>
              <a:t>      2.1 Работа с учебной документацией</a:t>
            </a:r>
          </a:p>
          <a:p>
            <a:pPr marL="0" indent="0">
              <a:buNone/>
            </a:pPr>
            <a:r>
              <a:rPr lang="ru-RU" dirty="0">
                <a:solidFill>
                  <a:srgbClr val="273B41"/>
                </a:solidFill>
              </a:rPr>
              <a:t>      2.2 Использование ИИ в подготовке к учебным занятиям</a:t>
            </a:r>
          </a:p>
          <a:p>
            <a:pPr marL="0" indent="0">
              <a:buNone/>
            </a:pPr>
            <a:r>
              <a:rPr lang="ru-RU" dirty="0">
                <a:solidFill>
                  <a:srgbClr val="273B41"/>
                </a:solidFill>
              </a:rPr>
              <a:t>      2.3 Использование ИИ в воспитательной работе педагога</a:t>
            </a:r>
          </a:p>
          <a:p>
            <a:pPr marL="0" indent="0">
              <a:buNone/>
            </a:pPr>
            <a:r>
              <a:rPr lang="ru-RU" dirty="0">
                <a:solidFill>
                  <a:srgbClr val="273B41"/>
                </a:solidFill>
              </a:rPr>
              <a:t>      2.4 Использование ИИ в научной и методической работе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E2BCAD5-1F36-40E7-B840-49D07C94F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923646F-218B-43D5-ACF2-6468DC3F1305}"/>
              </a:ext>
            </a:extLst>
          </p:cNvPr>
          <p:cNvCxnSpPr>
            <a:cxnSpLocks/>
          </p:cNvCxnSpPr>
          <p:nvPr/>
        </p:nvCxnSpPr>
        <p:spPr>
          <a:xfrm flipH="1">
            <a:off x="167640" y="6720840"/>
            <a:ext cx="1184148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C4214FE-DAFA-4E48-B586-F3BC38A5547A}"/>
              </a:ext>
            </a:extLst>
          </p:cNvPr>
          <p:cNvCxnSpPr>
            <a:cxnSpLocks/>
          </p:cNvCxnSpPr>
          <p:nvPr/>
        </p:nvCxnSpPr>
        <p:spPr>
          <a:xfrm>
            <a:off x="167640" y="152400"/>
            <a:ext cx="0" cy="656844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AE95898-D672-4CAA-8755-C2ABA9BBBA86}"/>
              </a:ext>
            </a:extLst>
          </p:cNvPr>
          <p:cNvCxnSpPr>
            <a:cxnSpLocks/>
          </p:cNvCxnSpPr>
          <p:nvPr/>
        </p:nvCxnSpPr>
        <p:spPr>
          <a:xfrm>
            <a:off x="327660" y="297180"/>
            <a:ext cx="0" cy="627126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65486F8-1EFB-4364-A226-D60E9C81C208}"/>
              </a:ext>
            </a:extLst>
          </p:cNvPr>
          <p:cNvCxnSpPr/>
          <p:nvPr/>
        </p:nvCxnSpPr>
        <p:spPr>
          <a:xfrm>
            <a:off x="327660" y="6568440"/>
            <a:ext cx="11483340" cy="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61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976EE-94A0-4108-8C33-D6A6080A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273B41"/>
                </a:solidFill>
              </a:rPr>
              <a:t>1. Нейросети для работы с текстовым контентом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E2BCAD5-1F36-40E7-B840-49D07C94F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475" y="0"/>
            <a:ext cx="2034525" cy="203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923646F-218B-43D5-ACF2-6468DC3F1305}"/>
              </a:ext>
            </a:extLst>
          </p:cNvPr>
          <p:cNvCxnSpPr>
            <a:cxnSpLocks/>
          </p:cNvCxnSpPr>
          <p:nvPr/>
        </p:nvCxnSpPr>
        <p:spPr>
          <a:xfrm flipH="1">
            <a:off x="167640" y="6720840"/>
            <a:ext cx="1184148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C4214FE-DAFA-4E48-B586-F3BC38A5547A}"/>
              </a:ext>
            </a:extLst>
          </p:cNvPr>
          <p:cNvCxnSpPr>
            <a:cxnSpLocks/>
          </p:cNvCxnSpPr>
          <p:nvPr/>
        </p:nvCxnSpPr>
        <p:spPr>
          <a:xfrm>
            <a:off x="167640" y="152400"/>
            <a:ext cx="0" cy="656844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AE95898-D672-4CAA-8755-C2ABA9BBBA86}"/>
              </a:ext>
            </a:extLst>
          </p:cNvPr>
          <p:cNvCxnSpPr>
            <a:cxnSpLocks/>
          </p:cNvCxnSpPr>
          <p:nvPr/>
        </p:nvCxnSpPr>
        <p:spPr>
          <a:xfrm>
            <a:off x="327660" y="297180"/>
            <a:ext cx="0" cy="627126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65486F8-1EFB-4364-A226-D60E9C81C208}"/>
              </a:ext>
            </a:extLst>
          </p:cNvPr>
          <p:cNvCxnSpPr/>
          <p:nvPr/>
        </p:nvCxnSpPr>
        <p:spPr>
          <a:xfrm>
            <a:off x="327660" y="6568440"/>
            <a:ext cx="11483340" cy="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3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E1335-2F42-38A0-ADA0-E28A78AAE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0247BE85-90DB-E038-1E7E-CD6BBCAC7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"/>
            <a:ext cx="838200" cy="838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962A086-ABF3-2AA1-ED8D-814177652EC2}"/>
              </a:ext>
            </a:extLst>
          </p:cNvPr>
          <p:cNvCxnSpPr>
            <a:cxnSpLocks/>
          </p:cNvCxnSpPr>
          <p:nvPr/>
        </p:nvCxnSpPr>
        <p:spPr>
          <a:xfrm flipH="1">
            <a:off x="167640" y="6720840"/>
            <a:ext cx="1184148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B076388-374D-EE0B-87A5-C9F69C9911C5}"/>
              </a:ext>
            </a:extLst>
          </p:cNvPr>
          <p:cNvCxnSpPr>
            <a:cxnSpLocks/>
          </p:cNvCxnSpPr>
          <p:nvPr/>
        </p:nvCxnSpPr>
        <p:spPr>
          <a:xfrm>
            <a:off x="167640" y="152400"/>
            <a:ext cx="0" cy="656844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A1DB27B-791D-2AFD-D7E5-DCE62924E888}"/>
              </a:ext>
            </a:extLst>
          </p:cNvPr>
          <p:cNvCxnSpPr>
            <a:cxnSpLocks/>
          </p:cNvCxnSpPr>
          <p:nvPr/>
        </p:nvCxnSpPr>
        <p:spPr>
          <a:xfrm>
            <a:off x="327660" y="297180"/>
            <a:ext cx="0" cy="627126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6BDB382-509F-36A0-6AA4-4A135A8F6FAD}"/>
              </a:ext>
            </a:extLst>
          </p:cNvPr>
          <p:cNvCxnSpPr/>
          <p:nvPr/>
        </p:nvCxnSpPr>
        <p:spPr>
          <a:xfrm>
            <a:off x="327660" y="6568440"/>
            <a:ext cx="11483340" cy="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E4F8BC8-451B-21AF-61A7-0A08C488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BD4F05"/>
                </a:solidFill>
              </a:rPr>
              <a:t>Бесплатные нейросети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B2A50-D9EA-BBF0-29F8-BCB1348F3D69}"/>
              </a:ext>
            </a:extLst>
          </p:cNvPr>
          <p:cNvSpPr txBox="1"/>
          <p:nvPr/>
        </p:nvSpPr>
        <p:spPr>
          <a:xfrm>
            <a:off x="678187" y="1722002"/>
            <a:ext cx="11346173" cy="411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27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GigaChat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(Сбер)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https://giga.chat/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rgbClr val="27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Qwen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27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rgbClr val="27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Alibaba</a:t>
            </a:r>
            <a:r>
              <a:rPr lang="ru-RU" sz="3200" dirty="0">
                <a:solidFill>
                  <a:srgbClr val="27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>
                <a:solidFill>
                  <a:srgbClr val="27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https://chat.qwen.ai/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27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YandexGPT</a:t>
            </a:r>
            <a:r>
              <a:rPr lang="ru-RU" sz="32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27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(Яндекс) </a:t>
            </a:r>
            <a:r>
              <a:rPr lang="ru-RU" sz="32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https://alice.yandex.ru</a:t>
            </a:r>
            <a:endParaRPr lang="ru-RU" sz="3200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rgbClr val="27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Кандинский (Сбер)</a:t>
            </a:r>
            <a:r>
              <a:rPr lang="ru-RU" sz="32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https://fusionbrain.ai</a:t>
            </a:r>
            <a:endParaRPr lang="ru-RU" sz="3200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dirty="0" err="1">
                <a:solidFill>
                  <a:srgbClr val="27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Шедеврум</a:t>
            </a:r>
            <a:r>
              <a:rPr lang="ru-RU" sz="3200" dirty="0">
                <a:solidFill>
                  <a:srgbClr val="27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(Яндекс) </a:t>
            </a:r>
            <a:r>
              <a:rPr lang="en-US" sz="3200" dirty="0">
                <a:solidFill>
                  <a:srgbClr val="27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>
                <a:solidFill>
                  <a:srgbClr val="27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https://shedevrum.ai/</a:t>
            </a:r>
            <a:endParaRPr lang="ru-RU" sz="3200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endParaRPr lang="ru-RU" sz="2000" dirty="0">
              <a:solidFill>
                <a:srgbClr val="273B4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976EE-94A0-4108-8C33-D6A6080AE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81" y="175419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BD4F05"/>
                </a:solidFill>
              </a:rPr>
              <a:t>Этапы работы с нейросетью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E2BCAD5-1F36-40E7-B840-49D07C94F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"/>
            <a:ext cx="838200" cy="838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923646F-218B-43D5-ACF2-6468DC3F1305}"/>
              </a:ext>
            </a:extLst>
          </p:cNvPr>
          <p:cNvCxnSpPr>
            <a:cxnSpLocks/>
          </p:cNvCxnSpPr>
          <p:nvPr/>
        </p:nvCxnSpPr>
        <p:spPr>
          <a:xfrm flipH="1">
            <a:off x="167640" y="6720840"/>
            <a:ext cx="1184148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C4214FE-DAFA-4E48-B586-F3BC38A5547A}"/>
              </a:ext>
            </a:extLst>
          </p:cNvPr>
          <p:cNvCxnSpPr>
            <a:cxnSpLocks/>
          </p:cNvCxnSpPr>
          <p:nvPr/>
        </p:nvCxnSpPr>
        <p:spPr>
          <a:xfrm>
            <a:off x="167640" y="152400"/>
            <a:ext cx="0" cy="656844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AE95898-D672-4CAA-8755-C2ABA9BBBA86}"/>
              </a:ext>
            </a:extLst>
          </p:cNvPr>
          <p:cNvCxnSpPr>
            <a:cxnSpLocks/>
          </p:cNvCxnSpPr>
          <p:nvPr/>
        </p:nvCxnSpPr>
        <p:spPr>
          <a:xfrm>
            <a:off x="327660" y="297180"/>
            <a:ext cx="0" cy="627126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65486F8-1EFB-4364-A226-D60E9C81C208}"/>
              </a:ext>
            </a:extLst>
          </p:cNvPr>
          <p:cNvCxnSpPr/>
          <p:nvPr/>
        </p:nvCxnSpPr>
        <p:spPr>
          <a:xfrm>
            <a:off x="327660" y="6568440"/>
            <a:ext cx="11483340" cy="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CCD94F5-553C-4C2F-8019-D1B7DC837639}"/>
              </a:ext>
            </a:extLst>
          </p:cNvPr>
          <p:cNvSpPr txBox="1"/>
          <p:nvPr/>
        </p:nvSpPr>
        <p:spPr>
          <a:xfrm>
            <a:off x="571503" y="1501973"/>
            <a:ext cx="1120139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spc="-30" dirty="0">
                <a:solidFill>
                  <a:srgbClr val="273B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1: Выбор инструмента (нейросети)</a:t>
            </a:r>
            <a:endParaRPr lang="ru-RU" sz="2800" dirty="0">
              <a:solidFill>
                <a:srgbClr val="273B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spc="-30" dirty="0">
                <a:solidFill>
                  <a:srgbClr val="273B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2: Написать </a:t>
            </a:r>
            <a:r>
              <a:rPr lang="ru-RU" sz="2800" spc="-30" dirty="0" err="1">
                <a:solidFill>
                  <a:srgbClr val="273B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промпт</a:t>
            </a:r>
            <a:endParaRPr lang="ru-RU" sz="2800" dirty="0">
              <a:solidFill>
                <a:srgbClr val="273B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spc="-30" dirty="0">
                <a:solidFill>
                  <a:srgbClr val="273B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3: Итерации и уточнения</a:t>
            </a:r>
            <a:endParaRPr lang="ru-RU" sz="2800" dirty="0">
              <a:solidFill>
                <a:srgbClr val="273B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273B41"/>
              </a:solidFill>
            </a:endParaRP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043C0A40-B165-484D-B371-94B6F4CD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6" y="4055672"/>
            <a:ext cx="2339485" cy="233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>
            <a:extLst>
              <a:ext uri="{FF2B5EF4-FFF2-40B4-BE49-F238E27FC236}">
                <a16:creationId xmlns:a16="http://schemas.microsoft.com/office/drawing/2014/main" id="{8B2416E5-03F5-424D-A6B6-397F57C4F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977" y="3779520"/>
            <a:ext cx="2679505" cy="267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4CA2F72-F901-9FE4-2A7D-B794DAB80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575" y="1392558"/>
            <a:ext cx="2036442" cy="203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B404083D-DC29-41EE-15A2-A32EFC069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8" t="10714" r="28305" b="13852"/>
          <a:stretch>
            <a:fillRect/>
          </a:stretch>
        </p:blipFill>
        <p:spPr bwMode="auto">
          <a:xfrm>
            <a:off x="3094257" y="3527913"/>
            <a:ext cx="2540123" cy="243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andinsky логотип">
            <a:extLst>
              <a:ext uri="{FF2B5EF4-FFF2-40B4-BE49-F238E27FC236}">
                <a16:creationId xmlns:a16="http://schemas.microsoft.com/office/drawing/2014/main" id="{01FB1757-BA3D-0BE6-CD87-D618DA30F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588" y="403479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97227-DA4F-C614-DFF0-1ACD1A9BA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449AF-C686-1753-F608-2FDB383F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81" y="82194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BD4F05"/>
                </a:solidFill>
              </a:rPr>
              <a:t>Характеристика нейросетей для работы с текстовым контентом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43898C5F-3B1C-66AA-C8C0-2F7EFDAEA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"/>
            <a:ext cx="838200" cy="838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B775275-6DFE-0487-B1C1-DC22CF8796A4}"/>
              </a:ext>
            </a:extLst>
          </p:cNvPr>
          <p:cNvCxnSpPr>
            <a:cxnSpLocks/>
          </p:cNvCxnSpPr>
          <p:nvPr/>
        </p:nvCxnSpPr>
        <p:spPr>
          <a:xfrm flipH="1">
            <a:off x="167640" y="6720840"/>
            <a:ext cx="1184148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D366DC1-6DDB-BC15-BC1B-66927CBE8E33}"/>
              </a:ext>
            </a:extLst>
          </p:cNvPr>
          <p:cNvCxnSpPr>
            <a:cxnSpLocks/>
          </p:cNvCxnSpPr>
          <p:nvPr/>
        </p:nvCxnSpPr>
        <p:spPr>
          <a:xfrm>
            <a:off x="167640" y="152400"/>
            <a:ext cx="0" cy="656844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30B389B-B976-3E28-013B-194A430D448C}"/>
              </a:ext>
            </a:extLst>
          </p:cNvPr>
          <p:cNvCxnSpPr>
            <a:cxnSpLocks/>
          </p:cNvCxnSpPr>
          <p:nvPr/>
        </p:nvCxnSpPr>
        <p:spPr>
          <a:xfrm>
            <a:off x="327660" y="297180"/>
            <a:ext cx="0" cy="627126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548EDB5-55DD-8200-550C-FE187BC9060F}"/>
              </a:ext>
            </a:extLst>
          </p:cNvPr>
          <p:cNvCxnSpPr/>
          <p:nvPr/>
        </p:nvCxnSpPr>
        <p:spPr>
          <a:xfrm>
            <a:off x="327660" y="6568440"/>
            <a:ext cx="11483340" cy="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8CABA55-2931-FDCD-7C51-CE5F3324AF83}"/>
              </a:ext>
            </a:extLst>
          </p:cNvPr>
          <p:cNvSpPr txBox="1"/>
          <p:nvPr/>
        </p:nvSpPr>
        <p:spPr>
          <a:xfrm>
            <a:off x="609603" y="1343189"/>
            <a:ext cx="11201397" cy="4829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1500" b="1" i="1" dirty="0">
              <a:solidFill>
                <a:srgbClr val="273B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27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генерация видео по тексту, изображениям или сценариям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(оживление изображений, генерация сцен и т.д.);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качества видео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(увеличение разрешения, подавление шумов, стабилизация видео, улучшение цветопередачи, восстановление утраченных деталей);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редактирование и правка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/>
              <a:t> 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(удаление объектов из кадра, замена фона, стилизация видео, изменение стиля и текстуры, сохраняя при этом геометрию и движения персонажа);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аудио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(генерация не только видео, но и синхронизация звук — диалогов, звуковых эффектов, музыки и др.);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цифровых аватаров и говорящих персонажей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(создание аватаров для чтения новостей, записи обучающие видео без участия человека в кадре);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камеры и кинематографичность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(задание сложных траекторий движения камеры, имитация профессиональной киносъёмки и т.д.)</a:t>
            </a:r>
          </a:p>
        </p:txBody>
      </p:sp>
    </p:spTree>
    <p:extLst>
      <p:ext uri="{BB962C8B-B14F-4D97-AF65-F5344CB8AC3E}">
        <p14:creationId xmlns:p14="http://schemas.microsoft.com/office/powerpoint/2010/main" val="116120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F4FD4-7A9C-E360-D2F9-416483C78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DA26E-AE87-798A-3DED-24CF065F6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81" y="82194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BD4F05"/>
                </a:solidFill>
              </a:rPr>
              <a:t>Характеристика нейросетей для работы с текстовым контентом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4E442E9-E778-36B1-8FBA-DD662DD5E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"/>
            <a:ext cx="838200" cy="838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3C1C5BE-385B-371C-AE9D-9CEEB361E7A3}"/>
              </a:ext>
            </a:extLst>
          </p:cNvPr>
          <p:cNvCxnSpPr>
            <a:cxnSpLocks/>
          </p:cNvCxnSpPr>
          <p:nvPr/>
        </p:nvCxnSpPr>
        <p:spPr>
          <a:xfrm flipH="1">
            <a:off x="167640" y="6720840"/>
            <a:ext cx="1184148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79EA3F9-6BCE-82D0-E14C-A529D06BCE6E}"/>
              </a:ext>
            </a:extLst>
          </p:cNvPr>
          <p:cNvCxnSpPr>
            <a:cxnSpLocks/>
          </p:cNvCxnSpPr>
          <p:nvPr/>
        </p:nvCxnSpPr>
        <p:spPr>
          <a:xfrm>
            <a:off x="167640" y="152400"/>
            <a:ext cx="0" cy="656844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6A2F429-DED0-65A2-6541-F0C033576842}"/>
              </a:ext>
            </a:extLst>
          </p:cNvPr>
          <p:cNvCxnSpPr>
            <a:cxnSpLocks/>
          </p:cNvCxnSpPr>
          <p:nvPr/>
        </p:nvCxnSpPr>
        <p:spPr>
          <a:xfrm>
            <a:off x="327660" y="297180"/>
            <a:ext cx="0" cy="627126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4A1C5BB-0816-0892-74F3-9786FE39E76F}"/>
              </a:ext>
            </a:extLst>
          </p:cNvPr>
          <p:cNvCxnSpPr/>
          <p:nvPr/>
        </p:nvCxnSpPr>
        <p:spPr>
          <a:xfrm>
            <a:off x="327660" y="6568440"/>
            <a:ext cx="11483340" cy="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EC1AAA2-95C6-8127-33FD-FC091A7BED2A}"/>
              </a:ext>
            </a:extLst>
          </p:cNvPr>
          <p:cNvSpPr txBox="1"/>
          <p:nvPr/>
        </p:nvSpPr>
        <p:spPr>
          <a:xfrm>
            <a:off x="609603" y="1343189"/>
            <a:ext cx="11201397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i="1" dirty="0">
                <a:solidFill>
                  <a:srgbClr val="273B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и недостатки:</a:t>
            </a:r>
          </a:p>
          <a:p>
            <a:pPr algn="just">
              <a:spcAft>
                <a:spcPts val="0"/>
              </a:spcAft>
            </a:pPr>
            <a:endParaRPr lang="ru-RU" sz="1500" b="1" i="1" dirty="0">
              <a:solidFill>
                <a:srgbClr val="273B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Times New Roman" panose="02020603050405020304" pitchFamily="18" charset="0"/>
              <a:buChar char="₋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галлюцинации и фактические ошибки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(нейросеть может уверенно выдавать недостоверную информацию, придумывать источники или события);</a:t>
            </a:r>
          </a:p>
          <a:p>
            <a:pPr marL="342900" indent="-342900" algn="just">
              <a:spcAft>
                <a:spcPts val="0"/>
              </a:spcAft>
              <a:buFont typeface="Times New Roman" panose="02020603050405020304" pitchFamily="18" charset="0"/>
              <a:buChar char="₋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шаблонность и повторяемость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одних и тех же запросах модель склонна давать типовые, неоригинальные ответы);</a:t>
            </a:r>
          </a:p>
          <a:p>
            <a:pPr marL="342900" indent="-342900" algn="just">
              <a:spcAft>
                <a:spcPts val="0"/>
              </a:spcAft>
              <a:buFont typeface="Times New Roman" panose="02020603050405020304" pitchFamily="18" charset="0"/>
              <a:buChar char="₋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длинным контекстом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работе с большими текстами модель может забывать ранние детали или терять логическую связь);</a:t>
            </a:r>
          </a:p>
          <a:p>
            <a:pPr marL="342900" indent="-342900" algn="just">
              <a:spcAft>
                <a:spcPts val="0"/>
              </a:spcAft>
              <a:buFont typeface="Times New Roman" panose="02020603050405020304" pitchFamily="18" charset="0"/>
              <a:buChar char="₋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от качества входных данных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(результат сильно ухудшается при нечётком, противоречивом или слишком кратком запросе);</a:t>
            </a:r>
          </a:p>
          <a:p>
            <a:pPr marL="342900" indent="-342900" algn="just">
              <a:spcAft>
                <a:spcPts val="0"/>
              </a:spcAft>
              <a:buFont typeface="Times New Roman" panose="02020603050405020304" pitchFamily="18" charset="0"/>
              <a:buChar char="₋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истинного понимания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(модель оперирует вероятностными паттернами, не обладая собственной логикой или убеждениями);</a:t>
            </a:r>
          </a:p>
          <a:p>
            <a:pPr marL="342900" indent="-342900" algn="just">
              <a:spcAft>
                <a:spcPts val="0"/>
              </a:spcAft>
              <a:buFont typeface="Times New Roman" panose="02020603050405020304" pitchFamily="18" charset="0"/>
              <a:buChar char="₋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языковые и культурные ограничения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(лучшие результаты достигаются для английского языка; редкие языки, идиомы и локальный контекст могут обрабатываться хуже);</a:t>
            </a:r>
          </a:p>
          <a:p>
            <a:pPr marL="342900" indent="-342900" algn="just">
              <a:spcAft>
                <a:spcPts val="0"/>
              </a:spcAft>
              <a:buFont typeface="Times New Roman" panose="02020603050405020304" pitchFamily="18" charset="0"/>
              <a:buChar char="₋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этические риски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(возможная генерация оскорбительного, небезопасного или предвзятого контента при недостаточной настройке).</a:t>
            </a:r>
          </a:p>
        </p:txBody>
      </p:sp>
    </p:spTree>
    <p:extLst>
      <p:ext uri="{BB962C8B-B14F-4D97-AF65-F5344CB8AC3E}">
        <p14:creationId xmlns:p14="http://schemas.microsoft.com/office/powerpoint/2010/main" val="19646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976EE-94A0-4108-8C33-D6A6080AE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BD4F05"/>
                </a:solidFill>
              </a:rPr>
              <a:t>Формула хорошего </a:t>
            </a:r>
            <a:r>
              <a:rPr lang="ru-RU" dirty="0" err="1">
                <a:solidFill>
                  <a:srgbClr val="BD4F05"/>
                </a:solidFill>
              </a:rPr>
              <a:t>промта</a:t>
            </a:r>
            <a:r>
              <a:rPr lang="ru-RU" dirty="0">
                <a:solidFill>
                  <a:srgbClr val="BD4F05"/>
                </a:solidFill>
              </a:rPr>
              <a:t> для графической нейросети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E2BCAD5-1F36-40E7-B840-49D07C94F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"/>
            <a:ext cx="838200" cy="838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923646F-218B-43D5-ACF2-6468DC3F1305}"/>
              </a:ext>
            </a:extLst>
          </p:cNvPr>
          <p:cNvCxnSpPr>
            <a:cxnSpLocks/>
          </p:cNvCxnSpPr>
          <p:nvPr/>
        </p:nvCxnSpPr>
        <p:spPr>
          <a:xfrm flipH="1">
            <a:off x="167640" y="6720840"/>
            <a:ext cx="1184148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C4214FE-DAFA-4E48-B586-F3BC38A5547A}"/>
              </a:ext>
            </a:extLst>
          </p:cNvPr>
          <p:cNvCxnSpPr>
            <a:cxnSpLocks/>
          </p:cNvCxnSpPr>
          <p:nvPr/>
        </p:nvCxnSpPr>
        <p:spPr>
          <a:xfrm>
            <a:off x="167640" y="152400"/>
            <a:ext cx="0" cy="656844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AE95898-D672-4CAA-8755-C2ABA9BBBA86}"/>
              </a:ext>
            </a:extLst>
          </p:cNvPr>
          <p:cNvCxnSpPr>
            <a:cxnSpLocks/>
          </p:cNvCxnSpPr>
          <p:nvPr/>
        </p:nvCxnSpPr>
        <p:spPr>
          <a:xfrm>
            <a:off x="327660" y="297180"/>
            <a:ext cx="0" cy="627126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65486F8-1EFB-4364-A226-D60E9C81C208}"/>
              </a:ext>
            </a:extLst>
          </p:cNvPr>
          <p:cNvCxnSpPr/>
          <p:nvPr/>
        </p:nvCxnSpPr>
        <p:spPr>
          <a:xfrm>
            <a:off x="327660" y="6568440"/>
            <a:ext cx="11483340" cy="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CCD94F5-553C-4C2F-8019-D1B7DC837639}"/>
              </a:ext>
            </a:extLst>
          </p:cNvPr>
          <p:cNvSpPr txBox="1"/>
          <p:nvPr/>
        </p:nvSpPr>
        <p:spPr>
          <a:xfrm>
            <a:off x="609603" y="1325563"/>
            <a:ext cx="11201397" cy="392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BD4F05"/>
                </a:solidFill>
                <a:latin typeface="Times New Roman" panose="02020603050405020304" pitchFamily="18" charset="0"/>
              </a:rPr>
              <a:t>Формула хорошего </a:t>
            </a:r>
            <a:r>
              <a:rPr lang="ru-RU" sz="2400" dirty="0" err="1">
                <a:solidFill>
                  <a:srgbClr val="BD4F05"/>
                </a:solidFill>
                <a:latin typeface="Times New Roman" panose="02020603050405020304" pitchFamily="18" charset="0"/>
              </a:rPr>
              <a:t>промпта</a:t>
            </a:r>
            <a:endParaRPr lang="ru-RU" sz="2400" dirty="0">
              <a:solidFill>
                <a:srgbClr val="BD4F05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solidFill>
                <a:srgbClr val="273B4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273B41"/>
                </a:solidFill>
                <a:latin typeface="Times New Roman" panose="02020603050405020304" pitchFamily="18" charset="0"/>
              </a:rPr>
              <a:t>[ГЛАВНЫЙ ОБЪЕКТ] + [КОНТЕКСТ/ФОН] + [СТИЛЬ И МАТЕРИАЛ] + [ОСВЕЩЕНИЕ И НАСТРОЕНИЕ] + [КОМПОЗИЦИЯ И РАКУРС] + [ТЕХНИЧЕСКИЕ МОДИФИКАТОРЫ]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solidFill>
                <a:srgbClr val="273B41"/>
              </a:solidFill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273B41"/>
                </a:solidFill>
                <a:latin typeface="Times New Roman" panose="02020603050405020304" pitchFamily="18" charset="0"/>
              </a:rPr>
              <a:t>Главный объект </a:t>
            </a:r>
            <a:r>
              <a:rPr lang="ru-RU" sz="2000" dirty="0">
                <a:solidFill>
                  <a:srgbClr val="273B41"/>
                </a:solidFill>
                <a:latin typeface="Times New Roman" panose="02020603050405020304" pitchFamily="18" charset="0"/>
              </a:rPr>
              <a:t>- Кто/что в центре кадра. Возраст, поза, одежда, материал, количество.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273B41"/>
                </a:solidFill>
                <a:latin typeface="Times New Roman" panose="02020603050405020304" pitchFamily="18" charset="0"/>
              </a:rPr>
              <a:t>Контекст/Фон - </a:t>
            </a:r>
            <a:r>
              <a:rPr lang="ru-RU" sz="2000" dirty="0">
                <a:solidFill>
                  <a:srgbClr val="273B41"/>
                </a:solidFill>
                <a:latin typeface="Times New Roman" panose="02020603050405020304" pitchFamily="18" charset="0"/>
              </a:rPr>
              <a:t>где происходит действие, окружение, дополнительные элементы, фон.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273B41"/>
                </a:solidFill>
                <a:latin typeface="Times New Roman" panose="02020603050405020304" pitchFamily="18" charset="0"/>
              </a:rPr>
              <a:t>Стиль и материал - </a:t>
            </a:r>
            <a:r>
              <a:rPr lang="ru-RU" sz="2000" dirty="0">
                <a:solidFill>
                  <a:srgbClr val="273B41"/>
                </a:solidFill>
                <a:latin typeface="Times New Roman" panose="02020603050405020304" pitchFamily="18" charset="0"/>
              </a:rPr>
              <a:t>визуальный язык, техника, эпоха, референс художника.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273B41"/>
                </a:solidFill>
                <a:latin typeface="Times New Roman" panose="02020603050405020304" pitchFamily="18" charset="0"/>
              </a:rPr>
              <a:t>Освещение и настроение - </a:t>
            </a:r>
            <a:r>
              <a:rPr lang="ru-RU" sz="2000" dirty="0">
                <a:solidFill>
                  <a:srgbClr val="273B41"/>
                </a:solidFill>
                <a:latin typeface="Times New Roman" panose="02020603050405020304" pitchFamily="18" charset="0"/>
              </a:rPr>
              <a:t>тип света, контраст, цветовая палитра, эмоциональный тон.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273B41"/>
                </a:solidFill>
                <a:latin typeface="Times New Roman" panose="02020603050405020304" pitchFamily="18" charset="0"/>
              </a:rPr>
              <a:t>Композиция и ракурс - </a:t>
            </a:r>
            <a:r>
              <a:rPr lang="ru-RU" sz="2000" dirty="0">
                <a:solidFill>
                  <a:srgbClr val="273B41"/>
                </a:solidFill>
                <a:latin typeface="Times New Roman" panose="02020603050405020304" pitchFamily="18" charset="0"/>
              </a:rPr>
              <a:t>как расположен объект, точка съёмки, правила кадрирования.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273B41"/>
                </a:solidFill>
                <a:latin typeface="Times New Roman" panose="02020603050405020304" pitchFamily="18" charset="0"/>
              </a:rPr>
              <a:t>Технические модификаторы - </a:t>
            </a:r>
            <a:r>
              <a:rPr lang="ru-RU" sz="2000" dirty="0">
                <a:solidFill>
                  <a:srgbClr val="273B41"/>
                </a:solidFill>
                <a:latin typeface="Times New Roman" panose="02020603050405020304" pitchFamily="18" charset="0"/>
              </a:rPr>
              <a:t>параметры качества, соотношения сторон, негативные условия, версия модели.</a:t>
            </a:r>
          </a:p>
        </p:txBody>
      </p:sp>
    </p:spTree>
    <p:extLst>
      <p:ext uri="{BB962C8B-B14F-4D97-AF65-F5344CB8AC3E}">
        <p14:creationId xmlns:p14="http://schemas.microsoft.com/office/powerpoint/2010/main" val="25298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46903-5BD9-A22E-4076-F231DBED1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77574-FEC5-9C0C-1E20-A4AE713F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" y="137159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BD4F05"/>
                </a:solidFill>
              </a:rPr>
              <a:t>Алгоритм работы с ИИ – изображениями для учителя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A52C6D24-9AF8-244D-5D43-590A0FBE4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"/>
            <a:ext cx="838200" cy="838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BADE0A3-C938-E666-D606-A5CDCB7AE61C}"/>
              </a:ext>
            </a:extLst>
          </p:cNvPr>
          <p:cNvCxnSpPr>
            <a:cxnSpLocks/>
          </p:cNvCxnSpPr>
          <p:nvPr/>
        </p:nvCxnSpPr>
        <p:spPr>
          <a:xfrm flipH="1">
            <a:off x="167640" y="6720840"/>
            <a:ext cx="1184148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67D08BE-BDBD-7238-D4DF-8E68E41C0CFF}"/>
              </a:ext>
            </a:extLst>
          </p:cNvPr>
          <p:cNvCxnSpPr>
            <a:cxnSpLocks/>
          </p:cNvCxnSpPr>
          <p:nvPr/>
        </p:nvCxnSpPr>
        <p:spPr>
          <a:xfrm>
            <a:off x="167640" y="152400"/>
            <a:ext cx="0" cy="656844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3DA01AF-3FB9-712B-151F-BF640CBE80A9}"/>
              </a:ext>
            </a:extLst>
          </p:cNvPr>
          <p:cNvCxnSpPr>
            <a:cxnSpLocks/>
          </p:cNvCxnSpPr>
          <p:nvPr/>
        </p:nvCxnSpPr>
        <p:spPr>
          <a:xfrm>
            <a:off x="327660" y="297180"/>
            <a:ext cx="0" cy="627126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3FB4E6D-4B9C-A58D-2E28-98B6AB2EDD1A}"/>
              </a:ext>
            </a:extLst>
          </p:cNvPr>
          <p:cNvCxnSpPr/>
          <p:nvPr/>
        </p:nvCxnSpPr>
        <p:spPr>
          <a:xfrm>
            <a:off x="327660" y="6568440"/>
            <a:ext cx="11483340" cy="0"/>
          </a:xfrm>
          <a:prstGeom prst="line">
            <a:avLst/>
          </a:prstGeom>
          <a:ln w="12700">
            <a:solidFill>
              <a:srgbClr val="273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A2B736-3E2C-8288-1399-E956FA7182F0}"/>
              </a:ext>
            </a:extLst>
          </p:cNvPr>
          <p:cNvSpPr txBox="1"/>
          <p:nvPr/>
        </p:nvSpPr>
        <p:spPr>
          <a:xfrm>
            <a:off x="609603" y="1325563"/>
            <a:ext cx="11201397" cy="291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solidFill>
                <a:srgbClr val="273B41"/>
              </a:solidFill>
              <a:latin typeface="Times New Roman" panose="02020603050405020304" pitchFamily="18" charset="0"/>
            </a:endParaRPr>
          </a:p>
          <a:p>
            <a:r>
              <a:rPr lang="ru-RU" b="1" dirty="0"/>
              <a:t>Методический алгоритм работы с ИИ-изображениями для учителя</a:t>
            </a:r>
          </a:p>
          <a:p>
            <a:r>
              <a:rPr lang="ru-RU" b="1" dirty="0"/>
              <a:t>Сформулируйте учебную цель:</a:t>
            </a:r>
            <a:r>
              <a:rPr lang="ru-RU" dirty="0"/>
              <a:t> Зачем нужно изображение? (плакат, схема, иллюстрация к тексту, фон для презентации)</a:t>
            </a:r>
          </a:p>
          <a:p>
            <a:r>
              <a:rPr lang="ru-RU" b="1" dirty="0"/>
              <a:t>Соберите </a:t>
            </a:r>
            <a:r>
              <a:rPr lang="ru-RU" b="1" dirty="0" err="1"/>
              <a:t>промпт</a:t>
            </a:r>
            <a:r>
              <a:rPr lang="ru-RU" b="1" dirty="0"/>
              <a:t> по формуле:</a:t>
            </a:r>
            <a:r>
              <a:rPr lang="ru-RU" dirty="0"/>
              <a:t> Начните с 3–4 модулей, остальные добавляйте при доработке.</a:t>
            </a:r>
          </a:p>
          <a:p>
            <a:r>
              <a:rPr lang="ru-RU" b="1" dirty="0"/>
              <a:t>Сгенерируйте 3–4 варианта:</a:t>
            </a:r>
            <a:r>
              <a:rPr lang="ru-RU" dirty="0"/>
              <a:t> Нейросети вариативны. Выбирайте лучший кадр.</a:t>
            </a:r>
          </a:p>
          <a:p>
            <a:r>
              <a:rPr lang="ru-RU" b="1" dirty="0"/>
              <a:t>Итерируйте:</a:t>
            </a:r>
            <a:r>
              <a:rPr lang="ru-RU" dirty="0"/>
              <a:t> Меняйте 1 модуль за раз (например, только стиль или только ракурс), отслеживайте изменения.</a:t>
            </a:r>
          </a:p>
          <a:p>
            <a:r>
              <a:rPr lang="ru-RU" b="1" dirty="0"/>
              <a:t>Проверьте на соответствие:</a:t>
            </a:r>
            <a:r>
              <a:rPr lang="ru-RU" dirty="0"/>
              <a:t> Точность фактов, отсутствие текста/артефактов, педагогическая этика, авторские права.</a:t>
            </a:r>
          </a:p>
          <a:p>
            <a:r>
              <a:rPr lang="ru-RU" b="1" dirty="0"/>
              <a:t>Сохраните </a:t>
            </a:r>
            <a:r>
              <a:rPr lang="ru-RU" b="1" dirty="0" err="1"/>
              <a:t>промпт</a:t>
            </a:r>
            <a:r>
              <a:rPr lang="ru-RU" b="1" dirty="0"/>
              <a:t>:</a:t>
            </a:r>
            <a:r>
              <a:rPr lang="ru-RU" dirty="0"/>
              <a:t> Ведите «Библиотеку промптов» для повторного использования на других темах.</a:t>
            </a:r>
          </a:p>
        </p:txBody>
      </p:sp>
    </p:spTree>
    <p:extLst>
      <p:ext uri="{BB962C8B-B14F-4D97-AF65-F5344CB8AC3E}">
        <p14:creationId xmlns:p14="http://schemas.microsoft.com/office/powerpoint/2010/main" val="12541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Искусственный интеллект</Template>
  <TotalTime>1438</TotalTime>
  <Words>1019</Words>
  <Application>Microsoft Office PowerPoint</Application>
  <PresentationFormat>Широкоэкранный</PresentationFormat>
  <Paragraphs>92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Тема Office</vt:lpstr>
      <vt:lpstr>Использование нейросетей для работы с текстовым контентом</vt:lpstr>
      <vt:lpstr>План лекции</vt:lpstr>
      <vt:lpstr>1. Нейросети для работы с текстовым контентом</vt:lpstr>
      <vt:lpstr>Бесплатные нейросети</vt:lpstr>
      <vt:lpstr>Этапы работы с нейросетью</vt:lpstr>
      <vt:lpstr>Характеристика нейросетей для работы с текстовым контентом</vt:lpstr>
      <vt:lpstr>Характеристика нейросетей для работы с текстовым контентом</vt:lpstr>
      <vt:lpstr>Формула хорошего промта для графической нейросети</vt:lpstr>
      <vt:lpstr>Алгоритм работы с ИИ – изображениями для учителя</vt:lpstr>
      <vt:lpstr>Графическая нейросеть Шедеврум</vt:lpstr>
      <vt:lpstr>Графическая нейросеть Шедеврум</vt:lpstr>
      <vt:lpstr>Графическая нейросеть Кандинский</vt:lpstr>
      <vt:lpstr>Примеры промптов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Искусственный интеллект в работе руководителей кружков</dc:title>
  <dc:creator>Лена</dc:creator>
  <cp:lastModifiedBy>Пользователь</cp:lastModifiedBy>
  <cp:revision>35</cp:revision>
  <dcterms:created xsi:type="dcterms:W3CDTF">2025-09-30T16:30:27Z</dcterms:created>
  <dcterms:modified xsi:type="dcterms:W3CDTF">2026-06-11T08:23:48Z</dcterms:modified>
</cp:coreProperties>
</file>