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3" r:id="rId5"/>
    <p:sldId id="284" r:id="rId6"/>
    <p:sldId id="302" r:id="rId7"/>
    <p:sldId id="268" r:id="rId8"/>
    <p:sldId id="269" r:id="rId9"/>
    <p:sldId id="306" r:id="rId10"/>
    <p:sldId id="270" r:id="rId11"/>
    <p:sldId id="319" r:id="rId12"/>
    <p:sldId id="339" r:id="rId13"/>
    <p:sldId id="340" r:id="rId14"/>
    <p:sldId id="341" r:id="rId15"/>
    <p:sldId id="342" r:id="rId16"/>
    <p:sldId id="343" r:id="rId17"/>
    <p:sldId id="344" r:id="rId18"/>
    <p:sldId id="307" r:id="rId19"/>
    <p:sldId id="309" r:id="rId20"/>
    <p:sldId id="318" r:id="rId21"/>
    <p:sldId id="308" r:id="rId22"/>
    <p:sldId id="311" r:id="rId23"/>
    <p:sldId id="312" r:id="rId24"/>
    <p:sldId id="313" r:id="rId25"/>
    <p:sldId id="338" r:id="rId26"/>
    <p:sldId id="320" r:id="rId27"/>
    <p:sldId id="321" r:id="rId28"/>
    <p:sldId id="322" r:id="rId29"/>
    <p:sldId id="323" r:id="rId30"/>
    <p:sldId id="324" r:id="rId31"/>
    <p:sldId id="325" r:id="rId32"/>
    <p:sldId id="326" r:id="rId33"/>
    <p:sldId id="327" r:id="rId34"/>
    <p:sldId id="329" r:id="rId35"/>
    <p:sldId id="331" r:id="rId36"/>
    <p:sldId id="332" r:id="rId37"/>
    <p:sldId id="333" r:id="rId38"/>
    <p:sldId id="335" r:id="rId39"/>
    <p:sldId id="334" r:id="rId40"/>
    <p:sldId id="336" r:id="rId41"/>
    <p:sldId id="337" r:id="rId4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892" userDrawn="1">
          <p15:clr>
            <a:srgbClr val="A4A3A4"/>
          </p15:clr>
        </p15:guide>
        <p15:guide id="3" pos="992" userDrawn="1">
          <p15:clr>
            <a:srgbClr val="A4A3A4"/>
          </p15:clr>
        </p15:guide>
        <p15:guide id="4" pos="1092" userDrawn="1">
          <p15:clr>
            <a:srgbClr val="A4A3A4"/>
          </p15:clr>
        </p15:guide>
        <p15:guide id="5" orient="horz" pos="686" userDrawn="1">
          <p15:clr>
            <a:srgbClr val="A4A3A4"/>
          </p15:clr>
        </p15:guide>
        <p15:guide id="6" orient="horz" pos="935" userDrawn="1">
          <p15:clr>
            <a:srgbClr val="A4A3A4"/>
          </p15:clr>
        </p15:guide>
        <p15:guide id="7" orient="horz" pos="120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9E65"/>
    <a:srgbClr val="273B41"/>
    <a:srgbClr val="BD4F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516" y="102"/>
      </p:cViewPr>
      <p:guideLst>
        <p:guide orient="horz" pos="436"/>
        <p:guide pos="892"/>
        <p:guide pos="992"/>
        <p:guide pos="1092"/>
        <p:guide orient="horz" pos="686"/>
        <p:guide orient="horz" pos="935"/>
        <p:guide orient="horz" pos="120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40D786-E86D-4189-976C-F00C0B5600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8BB1593-BD8C-4394-AEA8-A369027AA9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B3A142-7387-4BF7-AB05-AC4C55BF0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CC6C8-1781-49BC-986A-8CB7A696D5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166B1B-663C-40EE-9211-0AD6CC500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A0DDB2-CB28-4AA1-A1D7-0847CD3C1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2549-F71C-4939-A0C5-3476E9944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764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E9BF66-C5D8-4A98-8430-4DDE6CD4B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3384E62-A44F-4D29-8821-812359AF93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B21E5A-D7FA-4E6A-AF78-89D0E1087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CC6C8-1781-49BC-986A-8CB7A696D5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77D081-3386-4303-A2ED-64F3E770D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D1C5E8-CD6D-42E5-8F91-C9D3C179D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2549-F71C-4939-A0C5-3476E9944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70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362B618-388A-4E89-B04F-0A804280C7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D735A2E-367D-42AE-AF83-F0DC02DE8C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390418-4E40-4C69-91E6-00F71191C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CC6C8-1781-49BC-986A-8CB7A696D5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5FC28F-F580-484C-9C34-49BDF2D80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F10603-D63D-42E5-89B9-EDDE145EA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2549-F71C-4939-A0C5-3476E9944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255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01F8C5-0660-49D6-BD15-815F8A85B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70AD7A-E722-4596-AA94-EBCABA6C5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AC84F9-F73D-4AFB-9214-CC1336062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CC6C8-1781-49BC-986A-8CB7A696D5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FE06FDA-DAB0-4C71-A44F-77DD1191B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06BC1B-52EC-4EB1-83AD-6371AD2C7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2549-F71C-4939-A0C5-3476E9944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516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3F28B0-5DCC-4591-888C-7F1FB830E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9DE6B0B-87F6-474C-999A-B2758756C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F5E1BF-BAF2-43D5-B67A-CCCA40D4F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CC6C8-1781-49BC-986A-8CB7A696D5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DED7D4-CCE0-466C-8F13-2EFBB4533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1D1917-FF3C-47EB-BC92-CD9FCC066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2549-F71C-4939-A0C5-3476E9944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692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928AAA-9E2F-4BFC-8917-6234992A7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C422BC-580D-487F-910F-88E7F3C0A7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AD23905-5D07-479E-AE55-3E4069FEB7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1E77974-51C4-45B3-AF4D-8CCAC65C8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CC6C8-1781-49BC-986A-8CB7A696D5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6CDB873-A837-408D-97DE-B990F3BE4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48528B0-2723-40A2-B259-0EC34CADF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2549-F71C-4939-A0C5-3476E9944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295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705DC-CCD2-4BCC-BC72-FD02061FA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1A9A773-162C-4E62-98B9-5FB9544C6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C136EAA-5AF7-4642-9FAB-2A27776122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7C72AAD-80D8-43FA-A9AB-04EC62422C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7F4AE32-879C-4BA5-8099-42685604E3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5985EC4-67A6-4909-8670-8793101D3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CC6C8-1781-49BC-986A-8CB7A696D5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EBA7469-9554-48B4-B90E-4EDBA8794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6331CF0-5317-4B2E-9EC8-46D08B6B4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2549-F71C-4939-A0C5-3476E9944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398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0B8436-5419-4B1F-9E51-DE07CF8DE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73D7A60-DBD6-4974-8D26-8F2DC9425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CC6C8-1781-49BC-986A-8CB7A696D5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2FFDFF4-72CC-4554-9750-BBFFA2E08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90BA846-0DA5-49E7-A307-E564910B7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2549-F71C-4939-A0C5-3476E9944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360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962A029-7AB1-46F4-A96E-FF11CFF1D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CC6C8-1781-49BC-986A-8CB7A696D5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5EDC6C3-A74C-4CE1-B8FF-B73D750A0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EC07770-549E-406D-BCD5-0799D70A8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2549-F71C-4939-A0C5-3476E9944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480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849F98-209E-4E7A-BA78-9D00299E6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AB7B8F-C519-4199-A9E5-E636FB132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52B6BE5-9E03-4442-AE61-F5B8CB33D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8554E37-0F96-4DD7-9142-C4AFB4023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CC6C8-1781-49BC-986A-8CB7A696D5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08F6C3-91C8-41EA-B7B1-C1AAF64F9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8D1C47F-89FA-4AAB-88AA-7F80E6BF2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2549-F71C-4939-A0C5-3476E9944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34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D4DE59-BA62-4C9F-97EC-399A8E431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6506EA6-25EA-44A9-8B51-116DEA59BF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4BB5FA9-5052-4540-B957-D2B4AA40FA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54159B0-5DD7-4D21-91C5-E4942C9BB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CC6C8-1781-49BC-986A-8CB7A696D5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713747D-8A5D-48AD-B11E-1D59C718F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F3D5DFE-3D41-468D-8A4C-1F059C8D9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2549-F71C-4939-A0C5-3476E9944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878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A8AB30-9895-45E7-ABAB-4FC10F641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FAB4F67-AC6D-4610-9481-2E454D520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287AC4-3CD9-4157-AB19-CF3C12DE26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CC6C8-1781-49BC-986A-8CB7A696D5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E88F784-DDD6-4BC5-8868-B349502036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E7C81D-4FAE-46E8-97A3-75595135DE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92549-F71C-4939-A0C5-3476E9944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179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zenstat.ru/video/check/yandex/" TargetMode="External"/><Relationship Id="rId7" Type="http://schemas.openxmlformats.org/officeDocument/2006/relationships/image" Target="../media/image10.png"/><Relationship Id="rId2" Type="http://schemas.openxmlformats.org/officeDocument/2006/relationships/hyperlink" Target="https://freetts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hyperlink" Target="https://turboscribe.ai/ru/dashboard%20(3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giga.chat/projects/presentation/create" TargetMode="Externa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hyperlink" Target="https://app.pixverse.ai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hedevrum.ai/text-to-video/" TargetMode="External"/><Relationship Id="rId5" Type="http://schemas.openxmlformats.org/officeDocument/2006/relationships/hyperlink" Target="https://chat.qwen.ai/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4.jpeg"/><Relationship Id="rId9" Type="http://schemas.openxmlformats.org/officeDocument/2006/relationships/hyperlink" Target="https://giga.chat/tools/video/019e6a2e-01a9-7ef3-a62b-21add01e47f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Прямая соединительная линия 47">
            <a:extLst>
              <a:ext uri="{FF2B5EF4-FFF2-40B4-BE49-F238E27FC236}">
                <a16:creationId xmlns:a16="http://schemas.microsoft.com/office/drawing/2014/main" id="{B048B0D7-CA25-45CE-B52B-469D0B156603}"/>
              </a:ext>
            </a:extLst>
          </p:cNvPr>
          <p:cNvCxnSpPr>
            <a:cxnSpLocks/>
          </p:cNvCxnSpPr>
          <p:nvPr/>
        </p:nvCxnSpPr>
        <p:spPr>
          <a:xfrm flipH="1">
            <a:off x="601980" y="6720840"/>
            <a:ext cx="11407141" cy="5379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id="{6A1BF1B9-9FE8-4E6F-BF1B-56BC2FD592A4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421386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id="{09C6CB01-5C55-477E-A06B-AF5CCBCE537A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17982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1CC45CCA-CABA-476A-8764-7386FB327BF3}"/>
              </a:ext>
            </a:extLst>
          </p:cNvPr>
          <p:cNvSpPr/>
          <p:nvPr/>
        </p:nvSpPr>
        <p:spPr>
          <a:xfrm>
            <a:off x="6918960" y="5725885"/>
            <a:ext cx="5280660" cy="410494"/>
          </a:xfrm>
          <a:prstGeom prst="rect">
            <a:avLst/>
          </a:prstGeom>
          <a:solidFill>
            <a:srgbClr val="F19E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8A6EA99B-B0E6-4206-8DF4-BB90B42ACE6F}"/>
              </a:ext>
            </a:extLst>
          </p:cNvPr>
          <p:cNvSpPr/>
          <p:nvPr/>
        </p:nvSpPr>
        <p:spPr>
          <a:xfrm>
            <a:off x="10119238" y="3869312"/>
            <a:ext cx="777240" cy="7326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58D14AC0-F1FE-43D6-8B06-3FA9BDB23AB5}"/>
              </a:ext>
            </a:extLst>
          </p:cNvPr>
          <p:cNvSpPr/>
          <p:nvPr/>
        </p:nvSpPr>
        <p:spPr>
          <a:xfrm>
            <a:off x="5311140" y="1077759"/>
            <a:ext cx="777240" cy="7326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404660-6405-44D6-8E80-352FCC1B3A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65897" y="2703855"/>
            <a:ext cx="7267664" cy="23876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273B41"/>
                </a:solidFill>
              </a:rPr>
              <a:t>Использование нейросетей для работы с разным видом контента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1506E3B-8269-48AD-8623-CC678BD9C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3182" y="5761264"/>
            <a:ext cx="10050379" cy="410494"/>
          </a:xfrm>
          <a:ln>
            <a:noFill/>
          </a:ln>
        </p:spPr>
        <p:txBody>
          <a:bodyPr>
            <a:normAutofit lnSpcReduction="10000"/>
          </a:bodyPr>
          <a:lstStyle/>
          <a:p>
            <a:pPr marL="4481513" algn="r"/>
            <a:r>
              <a:rPr lang="ru-RU" dirty="0" err="1"/>
              <a:t>Делекторская</a:t>
            </a:r>
            <a:r>
              <a:rPr lang="ru-RU" dirty="0"/>
              <a:t> Е.В., методист ЛИРО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31AD2A9F-C4FD-4615-9E2F-563A73FC3D6E}"/>
              </a:ext>
            </a:extLst>
          </p:cNvPr>
          <p:cNvSpPr/>
          <p:nvPr/>
        </p:nvSpPr>
        <p:spPr>
          <a:xfrm>
            <a:off x="-625311" y="2883176"/>
            <a:ext cx="5332957" cy="4810831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4C0451BA-8380-4121-A56B-EC080B103095}"/>
              </a:ext>
            </a:extLst>
          </p:cNvPr>
          <p:cNvGrpSpPr/>
          <p:nvPr/>
        </p:nvGrpSpPr>
        <p:grpSpPr>
          <a:xfrm>
            <a:off x="1362837" y="638937"/>
            <a:ext cx="434594" cy="1319872"/>
            <a:chOff x="1362837" y="638937"/>
            <a:chExt cx="434594" cy="1319872"/>
          </a:xfrm>
        </p:grpSpPr>
        <p:sp>
          <p:nvSpPr>
            <p:cNvPr id="5" name="Овал 4">
              <a:extLst>
                <a:ext uri="{FF2B5EF4-FFF2-40B4-BE49-F238E27FC236}">
                  <a16:creationId xmlns:a16="http://schemas.microsoft.com/office/drawing/2014/main" id="{9DB1DBCB-991E-4A7C-9E9A-13A1D494B131}"/>
                </a:ext>
              </a:extLst>
            </p:cNvPr>
            <p:cNvSpPr/>
            <p:nvPr/>
          </p:nvSpPr>
          <p:spPr>
            <a:xfrm>
              <a:off x="1362837" y="638937"/>
              <a:ext cx="106426" cy="10642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Овал 6">
              <a:extLst>
                <a:ext uri="{FF2B5EF4-FFF2-40B4-BE49-F238E27FC236}">
                  <a16:creationId xmlns:a16="http://schemas.microsoft.com/office/drawing/2014/main" id="{BBA46BFC-32AC-41DC-81A3-5AD68748E54D}"/>
                </a:ext>
              </a:extLst>
            </p:cNvPr>
            <p:cNvSpPr/>
            <p:nvPr/>
          </p:nvSpPr>
          <p:spPr>
            <a:xfrm>
              <a:off x="1521587" y="638937"/>
              <a:ext cx="106426" cy="10642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Овал 7">
              <a:extLst>
                <a:ext uri="{FF2B5EF4-FFF2-40B4-BE49-F238E27FC236}">
                  <a16:creationId xmlns:a16="http://schemas.microsoft.com/office/drawing/2014/main" id="{8F88B148-676A-4ABF-B81E-E1FC24BC0EBB}"/>
                </a:ext>
              </a:extLst>
            </p:cNvPr>
            <p:cNvSpPr/>
            <p:nvPr/>
          </p:nvSpPr>
          <p:spPr>
            <a:xfrm>
              <a:off x="1680337" y="638937"/>
              <a:ext cx="106426" cy="10642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Овал 8">
              <a:extLst>
                <a:ext uri="{FF2B5EF4-FFF2-40B4-BE49-F238E27FC236}">
                  <a16:creationId xmlns:a16="http://schemas.microsoft.com/office/drawing/2014/main" id="{CBD8421C-C6D5-4A02-9A9A-27658DDA8997}"/>
                </a:ext>
              </a:extLst>
            </p:cNvPr>
            <p:cNvSpPr/>
            <p:nvPr/>
          </p:nvSpPr>
          <p:spPr>
            <a:xfrm>
              <a:off x="1371219" y="1029628"/>
              <a:ext cx="106426" cy="10642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9">
              <a:extLst>
                <a:ext uri="{FF2B5EF4-FFF2-40B4-BE49-F238E27FC236}">
                  <a16:creationId xmlns:a16="http://schemas.microsoft.com/office/drawing/2014/main" id="{D71AAF50-ED56-45E4-862A-561EF15A9C24}"/>
                </a:ext>
              </a:extLst>
            </p:cNvPr>
            <p:cNvSpPr/>
            <p:nvPr/>
          </p:nvSpPr>
          <p:spPr>
            <a:xfrm>
              <a:off x="1529969" y="1029628"/>
              <a:ext cx="106426" cy="10642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>
              <a:extLst>
                <a:ext uri="{FF2B5EF4-FFF2-40B4-BE49-F238E27FC236}">
                  <a16:creationId xmlns:a16="http://schemas.microsoft.com/office/drawing/2014/main" id="{52C68900-7D21-405C-B18D-60346C2398FD}"/>
                </a:ext>
              </a:extLst>
            </p:cNvPr>
            <p:cNvSpPr/>
            <p:nvPr/>
          </p:nvSpPr>
          <p:spPr>
            <a:xfrm>
              <a:off x="1688719" y="1029628"/>
              <a:ext cx="106426" cy="10642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>
              <a:extLst>
                <a:ext uri="{FF2B5EF4-FFF2-40B4-BE49-F238E27FC236}">
                  <a16:creationId xmlns:a16="http://schemas.microsoft.com/office/drawing/2014/main" id="{CE95798D-455D-48A8-96C2-42174D57CE44}"/>
                </a:ext>
              </a:extLst>
            </p:cNvPr>
            <p:cNvSpPr/>
            <p:nvPr/>
          </p:nvSpPr>
          <p:spPr>
            <a:xfrm>
              <a:off x="1371219" y="1437132"/>
              <a:ext cx="106426" cy="10642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1EDB3DF0-7EA4-475C-8B6C-690D1642EE9D}"/>
                </a:ext>
              </a:extLst>
            </p:cNvPr>
            <p:cNvSpPr/>
            <p:nvPr/>
          </p:nvSpPr>
          <p:spPr>
            <a:xfrm>
              <a:off x="1529969" y="1437132"/>
              <a:ext cx="106426" cy="10642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744570B2-6CAC-4064-8AC6-AECDF100EF17}"/>
                </a:ext>
              </a:extLst>
            </p:cNvPr>
            <p:cNvSpPr/>
            <p:nvPr/>
          </p:nvSpPr>
          <p:spPr>
            <a:xfrm>
              <a:off x="1688719" y="1437132"/>
              <a:ext cx="106426" cy="10642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>
              <a:extLst>
                <a:ext uri="{FF2B5EF4-FFF2-40B4-BE49-F238E27FC236}">
                  <a16:creationId xmlns:a16="http://schemas.microsoft.com/office/drawing/2014/main" id="{8DE1BBEF-E14F-421C-A1C5-3F67BC4CBBC5}"/>
                </a:ext>
              </a:extLst>
            </p:cNvPr>
            <p:cNvSpPr/>
            <p:nvPr/>
          </p:nvSpPr>
          <p:spPr>
            <a:xfrm>
              <a:off x="1373505" y="1852383"/>
              <a:ext cx="106426" cy="10642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Овал 15">
              <a:extLst>
                <a:ext uri="{FF2B5EF4-FFF2-40B4-BE49-F238E27FC236}">
                  <a16:creationId xmlns:a16="http://schemas.microsoft.com/office/drawing/2014/main" id="{D369557B-DB73-4F6B-A6EC-8E881446BB5B}"/>
                </a:ext>
              </a:extLst>
            </p:cNvPr>
            <p:cNvSpPr/>
            <p:nvPr/>
          </p:nvSpPr>
          <p:spPr>
            <a:xfrm>
              <a:off x="1532255" y="1852383"/>
              <a:ext cx="106426" cy="10642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>
              <a:extLst>
                <a:ext uri="{FF2B5EF4-FFF2-40B4-BE49-F238E27FC236}">
                  <a16:creationId xmlns:a16="http://schemas.microsoft.com/office/drawing/2014/main" id="{3F92AC0D-721E-4133-BAD7-A64CD4254E67}"/>
                </a:ext>
              </a:extLst>
            </p:cNvPr>
            <p:cNvSpPr/>
            <p:nvPr/>
          </p:nvSpPr>
          <p:spPr>
            <a:xfrm>
              <a:off x="1691005" y="1852383"/>
              <a:ext cx="106426" cy="10642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0" name="Овал 19">
            <a:extLst>
              <a:ext uri="{FF2B5EF4-FFF2-40B4-BE49-F238E27FC236}">
                <a16:creationId xmlns:a16="http://schemas.microsoft.com/office/drawing/2014/main" id="{A7A94C93-B7FB-4BC8-9779-9374801FE378}"/>
              </a:ext>
            </a:extLst>
          </p:cNvPr>
          <p:cNvSpPr/>
          <p:nvPr/>
        </p:nvSpPr>
        <p:spPr>
          <a:xfrm rot="5400000">
            <a:off x="11694673" y="4890331"/>
            <a:ext cx="106426" cy="106426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id="{0C3B9EB6-F2BF-44EF-85CA-A76ECF876F55}"/>
              </a:ext>
            </a:extLst>
          </p:cNvPr>
          <p:cNvSpPr/>
          <p:nvPr/>
        </p:nvSpPr>
        <p:spPr>
          <a:xfrm rot="5400000">
            <a:off x="11694673" y="5049081"/>
            <a:ext cx="106426" cy="106426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B257C21E-B3C3-42FC-A92B-247CA411B73B}"/>
              </a:ext>
            </a:extLst>
          </p:cNvPr>
          <p:cNvSpPr/>
          <p:nvPr/>
        </p:nvSpPr>
        <p:spPr>
          <a:xfrm rot="5400000">
            <a:off x="11694673" y="5207831"/>
            <a:ext cx="106426" cy="106426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id="{2EF3886A-8C94-45EE-92A9-DCE57E29582A}"/>
              </a:ext>
            </a:extLst>
          </p:cNvPr>
          <p:cNvSpPr/>
          <p:nvPr/>
        </p:nvSpPr>
        <p:spPr>
          <a:xfrm rot="5400000">
            <a:off x="11303982" y="4898713"/>
            <a:ext cx="106426" cy="106426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id="{57F93845-ED36-4F15-BC3F-AD42300840B1}"/>
              </a:ext>
            </a:extLst>
          </p:cNvPr>
          <p:cNvSpPr/>
          <p:nvPr/>
        </p:nvSpPr>
        <p:spPr>
          <a:xfrm rot="5400000">
            <a:off x="11303982" y="5057463"/>
            <a:ext cx="106426" cy="106426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4CCE0B87-63FA-4C25-8E89-C8654511C8BC}"/>
              </a:ext>
            </a:extLst>
          </p:cNvPr>
          <p:cNvSpPr/>
          <p:nvPr/>
        </p:nvSpPr>
        <p:spPr>
          <a:xfrm rot="5400000">
            <a:off x="11303982" y="5216213"/>
            <a:ext cx="106426" cy="106426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id="{656BE5E2-A55F-4A98-A3F4-066CAFA09447}"/>
              </a:ext>
            </a:extLst>
          </p:cNvPr>
          <p:cNvSpPr/>
          <p:nvPr/>
        </p:nvSpPr>
        <p:spPr>
          <a:xfrm rot="5400000">
            <a:off x="10896478" y="4898713"/>
            <a:ext cx="106426" cy="106426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id="{DEC7CC75-2628-4CB0-B401-A820E1C86689}"/>
              </a:ext>
            </a:extLst>
          </p:cNvPr>
          <p:cNvSpPr/>
          <p:nvPr/>
        </p:nvSpPr>
        <p:spPr>
          <a:xfrm rot="5400000">
            <a:off x="10896478" y="5057463"/>
            <a:ext cx="106426" cy="106426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>
            <a:extLst>
              <a:ext uri="{FF2B5EF4-FFF2-40B4-BE49-F238E27FC236}">
                <a16:creationId xmlns:a16="http://schemas.microsoft.com/office/drawing/2014/main" id="{F022B87F-92EA-427F-917B-A726826BEBEE}"/>
              </a:ext>
            </a:extLst>
          </p:cNvPr>
          <p:cNvSpPr/>
          <p:nvPr/>
        </p:nvSpPr>
        <p:spPr>
          <a:xfrm rot="5400000">
            <a:off x="10896478" y="5216213"/>
            <a:ext cx="106426" cy="106426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>
            <a:extLst>
              <a:ext uri="{FF2B5EF4-FFF2-40B4-BE49-F238E27FC236}">
                <a16:creationId xmlns:a16="http://schemas.microsoft.com/office/drawing/2014/main" id="{0DF05878-0296-454C-82B1-2401BCF01612}"/>
              </a:ext>
            </a:extLst>
          </p:cNvPr>
          <p:cNvSpPr/>
          <p:nvPr/>
        </p:nvSpPr>
        <p:spPr>
          <a:xfrm rot="5400000">
            <a:off x="10481227" y="4900999"/>
            <a:ext cx="106426" cy="106426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>
            <a:extLst>
              <a:ext uri="{FF2B5EF4-FFF2-40B4-BE49-F238E27FC236}">
                <a16:creationId xmlns:a16="http://schemas.microsoft.com/office/drawing/2014/main" id="{2C84C30F-E2BF-4A8C-9E79-EB118DE21269}"/>
              </a:ext>
            </a:extLst>
          </p:cNvPr>
          <p:cNvSpPr/>
          <p:nvPr/>
        </p:nvSpPr>
        <p:spPr>
          <a:xfrm rot="5400000">
            <a:off x="10481227" y="5059749"/>
            <a:ext cx="106426" cy="106426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3D4410A5-F94C-49C9-BE6A-56235925E4C0}"/>
              </a:ext>
            </a:extLst>
          </p:cNvPr>
          <p:cNvSpPr/>
          <p:nvPr/>
        </p:nvSpPr>
        <p:spPr>
          <a:xfrm rot="5400000">
            <a:off x="10481227" y="5218499"/>
            <a:ext cx="106426" cy="106426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>
            <a:extLst>
              <a:ext uri="{FF2B5EF4-FFF2-40B4-BE49-F238E27FC236}">
                <a16:creationId xmlns:a16="http://schemas.microsoft.com/office/drawing/2014/main" id="{3EDC7D7F-0A60-4318-B012-0DD472CF20B8}"/>
              </a:ext>
            </a:extLst>
          </p:cNvPr>
          <p:cNvSpPr/>
          <p:nvPr/>
        </p:nvSpPr>
        <p:spPr>
          <a:xfrm rot="5400000">
            <a:off x="10042335" y="4894206"/>
            <a:ext cx="106426" cy="106426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>
            <a:extLst>
              <a:ext uri="{FF2B5EF4-FFF2-40B4-BE49-F238E27FC236}">
                <a16:creationId xmlns:a16="http://schemas.microsoft.com/office/drawing/2014/main" id="{442E3154-1B68-4178-90A7-F164DF6962D5}"/>
              </a:ext>
            </a:extLst>
          </p:cNvPr>
          <p:cNvSpPr/>
          <p:nvPr/>
        </p:nvSpPr>
        <p:spPr>
          <a:xfrm rot="5400000">
            <a:off x="10042335" y="5052956"/>
            <a:ext cx="106426" cy="106426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id="{1B9A3130-47FE-4F86-AAD3-D9E7F51E9334}"/>
              </a:ext>
            </a:extLst>
          </p:cNvPr>
          <p:cNvSpPr/>
          <p:nvPr/>
        </p:nvSpPr>
        <p:spPr>
          <a:xfrm rot="5400000">
            <a:off x="10042335" y="5211706"/>
            <a:ext cx="106426" cy="106426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EDCAB4F4-3047-458D-8C22-F2C629A19DCA}"/>
              </a:ext>
            </a:extLst>
          </p:cNvPr>
          <p:cNvCxnSpPr/>
          <p:nvPr/>
        </p:nvCxnSpPr>
        <p:spPr>
          <a:xfrm>
            <a:off x="167640" y="152400"/>
            <a:ext cx="11841480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4EC7FA41-5E24-4276-A0AD-72ED8576E6F7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11582400" cy="0"/>
          </a:xfrm>
          <a:prstGeom prst="line">
            <a:avLst/>
          </a:prstGeom>
          <a:ln w="1905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Подзаголовок 2">
            <a:extLst>
              <a:ext uri="{FF2B5EF4-FFF2-40B4-BE49-F238E27FC236}">
                <a16:creationId xmlns:a16="http://schemas.microsoft.com/office/drawing/2014/main" id="{063728C7-D641-40D6-A833-17E35F5ECC5D}"/>
              </a:ext>
            </a:extLst>
          </p:cNvPr>
          <p:cNvSpPr txBox="1">
            <a:spLocks/>
          </p:cNvSpPr>
          <p:nvPr/>
        </p:nvSpPr>
        <p:spPr>
          <a:xfrm>
            <a:off x="1416050" y="435127"/>
            <a:ext cx="10050379" cy="41049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srgbClr val="273B41"/>
                </a:solidFill>
              </a:rPr>
              <a:t>ГБОУ ДПО ЛНР «Луганский институт развития образования»</a:t>
            </a:r>
          </a:p>
        </p:txBody>
      </p:sp>
    </p:spTree>
    <p:extLst>
      <p:ext uri="{BB962C8B-B14F-4D97-AF65-F5344CB8AC3E}">
        <p14:creationId xmlns:p14="http://schemas.microsoft.com/office/powerpoint/2010/main" val="338814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 err="1">
                <a:solidFill>
                  <a:srgbClr val="BD4F05"/>
                </a:solidFill>
              </a:rPr>
              <a:t>Промпт</a:t>
            </a:r>
            <a:r>
              <a:rPr lang="ru-RU" dirty="0">
                <a:solidFill>
                  <a:srgbClr val="BD4F05"/>
                </a:solidFill>
              </a:rPr>
              <a:t>-инжиниринг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E3E1DF9B-37A9-4373-AF56-5C3009AF59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902940"/>
              </p:ext>
            </p:extLst>
          </p:nvPr>
        </p:nvGraphicFramePr>
        <p:xfrm>
          <a:off x="487680" y="1946403"/>
          <a:ext cx="11445230" cy="19843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22615">
                  <a:extLst>
                    <a:ext uri="{9D8B030D-6E8A-4147-A177-3AD203B41FA5}">
                      <a16:colId xmlns:a16="http://schemas.microsoft.com/office/drawing/2014/main" val="3649101545"/>
                    </a:ext>
                  </a:extLst>
                </a:gridCol>
                <a:gridCol w="5722615">
                  <a:extLst>
                    <a:ext uri="{9D8B030D-6E8A-4147-A177-3AD203B41FA5}">
                      <a16:colId xmlns:a16="http://schemas.microsoft.com/office/drawing/2014/main" val="33938544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25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Плохой </a:t>
                      </a:r>
                      <a:r>
                        <a:rPr lang="ru-RU" sz="2800" b="1" spc="-25" dirty="0" err="1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промпт</a:t>
                      </a:r>
                      <a:r>
                        <a:rPr lang="ru-RU" sz="2800" b="1" spc="-25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ru-RU" sz="2800" spc="-25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25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Хороший </a:t>
                      </a:r>
                      <a:r>
                        <a:rPr lang="ru-RU" sz="2800" b="1" spc="-25" dirty="0" err="1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промпт</a:t>
                      </a:r>
                      <a:r>
                        <a:rPr lang="ru-RU" sz="2800" b="1" spc="-25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ru-RU" sz="2800" spc="-25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2562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-25" dirty="0">
                          <a:solidFill>
                            <a:srgbClr val="273B4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Морской пляж на рассвете</a:t>
                      </a:r>
                      <a:endParaRPr lang="ru-RU" sz="2400" b="0" dirty="0">
                        <a:solidFill>
                          <a:srgbClr val="273B4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Светлый пляж на рассвете, море спокойно, лёгкий туман, камера медленно движется вдоль берега, стиль реалистичный, пастельные цвета</a:t>
                      </a:r>
                      <a:endParaRPr lang="ru-RU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9641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7525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Ошибки при написании промптов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D67D594-A9E9-4A84-9451-1FABA808FFC8}"/>
              </a:ext>
            </a:extLst>
          </p:cNvPr>
          <p:cNvSpPr txBox="1"/>
          <p:nvPr/>
        </p:nvSpPr>
        <p:spPr>
          <a:xfrm>
            <a:off x="662943" y="1323274"/>
            <a:ext cx="112013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400" b="1" dirty="0">
                <a:effectLst/>
                <a:cs typeface="Times New Roman" panose="02020603050405020304" pitchFamily="18" charset="0"/>
              </a:rPr>
              <a:t>Ошибка 1. </a:t>
            </a:r>
            <a:r>
              <a:rPr lang="ru-RU" sz="2400" i="0" dirty="0">
                <a:solidFill>
                  <a:srgbClr val="1D1D1F"/>
                </a:solidFill>
                <a:effectLst/>
                <a:latin typeface="system-ui"/>
              </a:rPr>
              <a:t>Игнорирование «камеры» и ракурса</a:t>
            </a:r>
          </a:p>
          <a:p>
            <a:pPr fontAlgn="base"/>
            <a:endParaRPr lang="ru-RU" sz="2200" dirty="0">
              <a:solidFill>
                <a:srgbClr val="273B41"/>
              </a:solidFill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76AB26B9-984B-431D-A8D0-3C679B80F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308597"/>
              </p:ext>
            </p:extLst>
          </p:nvPr>
        </p:nvGraphicFramePr>
        <p:xfrm>
          <a:off x="697844" y="2066629"/>
          <a:ext cx="11113156" cy="2377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920903">
                  <a:extLst>
                    <a:ext uri="{9D8B030D-6E8A-4147-A177-3AD203B41FA5}">
                      <a16:colId xmlns:a16="http://schemas.microsoft.com/office/drawing/2014/main" val="107116664"/>
                    </a:ext>
                  </a:extLst>
                </a:gridCol>
                <a:gridCol w="6192253">
                  <a:extLst>
                    <a:ext uri="{9D8B030D-6E8A-4147-A177-3AD203B41FA5}">
                      <a16:colId xmlns:a16="http://schemas.microsoft.com/office/drawing/2014/main" val="4131956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Ошибочный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Правильная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0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Игнорирование «камеры» и ракурса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Крупный план (</a:t>
                      </a: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Close-up), 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низкий угол съемки (</a:t>
                      </a: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low angle), 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камера следует за собакой сбоку (</a:t>
                      </a: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tracking shot), 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размытый фон (</a:t>
                      </a: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bokeh), 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солнечный свет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651666"/>
                  </a:ext>
                </a:extLst>
              </a:tr>
            </a:tbl>
          </a:graphicData>
        </a:graphic>
      </p:graphicFrame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11C4E222-B3EA-4CAD-BAAA-8D7AE67C6B19}"/>
              </a:ext>
            </a:extLst>
          </p:cNvPr>
          <p:cNvGrpSpPr/>
          <p:nvPr/>
        </p:nvGrpSpPr>
        <p:grpSpPr>
          <a:xfrm>
            <a:off x="662943" y="4421374"/>
            <a:ext cx="10980797" cy="861774"/>
            <a:chOff x="617043" y="4032188"/>
            <a:chExt cx="10980797" cy="861774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248648B-059F-467D-98AC-1985D42A0C0B}"/>
                </a:ext>
              </a:extLst>
            </p:cNvPr>
            <p:cNvSpPr txBox="1"/>
            <p:nvPr/>
          </p:nvSpPr>
          <p:spPr>
            <a:xfrm>
              <a:off x="617043" y="4032188"/>
              <a:ext cx="348901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0" dirty="0">
                  <a:solidFill>
                    <a:srgbClr val="FF0000"/>
                  </a:solidFill>
                </a:rPr>
                <a:t>!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49CB642-331E-4CC8-8EFD-100FD36CE211}"/>
                </a:ext>
              </a:extLst>
            </p:cNvPr>
            <p:cNvSpPr txBox="1"/>
            <p:nvPr/>
          </p:nvSpPr>
          <p:spPr>
            <a:xfrm>
              <a:off x="985397" y="4143436"/>
              <a:ext cx="106124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Видео — это работа оператора. Если не указать ракурс, ИИ выберет случайный (часто скучный общий план). Указание типа объектива и движения камеры создает </a:t>
              </a:r>
              <a:r>
                <a:rPr lang="ru-RU" b="0" i="0" dirty="0" err="1">
                  <a:solidFill>
                    <a:srgbClr val="1D1D1F"/>
                  </a:solidFill>
                  <a:effectLst/>
                  <a:latin typeface="system-ui"/>
                </a:rPr>
                <a:t>кинематографичность</a:t>
              </a:r>
              <a:endParaRPr lang="ru-RU" i="1" dirty="0">
                <a:solidFill>
                  <a:srgbClr val="333333"/>
                </a:solidFill>
                <a:latin typeface="YS Tex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3253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Ошибки при написании промптов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D67D594-A9E9-4A84-9451-1FABA808FFC8}"/>
              </a:ext>
            </a:extLst>
          </p:cNvPr>
          <p:cNvSpPr txBox="1"/>
          <p:nvPr/>
        </p:nvSpPr>
        <p:spPr>
          <a:xfrm>
            <a:off x="662943" y="1323274"/>
            <a:ext cx="112013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400" b="1" dirty="0">
                <a:effectLst/>
                <a:cs typeface="Times New Roman" panose="02020603050405020304" pitchFamily="18" charset="0"/>
              </a:rPr>
              <a:t>Ошибка 2. </a:t>
            </a:r>
            <a:r>
              <a:rPr lang="ru-RU" sz="2400" i="0" dirty="0">
                <a:solidFill>
                  <a:srgbClr val="1D1D1F"/>
                </a:solidFill>
                <a:effectLst/>
                <a:latin typeface="system-ui"/>
              </a:rPr>
              <a:t>Игнорирование «камеры» и ракурса</a:t>
            </a:r>
          </a:p>
          <a:p>
            <a:pPr fontAlgn="base"/>
            <a:endParaRPr lang="ru-RU" sz="2200" dirty="0">
              <a:solidFill>
                <a:srgbClr val="273B41"/>
              </a:solidFill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76AB26B9-984B-431D-A8D0-3C679B80F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056570"/>
              </p:ext>
            </p:extLst>
          </p:nvPr>
        </p:nvGraphicFramePr>
        <p:xfrm>
          <a:off x="697844" y="2066629"/>
          <a:ext cx="11113156" cy="201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926919">
                  <a:extLst>
                    <a:ext uri="{9D8B030D-6E8A-4147-A177-3AD203B41FA5}">
                      <a16:colId xmlns:a16="http://schemas.microsoft.com/office/drawing/2014/main" val="107116664"/>
                    </a:ext>
                  </a:extLst>
                </a:gridCol>
                <a:gridCol w="6186237">
                  <a:extLst>
                    <a:ext uri="{9D8B030D-6E8A-4147-A177-3AD203B41FA5}">
                      <a16:colId xmlns:a16="http://schemas.microsoft.com/office/drawing/2014/main" val="4131956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Ошибочный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Правильная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0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Конфликт движения объекта и движения камеры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Статичная камера: машина проезжает мимо. ИЛИ Динамичная камера: дрон летит параллельно машине на той же скорости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651666"/>
                  </a:ext>
                </a:extLst>
              </a:tr>
            </a:tbl>
          </a:graphicData>
        </a:graphic>
      </p:graphicFrame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11C4E222-B3EA-4CAD-BAAA-8D7AE67C6B19}"/>
              </a:ext>
            </a:extLst>
          </p:cNvPr>
          <p:cNvGrpSpPr/>
          <p:nvPr/>
        </p:nvGrpSpPr>
        <p:grpSpPr>
          <a:xfrm>
            <a:off x="662943" y="4421374"/>
            <a:ext cx="10980797" cy="861774"/>
            <a:chOff x="617043" y="4032188"/>
            <a:chExt cx="10980797" cy="861774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248648B-059F-467D-98AC-1985D42A0C0B}"/>
                </a:ext>
              </a:extLst>
            </p:cNvPr>
            <p:cNvSpPr txBox="1"/>
            <p:nvPr/>
          </p:nvSpPr>
          <p:spPr>
            <a:xfrm>
              <a:off x="617043" y="4032188"/>
              <a:ext cx="348901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0" dirty="0">
                  <a:solidFill>
                    <a:srgbClr val="FF0000"/>
                  </a:solidFill>
                </a:rPr>
                <a:t>!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49CB642-331E-4CC8-8EFD-100FD36CE211}"/>
                </a:ext>
              </a:extLst>
            </p:cNvPr>
            <p:cNvSpPr txBox="1"/>
            <p:nvPr/>
          </p:nvSpPr>
          <p:spPr>
            <a:xfrm>
              <a:off x="985397" y="4143436"/>
              <a:ext cx="106124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Когда объект движется в одну сторону, а камера — в другую без четкой логики, возникает эффект «желе» (</a:t>
              </a:r>
              <a:r>
                <a:rPr lang="ru-RU" b="0" i="0" dirty="0" err="1">
                  <a:solidFill>
                    <a:srgbClr val="1D1D1F"/>
                  </a:solidFill>
                  <a:effectLst/>
                  <a:latin typeface="system-ui"/>
                </a:rPr>
                <a:t>morphing</a:t>
              </a:r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), искажение геометрии и головокружительный визуальный шум</a:t>
              </a:r>
              <a:endParaRPr lang="ru-RU" i="1" dirty="0">
                <a:solidFill>
                  <a:srgbClr val="333333"/>
                </a:solidFill>
                <a:latin typeface="YS Tex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44188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Ошибки при написании промптов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D67D594-A9E9-4A84-9451-1FABA808FFC8}"/>
              </a:ext>
            </a:extLst>
          </p:cNvPr>
          <p:cNvSpPr txBox="1"/>
          <p:nvPr/>
        </p:nvSpPr>
        <p:spPr>
          <a:xfrm>
            <a:off x="662943" y="1148986"/>
            <a:ext cx="1120139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400" b="1" dirty="0">
                <a:effectLst/>
                <a:cs typeface="Times New Roman" panose="02020603050405020304" pitchFamily="18" charset="0"/>
              </a:rPr>
              <a:t>Ошибка 3. </a:t>
            </a:r>
            <a:r>
              <a:rPr lang="ru-RU" sz="2400" i="0" dirty="0">
                <a:solidFill>
                  <a:srgbClr val="1D1D1F"/>
                </a:solidFill>
                <a:effectLst/>
                <a:latin typeface="system-ui"/>
              </a:rPr>
              <a:t>Отсутствие описания освещения и атмосферы</a:t>
            </a:r>
          </a:p>
          <a:p>
            <a:pPr fontAlgn="base"/>
            <a:endParaRPr lang="ru-RU" sz="2400" i="0" dirty="0">
              <a:solidFill>
                <a:srgbClr val="1D1D1F"/>
              </a:solidFill>
              <a:effectLst/>
              <a:latin typeface="system-ui"/>
            </a:endParaRPr>
          </a:p>
          <a:p>
            <a:pPr fontAlgn="base"/>
            <a:endParaRPr lang="ru-RU" sz="2200" dirty="0">
              <a:solidFill>
                <a:srgbClr val="273B41"/>
              </a:solidFill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76AB26B9-984B-431D-A8D0-3C679B80F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084108"/>
              </p:ext>
            </p:extLst>
          </p:nvPr>
        </p:nvGraphicFramePr>
        <p:xfrm>
          <a:off x="707062" y="1683820"/>
          <a:ext cx="11113156" cy="2377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926919">
                  <a:extLst>
                    <a:ext uri="{9D8B030D-6E8A-4147-A177-3AD203B41FA5}">
                      <a16:colId xmlns:a16="http://schemas.microsoft.com/office/drawing/2014/main" val="107116664"/>
                    </a:ext>
                  </a:extLst>
                </a:gridCol>
                <a:gridCol w="6186237">
                  <a:extLst>
                    <a:ext uri="{9D8B030D-6E8A-4147-A177-3AD203B41FA5}">
                      <a16:colId xmlns:a16="http://schemas.microsoft.com/office/drawing/2014/main" val="4131956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Ошибочный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Правильная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0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Человек стоит в комнате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Кинематографичное освещение, 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контровой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свет (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rim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light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подчеркивает силуэт, теплый вечерний свет из окна, легкие частицы пыли в воздухе, стиль нуар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651666"/>
                  </a:ext>
                </a:extLst>
              </a:tr>
            </a:tbl>
          </a:graphicData>
        </a:graphic>
      </p:graphicFrame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11C4E222-B3EA-4CAD-BAAA-8D7AE67C6B19}"/>
              </a:ext>
            </a:extLst>
          </p:cNvPr>
          <p:cNvGrpSpPr/>
          <p:nvPr/>
        </p:nvGrpSpPr>
        <p:grpSpPr>
          <a:xfrm>
            <a:off x="707062" y="4146166"/>
            <a:ext cx="10872018" cy="861774"/>
            <a:chOff x="617043" y="4032188"/>
            <a:chExt cx="10872018" cy="861774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248648B-059F-467D-98AC-1985D42A0C0B}"/>
                </a:ext>
              </a:extLst>
            </p:cNvPr>
            <p:cNvSpPr txBox="1"/>
            <p:nvPr/>
          </p:nvSpPr>
          <p:spPr>
            <a:xfrm>
              <a:off x="617043" y="4032188"/>
              <a:ext cx="348901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0" dirty="0">
                  <a:solidFill>
                    <a:srgbClr val="FF0000"/>
                  </a:solidFill>
                </a:rPr>
                <a:t>!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49CB642-331E-4CC8-8EFD-100FD36CE211}"/>
                </a:ext>
              </a:extLst>
            </p:cNvPr>
            <p:cNvSpPr txBox="1"/>
            <p:nvPr/>
          </p:nvSpPr>
          <p:spPr>
            <a:xfrm>
              <a:off x="876618" y="4101600"/>
              <a:ext cx="106124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Свет определяет объем и настроение. Без него видео выглядит плоским, как дешевая 3D-игра 90-х. Слова вроде </a:t>
              </a:r>
              <a:r>
                <a:rPr lang="ru-RU" b="0" i="1" dirty="0" err="1">
                  <a:solidFill>
                    <a:srgbClr val="1D1D1F"/>
                  </a:solidFill>
                  <a:effectLst/>
                  <a:latin typeface="system-ui"/>
                </a:rPr>
                <a:t>volumetric</a:t>
              </a:r>
              <a:r>
                <a:rPr lang="ru-RU" b="0" i="1" dirty="0">
                  <a:solidFill>
                    <a:srgbClr val="1D1D1F"/>
                  </a:solidFill>
                  <a:effectLst/>
                  <a:latin typeface="system-ui"/>
                </a:rPr>
                <a:t> </a:t>
              </a:r>
              <a:r>
                <a:rPr lang="ru-RU" b="0" i="1" dirty="0" err="1">
                  <a:solidFill>
                    <a:srgbClr val="1D1D1F"/>
                  </a:solidFill>
                  <a:effectLst/>
                  <a:latin typeface="system-ui"/>
                </a:rPr>
                <a:t>lighting</a:t>
              </a:r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, </a:t>
              </a:r>
              <a:r>
                <a:rPr lang="ru-RU" b="0" i="1" dirty="0" err="1">
                  <a:solidFill>
                    <a:srgbClr val="1D1D1F"/>
                  </a:solidFill>
                  <a:effectLst/>
                  <a:latin typeface="system-ui"/>
                </a:rPr>
                <a:t>golden</a:t>
              </a:r>
              <a:r>
                <a:rPr lang="ru-RU" b="0" i="1" dirty="0">
                  <a:solidFill>
                    <a:srgbClr val="1D1D1F"/>
                  </a:solidFill>
                  <a:effectLst/>
                  <a:latin typeface="system-ui"/>
                </a:rPr>
                <a:t> </a:t>
              </a:r>
              <a:r>
                <a:rPr lang="ru-RU" b="0" i="1" dirty="0" err="1">
                  <a:solidFill>
                    <a:srgbClr val="1D1D1F"/>
                  </a:solidFill>
                  <a:effectLst/>
                  <a:latin typeface="system-ui"/>
                </a:rPr>
                <a:t>hour</a:t>
              </a:r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, </a:t>
              </a:r>
              <a:r>
                <a:rPr lang="ru-RU" b="0" i="1" dirty="0" err="1">
                  <a:solidFill>
                    <a:srgbClr val="1D1D1F"/>
                  </a:solidFill>
                  <a:effectLst/>
                  <a:latin typeface="system-ui"/>
                </a:rPr>
                <a:t>neon</a:t>
              </a:r>
              <a:r>
                <a:rPr lang="ru-RU" b="0" i="1" dirty="0">
                  <a:solidFill>
                    <a:srgbClr val="1D1D1F"/>
                  </a:solidFill>
                  <a:effectLst/>
                  <a:latin typeface="system-ui"/>
                </a:rPr>
                <a:t> </a:t>
              </a:r>
              <a:r>
                <a:rPr lang="ru-RU" b="0" i="1" dirty="0" err="1">
                  <a:solidFill>
                    <a:srgbClr val="1D1D1F"/>
                  </a:solidFill>
                  <a:effectLst/>
                  <a:latin typeface="system-ui"/>
                </a:rPr>
                <a:t>glow</a:t>
              </a:r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 кардинально меняют результат</a:t>
              </a:r>
              <a:endParaRPr lang="ru-RU" i="1" dirty="0">
                <a:solidFill>
                  <a:srgbClr val="333333"/>
                </a:solidFill>
                <a:latin typeface="YS Text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3A7141C5-AC78-4E58-B9B3-3BDE77B21EB6}"/>
              </a:ext>
            </a:extLst>
          </p:cNvPr>
          <p:cNvSpPr txBox="1"/>
          <p:nvPr/>
        </p:nvSpPr>
        <p:spPr>
          <a:xfrm>
            <a:off x="662943" y="4880011"/>
            <a:ext cx="111063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err="1">
                <a:solidFill>
                  <a:srgbClr val="1D1D1F"/>
                </a:solidFill>
                <a:effectLst/>
                <a:latin typeface="system-ui"/>
              </a:rPr>
              <a:t>volumetric</a:t>
            </a:r>
            <a:r>
              <a:rPr lang="ru-RU" b="1" i="1" dirty="0">
                <a:solidFill>
                  <a:srgbClr val="1D1D1F"/>
                </a:solidFill>
                <a:effectLst/>
                <a:latin typeface="system-ui"/>
              </a:rPr>
              <a:t> </a:t>
            </a:r>
            <a:r>
              <a:rPr lang="ru-RU" b="1" i="1" dirty="0" err="1">
                <a:solidFill>
                  <a:srgbClr val="1D1D1F"/>
                </a:solidFill>
                <a:effectLst/>
                <a:latin typeface="system-ui"/>
              </a:rPr>
              <a:t>lighting</a:t>
            </a:r>
            <a:r>
              <a:rPr lang="en-US" b="1" i="1" dirty="0"/>
              <a:t> </a:t>
            </a:r>
            <a:r>
              <a:rPr lang="en-US" i="1" dirty="0"/>
              <a:t>- </a:t>
            </a:r>
            <a:r>
              <a:rPr lang="ru-RU" i="1" dirty="0">
                <a:solidFill>
                  <a:srgbClr val="1D1D1F"/>
                </a:solidFill>
                <a:latin typeface="system-ui"/>
              </a:rPr>
              <a:t>техника освещения, которая симулирует взаимодействие света с частицами в воздухе (например, туманом, дымом, пылью или паром), создавая видимые световые лучи;</a:t>
            </a:r>
          </a:p>
          <a:p>
            <a:r>
              <a:rPr lang="ru-RU" b="1" i="1" dirty="0" err="1">
                <a:solidFill>
                  <a:srgbClr val="1D1D1F"/>
                </a:solidFill>
                <a:latin typeface="system-ui"/>
              </a:rPr>
              <a:t>golden</a:t>
            </a:r>
            <a:r>
              <a:rPr lang="ru-RU" b="1" i="1" dirty="0">
                <a:solidFill>
                  <a:srgbClr val="1D1D1F"/>
                </a:solidFill>
                <a:latin typeface="system-ui"/>
              </a:rPr>
              <a:t> </a:t>
            </a:r>
            <a:r>
              <a:rPr lang="ru-RU" b="1" i="1" dirty="0" err="1">
                <a:solidFill>
                  <a:srgbClr val="1D1D1F"/>
                </a:solidFill>
                <a:latin typeface="system-ui"/>
              </a:rPr>
              <a:t>hour</a:t>
            </a:r>
            <a:r>
              <a:rPr lang="ru-RU" b="1" i="1" dirty="0">
                <a:solidFill>
                  <a:srgbClr val="1D1D1F"/>
                </a:solidFill>
                <a:latin typeface="system-ui"/>
              </a:rPr>
              <a:t> </a:t>
            </a:r>
            <a:r>
              <a:rPr lang="ru-RU" b="0" i="1" dirty="0">
                <a:solidFill>
                  <a:srgbClr val="1D1D1F"/>
                </a:solidFill>
                <a:effectLst/>
                <a:latin typeface="system-ui"/>
              </a:rPr>
              <a:t>(золотой час) - </a:t>
            </a:r>
            <a:r>
              <a:rPr lang="ru-RU" i="1" dirty="0">
                <a:solidFill>
                  <a:srgbClr val="1D1D1F"/>
                </a:solidFill>
                <a:latin typeface="system-ui"/>
              </a:rPr>
              <a:t>период времени вскоре после рассвета или перед закатом, когда солнце находится низко над горизонтом;</a:t>
            </a:r>
          </a:p>
          <a:p>
            <a:r>
              <a:rPr lang="ru-RU" b="1" i="1" dirty="0" err="1">
                <a:solidFill>
                  <a:srgbClr val="1D1D1F"/>
                </a:solidFill>
                <a:effectLst/>
                <a:latin typeface="system-ui"/>
              </a:rPr>
              <a:t>neon</a:t>
            </a:r>
            <a:r>
              <a:rPr lang="ru-RU" b="1" i="1" dirty="0">
                <a:solidFill>
                  <a:srgbClr val="1D1D1F"/>
                </a:solidFill>
                <a:effectLst/>
                <a:latin typeface="system-ui"/>
              </a:rPr>
              <a:t> </a:t>
            </a:r>
            <a:r>
              <a:rPr lang="ru-RU" b="1" i="1" dirty="0" err="1">
                <a:solidFill>
                  <a:srgbClr val="1D1D1F"/>
                </a:solidFill>
                <a:effectLst/>
                <a:latin typeface="system-ui"/>
              </a:rPr>
              <a:t>glow</a:t>
            </a:r>
            <a:r>
              <a:rPr lang="ru-RU" b="1" dirty="0">
                <a:solidFill>
                  <a:srgbClr val="333333"/>
                </a:solidFill>
                <a:latin typeface="YS Text"/>
              </a:rPr>
              <a:t> </a:t>
            </a:r>
            <a:r>
              <a:rPr lang="ru-RU" dirty="0">
                <a:solidFill>
                  <a:srgbClr val="333333"/>
                </a:solidFill>
                <a:latin typeface="YS Text"/>
              </a:rPr>
              <a:t>- </a:t>
            </a:r>
            <a:r>
              <a:rPr lang="ru-RU" i="1" dirty="0">
                <a:solidFill>
                  <a:srgbClr val="1D1D1F"/>
                </a:solidFill>
                <a:latin typeface="system-ui"/>
              </a:rPr>
              <a:t>использование неонового освещения для создания визуальной эстетики, передачи атмосферы, настроения, символизма и усиления нарративного воздействия.</a:t>
            </a:r>
          </a:p>
          <a:p>
            <a:endParaRPr lang="ru-RU" i="1" dirty="0">
              <a:solidFill>
                <a:srgbClr val="1D1D1F"/>
              </a:solidFill>
              <a:latin typeface="system-ui"/>
            </a:endParaRPr>
          </a:p>
        </p:txBody>
      </p:sp>
    </p:spTree>
    <p:extLst>
      <p:ext uri="{BB962C8B-B14F-4D97-AF65-F5344CB8AC3E}">
        <p14:creationId xmlns:p14="http://schemas.microsoft.com/office/powerpoint/2010/main" val="822606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Ошибки при написании промптов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D67D594-A9E9-4A84-9451-1FABA808FFC8}"/>
              </a:ext>
            </a:extLst>
          </p:cNvPr>
          <p:cNvSpPr txBox="1"/>
          <p:nvPr/>
        </p:nvSpPr>
        <p:spPr>
          <a:xfrm>
            <a:off x="672159" y="1317193"/>
            <a:ext cx="112013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400" b="1" dirty="0">
                <a:effectLst/>
                <a:cs typeface="Times New Roman" panose="02020603050405020304" pitchFamily="18" charset="0"/>
              </a:rPr>
              <a:t>Ошибка 4. </a:t>
            </a:r>
            <a:r>
              <a:rPr lang="ru-RU" sz="2400" i="0" dirty="0">
                <a:solidFill>
                  <a:srgbClr val="1D1D1F"/>
                </a:solidFill>
                <a:effectLst/>
                <a:latin typeface="system-ui"/>
              </a:rPr>
              <a:t>Ожидание точной синхронизации действий</a:t>
            </a:r>
            <a:endParaRPr lang="ru-RU" sz="2200" dirty="0">
              <a:solidFill>
                <a:srgbClr val="273B41"/>
              </a:solidFill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76AB26B9-984B-431D-A8D0-3C679B80F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795864"/>
              </p:ext>
            </p:extLst>
          </p:nvPr>
        </p:nvGraphicFramePr>
        <p:xfrm>
          <a:off x="725498" y="2210228"/>
          <a:ext cx="11113156" cy="201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926919">
                  <a:extLst>
                    <a:ext uri="{9D8B030D-6E8A-4147-A177-3AD203B41FA5}">
                      <a16:colId xmlns:a16="http://schemas.microsoft.com/office/drawing/2014/main" val="107116664"/>
                    </a:ext>
                  </a:extLst>
                </a:gridCol>
                <a:gridCol w="6186237">
                  <a:extLst>
                    <a:ext uri="{9D8B030D-6E8A-4147-A177-3AD203B41FA5}">
                      <a16:colId xmlns:a16="http://schemas.microsoft.com/office/drawing/2014/main" val="4131956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Ошибочный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Правильная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0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2-й секунде он берет чашку, на 5-й — делает глоток, на 8-й — улыбается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Медленное, плавное движение: человек подносит чашку ко рту и делает глоток. Цикличное движение (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loopable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651666"/>
                  </a:ext>
                </a:extLst>
              </a:tr>
            </a:tbl>
          </a:graphicData>
        </a:graphic>
      </p:graphicFrame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11C4E222-B3EA-4CAD-BAAA-8D7AE67C6B19}"/>
              </a:ext>
            </a:extLst>
          </p:cNvPr>
          <p:cNvGrpSpPr/>
          <p:nvPr/>
        </p:nvGrpSpPr>
        <p:grpSpPr>
          <a:xfrm>
            <a:off x="716280" y="4739687"/>
            <a:ext cx="10872018" cy="992742"/>
            <a:chOff x="617043" y="4032188"/>
            <a:chExt cx="10872018" cy="992742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248648B-059F-467D-98AC-1985D42A0C0B}"/>
                </a:ext>
              </a:extLst>
            </p:cNvPr>
            <p:cNvSpPr txBox="1"/>
            <p:nvPr/>
          </p:nvSpPr>
          <p:spPr>
            <a:xfrm>
              <a:off x="617043" y="4032188"/>
              <a:ext cx="348901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0" dirty="0">
                  <a:solidFill>
                    <a:srgbClr val="FF0000"/>
                  </a:solidFill>
                </a:rPr>
                <a:t>!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49CB642-331E-4CC8-8EFD-100FD36CE211}"/>
                </a:ext>
              </a:extLst>
            </p:cNvPr>
            <p:cNvSpPr txBox="1"/>
            <p:nvPr/>
          </p:nvSpPr>
          <p:spPr>
            <a:xfrm>
              <a:off x="876618" y="4101600"/>
              <a:ext cx="1061244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Современные генераторы плохо понимают жесткие </a:t>
              </a:r>
              <a:r>
                <a:rPr lang="ru-RU" b="0" i="0" dirty="0" err="1">
                  <a:solidFill>
                    <a:srgbClr val="1D1D1F"/>
                  </a:solidFill>
                  <a:effectLst/>
                  <a:latin typeface="system-ui"/>
                </a:rPr>
                <a:t>таймкоды</a:t>
              </a:r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 внутри одного </a:t>
              </a:r>
              <a:r>
                <a:rPr lang="ru-RU" b="0" i="0" dirty="0" err="1">
                  <a:solidFill>
                    <a:srgbClr val="1D1D1F"/>
                  </a:solidFill>
                  <a:effectLst/>
                  <a:latin typeface="system-ui"/>
                </a:rPr>
                <a:t>промпта</a:t>
              </a:r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. Они генерируют «поток». Лучше просить одно непрерывное действие или использовать функцию </a:t>
              </a:r>
              <a:r>
                <a:rPr lang="ru-RU" b="0" i="1" dirty="0" err="1">
                  <a:solidFill>
                    <a:srgbClr val="1D1D1F"/>
                  </a:solidFill>
                  <a:effectLst/>
                  <a:latin typeface="system-ui"/>
                </a:rPr>
                <a:t>Motion</a:t>
              </a:r>
              <a:r>
                <a:rPr lang="ru-RU" b="0" i="1" dirty="0">
                  <a:solidFill>
                    <a:srgbClr val="1D1D1F"/>
                  </a:solidFill>
                  <a:effectLst/>
                  <a:latin typeface="system-ui"/>
                </a:rPr>
                <a:t> </a:t>
              </a:r>
              <a:r>
                <a:rPr lang="ru-RU" b="0" i="1" dirty="0" err="1">
                  <a:solidFill>
                    <a:srgbClr val="1D1D1F"/>
                  </a:solidFill>
                  <a:effectLst/>
                  <a:latin typeface="system-ui"/>
                </a:rPr>
                <a:t>Brush</a:t>
              </a:r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 / </a:t>
              </a:r>
              <a:r>
                <a:rPr lang="ru-RU" b="0" i="1" dirty="0" err="1">
                  <a:solidFill>
                    <a:srgbClr val="1D1D1F"/>
                  </a:solidFill>
                  <a:effectLst/>
                  <a:latin typeface="system-ui"/>
                </a:rPr>
                <a:t>Keyframes</a:t>
              </a:r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 в интерфейсе, а не в тексте.</a:t>
              </a:r>
              <a:endParaRPr lang="ru-RU" i="1" dirty="0">
                <a:solidFill>
                  <a:srgbClr val="333333"/>
                </a:solidFill>
                <a:latin typeface="YS Tex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612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Ошибки при написании промптов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D67D594-A9E9-4A84-9451-1FABA808FFC8}"/>
              </a:ext>
            </a:extLst>
          </p:cNvPr>
          <p:cNvSpPr txBox="1"/>
          <p:nvPr/>
        </p:nvSpPr>
        <p:spPr>
          <a:xfrm>
            <a:off x="672159" y="1317193"/>
            <a:ext cx="112013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400" b="1" dirty="0">
                <a:effectLst/>
                <a:cs typeface="Times New Roman" panose="02020603050405020304" pitchFamily="18" charset="0"/>
              </a:rPr>
              <a:t>Ошибка 5. </a:t>
            </a:r>
            <a:r>
              <a:rPr lang="ru-RU" sz="2400" i="0" dirty="0">
                <a:solidFill>
                  <a:srgbClr val="1D1D1F"/>
                </a:solidFill>
                <a:effectLst/>
                <a:latin typeface="system-ui"/>
              </a:rPr>
              <a:t>Перегрузка деталями («Галлюцинации физики»)</a:t>
            </a:r>
            <a:endParaRPr lang="ru-RU" sz="2200" dirty="0">
              <a:solidFill>
                <a:srgbClr val="273B41"/>
              </a:solidFill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76AB26B9-984B-431D-A8D0-3C679B80F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3691261"/>
              </p:ext>
            </p:extLst>
          </p:nvPr>
        </p:nvGraphicFramePr>
        <p:xfrm>
          <a:off x="725498" y="2159913"/>
          <a:ext cx="11113156" cy="2377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926919">
                  <a:extLst>
                    <a:ext uri="{9D8B030D-6E8A-4147-A177-3AD203B41FA5}">
                      <a16:colId xmlns:a16="http://schemas.microsoft.com/office/drawing/2014/main" val="107116664"/>
                    </a:ext>
                  </a:extLst>
                </a:gridCol>
                <a:gridCol w="6186237">
                  <a:extLst>
                    <a:ext uri="{9D8B030D-6E8A-4147-A177-3AD203B41FA5}">
                      <a16:colId xmlns:a16="http://schemas.microsoft.com/office/drawing/2014/main" val="4131956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Ошибочный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Правильная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0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Толпа из 1000 человек танцует диско, каждый в уникальном костюме, конфетти летит вверх, дождь идет вниз, все улыбаются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Небольшая группа друзей (3–4 человека) танцует в замедленной съемке (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slow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motion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крупные планы лиц, радостные эмоции, мягкое падение конфетти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651666"/>
                  </a:ext>
                </a:extLst>
              </a:tr>
            </a:tbl>
          </a:graphicData>
        </a:graphic>
      </p:graphicFrame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11C4E222-B3EA-4CAD-BAAA-8D7AE67C6B19}"/>
              </a:ext>
            </a:extLst>
          </p:cNvPr>
          <p:cNvGrpSpPr/>
          <p:nvPr/>
        </p:nvGrpSpPr>
        <p:grpSpPr>
          <a:xfrm>
            <a:off x="716280" y="4918409"/>
            <a:ext cx="10872018" cy="861774"/>
            <a:chOff x="617043" y="4032188"/>
            <a:chExt cx="10872018" cy="861774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248648B-059F-467D-98AC-1985D42A0C0B}"/>
                </a:ext>
              </a:extLst>
            </p:cNvPr>
            <p:cNvSpPr txBox="1"/>
            <p:nvPr/>
          </p:nvSpPr>
          <p:spPr>
            <a:xfrm>
              <a:off x="617043" y="4032188"/>
              <a:ext cx="348901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0" dirty="0">
                  <a:solidFill>
                    <a:srgbClr val="FF0000"/>
                  </a:solidFill>
                </a:rPr>
                <a:t>!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49CB642-331E-4CC8-8EFD-100FD36CE211}"/>
                </a:ext>
              </a:extLst>
            </p:cNvPr>
            <p:cNvSpPr txBox="1"/>
            <p:nvPr/>
          </p:nvSpPr>
          <p:spPr>
            <a:xfrm>
              <a:off x="876618" y="4101600"/>
              <a:ext cx="106124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Чем больше объектов и сложных взаимодействий (дождь + толпа + одежда), тем выше шанс, что руки превратятся в сосиски, лица поплывут, а физика нарушится. </a:t>
              </a:r>
              <a:r>
                <a:rPr lang="ru-RU" b="1" i="0" dirty="0">
                  <a:solidFill>
                    <a:srgbClr val="1D1D1F"/>
                  </a:solidFill>
                  <a:effectLst/>
                  <a:latin typeface="system-ui"/>
                </a:rPr>
                <a:t>Меньше объектов = выше качество.</a:t>
              </a:r>
              <a:endParaRPr lang="ru-RU" i="1" dirty="0">
                <a:solidFill>
                  <a:srgbClr val="333333"/>
                </a:solidFill>
                <a:latin typeface="YS Tex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29411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Ошибки при написании промптов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D67D594-A9E9-4A84-9451-1FABA808FFC8}"/>
              </a:ext>
            </a:extLst>
          </p:cNvPr>
          <p:cNvSpPr txBox="1"/>
          <p:nvPr/>
        </p:nvSpPr>
        <p:spPr>
          <a:xfrm>
            <a:off x="672159" y="1317193"/>
            <a:ext cx="112013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400" b="1" dirty="0">
                <a:effectLst/>
                <a:cs typeface="Times New Roman" panose="02020603050405020304" pitchFamily="18" charset="0"/>
              </a:rPr>
              <a:t>Ошибка 6. </a:t>
            </a:r>
            <a:r>
              <a:rPr lang="ru-RU" sz="2400" i="0" dirty="0">
                <a:solidFill>
                  <a:srgbClr val="1D1D1F"/>
                </a:solidFill>
                <a:effectLst/>
                <a:latin typeface="system-ui"/>
              </a:rPr>
              <a:t>Неправильная работа с текстом внутри видео</a:t>
            </a:r>
          </a:p>
          <a:p>
            <a:pPr fontAlgn="base"/>
            <a:endParaRPr lang="ru-RU" sz="2200" dirty="0">
              <a:solidFill>
                <a:srgbClr val="273B41"/>
              </a:solidFill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76AB26B9-984B-431D-A8D0-3C679B80F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686694"/>
              </p:ext>
            </p:extLst>
          </p:nvPr>
        </p:nvGraphicFramePr>
        <p:xfrm>
          <a:off x="733926" y="2159913"/>
          <a:ext cx="11104728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07306">
                  <a:extLst>
                    <a:ext uri="{9D8B030D-6E8A-4147-A177-3AD203B41FA5}">
                      <a16:colId xmlns:a16="http://schemas.microsoft.com/office/drawing/2014/main" val="107116664"/>
                    </a:ext>
                  </a:extLst>
                </a:gridCol>
                <a:gridCol w="6797422">
                  <a:extLst>
                    <a:ext uri="{9D8B030D-6E8A-4147-A177-3AD203B41FA5}">
                      <a16:colId xmlns:a16="http://schemas.microsoft.com/office/drawing/2014/main" val="4131956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Ошибочный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Правильная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0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вывеске магазина написано «COFFEE» четкими буквами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(Для большинства моделей): «Лучше добавить текст в постобработке (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After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Effects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CapCut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).»</a:t>
                      </a:r>
                      <a:b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(Для новых моделей с поддержкой текста): «Вывеска с неоновой надписью «OPEN», крупный план, фокус на буквах.»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651666"/>
                  </a:ext>
                </a:extLst>
              </a:tr>
            </a:tbl>
          </a:graphicData>
        </a:graphic>
      </p:graphicFrame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11C4E222-B3EA-4CAD-BAAA-8D7AE67C6B19}"/>
              </a:ext>
            </a:extLst>
          </p:cNvPr>
          <p:cNvGrpSpPr/>
          <p:nvPr/>
        </p:nvGrpSpPr>
        <p:grpSpPr>
          <a:xfrm>
            <a:off x="725498" y="5228690"/>
            <a:ext cx="10872018" cy="861774"/>
            <a:chOff x="617043" y="4032188"/>
            <a:chExt cx="10872018" cy="861774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248648B-059F-467D-98AC-1985D42A0C0B}"/>
                </a:ext>
              </a:extLst>
            </p:cNvPr>
            <p:cNvSpPr txBox="1"/>
            <p:nvPr/>
          </p:nvSpPr>
          <p:spPr>
            <a:xfrm>
              <a:off x="617043" y="4032188"/>
              <a:ext cx="348901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0" dirty="0">
                  <a:solidFill>
                    <a:srgbClr val="FF0000"/>
                  </a:solidFill>
                </a:rPr>
                <a:t>!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49CB642-331E-4CC8-8EFD-100FD36CE211}"/>
                </a:ext>
              </a:extLst>
            </p:cNvPr>
            <p:cNvSpPr txBox="1"/>
            <p:nvPr/>
          </p:nvSpPr>
          <p:spPr>
            <a:xfrm>
              <a:off x="876618" y="4101600"/>
              <a:ext cx="106124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Генерация читаемого текста в видео — самая сложная задача для ИИ. Буквы часто пляшут, меняются или выглядят как иероглифы. Надежнее генерировать «чистое» видео, а текст накладывать отдельно.</a:t>
              </a:r>
              <a:endParaRPr lang="ru-RU" i="1" dirty="0">
                <a:solidFill>
                  <a:srgbClr val="333333"/>
                </a:solidFill>
                <a:latin typeface="YS Tex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1154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Ошибки при написании промптов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D67D594-A9E9-4A84-9451-1FABA808FFC8}"/>
              </a:ext>
            </a:extLst>
          </p:cNvPr>
          <p:cNvSpPr txBox="1"/>
          <p:nvPr/>
        </p:nvSpPr>
        <p:spPr>
          <a:xfrm>
            <a:off x="725498" y="1167140"/>
            <a:ext cx="1120139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400" b="1" dirty="0">
                <a:effectLst/>
                <a:cs typeface="Times New Roman" panose="02020603050405020304" pitchFamily="18" charset="0"/>
              </a:rPr>
              <a:t>Ошибка 7. </a:t>
            </a:r>
            <a:r>
              <a:rPr lang="ru-RU" sz="2400" i="0" dirty="0">
                <a:solidFill>
                  <a:srgbClr val="1D1D1F"/>
                </a:solidFill>
                <a:effectLst/>
                <a:latin typeface="system-ui"/>
              </a:rPr>
              <a:t>Игнорирование стиля движения (</a:t>
            </a:r>
            <a:r>
              <a:rPr lang="ru-RU" sz="2400" i="0" dirty="0" err="1">
                <a:solidFill>
                  <a:srgbClr val="1D1D1F"/>
                </a:solidFill>
                <a:effectLst/>
                <a:latin typeface="system-ui"/>
              </a:rPr>
              <a:t>Motion</a:t>
            </a:r>
            <a:r>
              <a:rPr lang="ru-RU" sz="2400" i="0" dirty="0">
                <a:solidFill>
                  <a:srgbClr val="1D1D1F"/>
                </a:solidFill>
                <a:effectLst/>
                <a:latin typeface="system-ui"/>
              </a:rPr>
              <a:t> </a:t>
            </a:r>
            <a:r>
              <a:rPr lang="ru-RU" sz="2400" i="0" dirty="0" err="1">
                <a:solidFill>
                  <a:srgbClr val="1D1D1F"/>
                </a:solidFill>
                <a:effectLst/>
                <a:latin typeface="system-ui"/>
              </a:rPr>
              <a:t>Strength</a:t>
            </a:r>
            <a:r>
              <a:rPr lang="ru-RU" sz="2400" i="0" dirty="0">
                <a:solidFill>
                  <a:srgbClr val="1D1D1F"/>
                </a:solidFill>
                <a:effectLst/>
                <a:latin typeface="system-ui"/>
              </a:rPr>
              <a:t>)</a:t>
            </a:r>
          </a:p>
          <a:p>
            <a:pPr fontAlgn="base"/>
            <a:endParaRPr lang="ru-RU" sz="2400" i="0" dirty="0">
              <a:solidFill>
                <a:srgbClr val="1D1D1F"/>
              </a:solidFill>
              <a:effectLst/>
              <a:latin typeface="system-ui"/>
            </a:endParaRPr>
          </a:p>
          <a:p>
            <a:pPr fontAlgn="base"/>
            <a:endParaRPr lang="ru-RU" sz="2200" dirty="0">
              <a:solidFill>
                <a:srgbClr val="273B41"/>
              </a:solidFill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76AB26B9-984B-431D-A8D0-3C679B80F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956852"/>
              </p:ext>
            </p:extLst>
          </p:nvPr>
        </p:nvGraphicFramePr>
        <p:xfrm>
          <a:off x="697844" y="1874520"/>
          <a:ext cx="11113156" cy="3108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15734">
                  <a:extLst>
                    <a:ext uri="{9D8B030D-6E8A-4147-A177-3AD203B41FA5}">
                      <a16:colId xmlns:a16="http://schemas.microsoft.com/office/drawing/2014/main" val="107116664"/>
                    </a:ext>
                  </a:extLst>
                </a:gridCol>
                <a:gridCol w="6797422">
                  <a:extLst>
                    <a:ext uri="{9D8B030D-6E8A-4147-A177-3AD203B41FA5}">
                      <a16:colId xmlns:a16="http://schemas.microsoft.com/office/drawing/2014/main" val="4131956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Ошибочный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Правильная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0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Взрыв горы (без указания динамики)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Мощный, быстрый взрыв, обломки летят в камеру, высокая скорость действия, динамичная тряска камеры (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handheld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shake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или Медленное, величественное обрушение скалы, пыль поднимается столбом, эпичный масштаб, 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slow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motion</a:t>
                      </a:r>
                      <a:endParaRPr lang="ru-RU" sz="2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651666"/>
                  </a:ext>
                </a:extLst>
              </a:tr>
            </a:tbl>
          </a:graphicData>
        </a:graphic>
      </p:graphicFrame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11C4E222-B3EA-4CAD-BAAA-8D7AE67C6B19}"/>
              </a:ext>
            </a:extLst>
          </p:cNvPr>
          <p:cNvGrpSpPr/>
          <p:nvPr/>
        </p:nvGrpSpPr>
        <p:grpSpPr>
          <a:xfrm>
            <a:off x="725498" y="4951796"/>
            <a:ext cx="10872018" cy="861774"/>
            <a:chOff x="617043" y="4032188"/>
            <a:chExt cx="10872018" cy="861774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248648B-059F-467D-98AC-1985D42A0C0B}"/>
                </a:ext>
              </a:extLst>
            </p:cNvPr>
            <p:cNvSpPr txBox="1"/>
            <p:nvPr/>
          </p:nvSpPr>
          <p:spPr>
            <a:xfrm>
              <a:off x="617043" y="4032188"/>
              <a:ext cx="348901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0" dirty="0">
                  <a:solidFill>
                    <a:srgbClr val="FF0000"/>
                  </a:solidFill>
                </a:rPr>
                <a:t>!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49CB642-331E-4CC8-8EFD-100FD36CE211}"/>
                </a:ext>
              </a:extLst>
            </p:cNvPr>
            <p:cNvSpPr txBox="1"/>
            <p:nvPr/>
          </p:nvSpPr>
          <p:spPr>
            <a:xfrm>
              <a:off x="876618" y="4101600"/>
              <a:ext cx="106124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Одно и то же событие можно подать как экшен-блокбастер или как медитативное зрелище. Ключевые слова: </a:t>
              </a:r>
              <a:r>
                <a:rPr lang="ru-RU" b="0" i="1" dirty="0" err="1">
                  <a:solidFill>
                    <a:srgbClr val="1D1D1F"/>
                  </a:solidFill>
                  <a:effectLst/>
                  <a:latin typeface="system-ui"/>
                </a:rPr>
                <a:t>slow</a:t>
              </a:r>
              <a:r>
                <a:rPr lang="ru-RU" b="0" i="1" dirty="0">
                  <a:solidFill>
                    <a:srgbClr val="1D1D1F"/>
                  </a:solidFill>
                  <a:effectLst/>
                  <a:latin typeface="system-ui"/>
                </a:rPr>
                <a:t> </a:t>
              </a:r>
              <a:r>
                <a:rPr lang="ru-RU" b="0" i="1" dirty="0" err="1">
                  <a:solidFill>
                    <a:srgbClr val="1D1D1F"/>
                  </a:solidFill>
                  <a:effectLst/>
                  <a:latin typeface="system-ui"/>
                </a:rPr>
                <a:t>motion</a:t>
              </a:r>
              <a:r>
                <a:rPr lang="ru-RU" b="0" i="1" dirty="0">
                  <a:solidFill>
                    <a:srgbClr val="1D1D1F"/>
                  </a:solidFill>
                  <a:effectLst/>
                  <a:latin typeface="system-ui"/>
                </a:rPr>
                <a:t>, </a:t>
              </a:r>
              <a:r>
                <a:rPr lang="ru-RU" b="0" i="1" dirty="0" err="1">
                  <a:solidFill>
                    <a:srgbClr val="1D1D1F"/>
                  </a:solidFill>
                  <a:effectLst/>
                  <a:latin typeface="system-ui"/>
                </a:rPr>
                <a:t>fast</a:t>
              </a:r>
              <a:r>
                <a:rPr lang="ru-RU" b="0" i="1" dirty="0">
                  <a:solidFill>
                    <a:srgbClr val="1D1D1F"/>
                  </a:solidFill>
                  <a:effectLst/>
                  <a:latin typeface="system-ui"/>
                </a:rPr>
                <a:t> </a:t>
              </a:r>
              <a:r>
                <a:rPr lang="ru-RU" b="0" i="1" dirty="0" err="1">
                  <a:solidFill>
                    <a:srgbClr val="1D1D1F"/>
                  </a:solidFill>
                  <a:effectLst/>
                  <a:latin typeface="system-ui"/>
                </a:rPr>
                <a:t>paced</a:t>
              </a:r>
              <a:r>
                <a:rPr lang="ru-RU" b="0" i="1" dirty="0">
                  <a:solidFill>
                    <a:srgbClr val="1D1D1F"/>
                  </a:solidFill>
                  <a:effectLst/>
                  <a:latin typeface="system-ui"/>
                </a:rPr>
                <a:t>, </a:t>
              </a:r>
              <a:r>
                <a:rPr lang="ru-RU" b="0" i="1" dirty="0" err="1">
                  <a:solidFill>
                    <a:srgbClr val="1D1D1F"/>
                  </a:solidFill>
                  <a:effectLst/>
                  <a:latin typeface="system-ui"/>
                </a:rPr>
                <a:t>time-lapse</a:t>
              </a:r>
              <a:r>
                <a:rPr lang="ru-RU" b="0" i="1" dirty="0">
                  <a:solidFill>
                    <a:srgbClr val="1D1D1F"/>
                  </a:solidFill>
                  <a:effectLst/>
                  <a:latin typeface="system-ui"/>
                </a:rPr>
                <a:t>, </a:t>
              </a:r>
              <a:r>
                <a:rPr lang="ru-RU" b="0" i="1" dirty="0" err="1">
                  <a:solidFill>
                    <a:srgbClr val="1D1D1F"/>
                  </a:solidFill>
                  <a:effectLst/>
                  <a:latin typeface="system-ui"/>
                </a:rPr>
                <a:t>hyperlapse</a:t>
              </a:r>
              <a:r>
                <a:rPr lang="ru-RU" b="0" i="1" dirty="0">
                  <a:solidFill>
                    <a:srgbClr val="1D1D1F"/>
                  </a:solidFill>
                  <a:effectLst/>
                  <a:latin typeface="system-ui"/>
                </a:rPr>
                <a:t>, </a:t>
              </a:r>
              <a:r>
                <a:rPr lang="ru-RU" b="0" i="1" dirty="0" err="1">
                  <a:solidFill>
                    <a:srgbClr val="1D1D1F"/>
                  </a:solidFill>
                  <a:effectLst/>
                  <a:latin typeface="system-ui"/>
                </a:rPr>
                <a:t>smooth</a:t>
              </a:r>
              <a:r>
                <a:rPr lang="ru-RU" b="0" i="1" dirty="0">
                  <a:solidFill>
                    <a:srgbClr val="1D1D1F"/>
                  </a:solidFill>
                  <a:effectLst/>
                  <a:latin typeface="system-ui"/>
                </a:rPr>
                <a:t> </a:t>
              </a:r>
              <a:r>
                <a:rPr lang="ru-RU" b="0" i="1" dirty="0" err="1">
                  <a:solidFill>
                    <a:srgbClr val="1D1D1F"/>
                  </a:solidFill>
                  <a:effectLst/>
                  <a:latin typeface="system-ui"/>
                </a:rPr>
                <a:t>pan</a:t>
              </a:r>
              <a:endParaRPr lang="ru-RU" i="1" dirty="0">
                <a:solidFill>
                  <a:srgbClr val="333333"/>
                </a:solidFill>
                <a:latin typeface="YS Text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57B51C51-A73E-46EB-B08C-EADB3F94C9E6}"/>
              </a:ext>
            </a:extLst>
          </p:cNvPr>
          <p:cNvSpPr txBox="1"/>
          <p:nvPr/>
        </p:nvSpPr>
        <p:spPr>
          <a:xfrm>
            <a:off x="725497" y="5645110"/>
            <a:ext cx="110823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err="1">
                <a:solidFill>
                  <a:srgbClr val="1D1D1F"/>
                </a:solidFill>
                <a:effectLst/>
                <a:latin typeface="system-ui"/>
              </a:rPr>
              <a:t>slow</a:t>
            </a:r>
            <a:r>
              <a:rPr lang="ru-RU" b="1" i="1" dirty="0">
                <a:solidFill>
                  <a:srgbClr val="1D1D1F"/>
                </a:solidFill>
                <a:effectLst/>
                <a:latin typeface="system-ui"/>
              </a:rPr>
              <a:t> </a:t>
            </a:r>
            <a:r>
              <a:rPr lang="ru-RU" b="1" i="1" dirty="0" err="1">
                <a:solidFill>
                  <a:srgbClr val="1D1D1F"/>
                </a:solidFill>
                <a:effectLst/>
                <a:latin typeface="system-ui"/>
              </a:rPr>
              <a:t>motion</a:t>
            </a:r>
            <a:r>
              <a:rPr lang="ru-RU" b="1" i="1" dirty="0">
                <a:solidFill>
                  <a:srgbClr val="1D1D1F"/>
                </a:solidFill>
                <a:effectLst/>
                <a:latin typeface="system-ui"/>
              </a:rPr>
              <a:t> </a:t>
            </a:r>
            <a:r>
              <a:rPr lang="en-US" i="1" dirty="0"/>
              <a:t>- </a:t>
            </a:r>
            <a:r>
              <a:rPr lang="ru-RU" b="0" i="1" dirty="0">
                <a:solidFill>
                  <a:srgbClr val="333333"/>
                </a:solidFill>
                <a:effectLst/>
                <a:latin typeface="YS Text"/>
              </a:rPr>
              <a:t>визуальный приём в кинематографии, который создаёт эффект замедленного течения времени;</a:t>
            </a:r>
          </a:p>
          <a:p>
            <a:r>
              <a:rPr lang="ru-RU" b="1" i="1" dirty="0" err="1">
                <a:solidFill>
                  <a:srgbClr val="1D1D1F"/>
                </a:solidFill>
                <a:latin typeface="system-ui"/>
              </a:rPr>
              <a:t>fast</a:t>
            </a:r>
            <a:r>
              <a:rPr lang="ru-RU" b="1" i="1" dirty="0">
                <a:solidFill>
                  <a:srgbClr val="1D1D1F"/>
                </a:solidFill>
                <a:latin typeface="system-ui"/>
              </a:rPr>
              <a:t> </a:t>
            </a:r>
            <a:r>
              <a:rPr lang="ru-RU" b="1" i="1" dirty="0" err="1">
                <a:solidFill>
                  <a:srgbClr val="1D1D1F"/>
                </a:solidFill>
                <a:latin typeface="system-ui"/>
              </a:rPr>
              <a:t>paced</a:t>
            </a:r>
            <a:r>
              <a:rPr lang="ru-RU" b="1" i="1" dirty="0">
                <a:solidFill>
                  <a:srgbClr val="1D1D1F"/>
                </a:solidFill>
                <a:latin typeface="system-ui"/>
              </a:rPr>
              <a:t> </a:t>
            </a:r>
            <a:r>
              <a:rPr lang="ru-RU" i="1" dirty="0">
                <a:solidFill>
                  <a:srgbClr val="1D1D1F"/>
                </a:solidFill>
                <a:latin typeface="system-ui"/>
              </a:rPr>
              <a:t>- </a:t>
            </a:r>
            <a:r>
              <a:rPr lang="ru-RU" i="1" dirty="0">
                <a:solidFill>
                  <a:srgbClr val="333333"/>
                </a:solidFill>
                <a:latin typeface="YS Text"/>
              </a:rPr>
              <a:t>характеристика темпа повествования и т.д.</a:t>
            </a:r>
          </a:p>
        </p:txBody>
      </p:sp>
    </p:spTree>
    <p:extLst>
      <p:ext uri="{BB962C8B-B14F-4D97-AF65-F5344CB8AC3E}">
        <p14:creationId xmlns:p14="http://schemas.microsoft.com/office/powerpoint/2010/main" val="2126218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273B41"/>
                </a:solidFill>
              </a:rPr>
              <a:t>2. Нейросети для работы с </a:t>
            </a:r>
            <a:r>
              <a:rPr lang="ru-RU" dirty="0" err="1">
                <a:solidFill>
                  <a:srgbClr val="273B41"/>
                </a:solidFill>
              </a:rPr>
              <a:t>аудиоконтентом</a:t>
            </a:r>
            <a:endParaRPr lang="ru-RU" dirty="0">
              <a:solidFill>
                <a:srgbClr val="273B41"/>
              </a:solidFill>
            </a:endParaRP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7475" y="0"/>
            <a:ext cx="2034525" cy="203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7847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9B3AB-9912-0CED-F2C0-EF4D103EF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3736CE-B18C-EF78-7A8F-29588CD9E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82194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Нейросети для работы с </a:t>
            </a:r>
            <a:r>
              <a:rPr lang="ru-RU" dirty="0" err="1">
                <a:solidFill>
                  <a:srgbClr val="BD4F05"/>
                </a:solidFill>
              </a:rPr>
              <a:t>аудиоконтентом</a:t>
            </a:r>
            <a:endParaRPr lang="ru-RU" dirty="0">
              <a:solidFill>
                <a:srgbClr val="BD4F05"/>
              </a:solidFill>
            </a:endParaRP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B4D78225-50F6-8A7C-6D2C-AFF7960171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26E7FC02-C31D-AFFA-DB77-628C1F33677D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F6161BF0-2257-5FD7-E09D-7A9DCA04B593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E57D3057-2EC0-3272-5989-99E2C330FFF4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3745B38D-72DB-BF99-355E-8D49E246CA65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0CC19596-0ECB-56DD-29F0-4E690C168CD0}"/>
              </a:ext>
            </a:extLst>
          </p:cNvPr>
          <p:cNvSpPr txBox="1"/>
          <p:nvPr/>
        </p:nvSpPr>
        <p:spPr>
          <a:xfrm>
            <a:off x="571503" y="1052315"/>
            <a:ext cx="11201397" cy="5581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endParaRPr lang="ru-RU" sz="1500" b="1" i="1" dirty="0">
              <a:solidFill>
                <a:srgbClr val="273B4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273B41"/>
                </a:solidFill>
                <a:cs typeface="Times New Roman" panose="02020603050405020304" pitchFamily="18" charset="0"/>
              </a:rPr>
              <a:t>Основные возможности</a:t>
            </a:r>
            <a:r>
              <a:rPr lang="ru-RU" sz="24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5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 fontAlgn="base">
              <a:buFont typeface="Times New Roman" panose="02020603050405020304" pitchFamily="18" charset="0"/>
              <a:buChar char="₋"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распознавание и </a:t>
            </a:r>
            <a:r>
              <a:rPr lang="ru-RU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транскрибация</a:t>
            </a: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речи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. Преобразование устной речи в текст. Современные модели способны работать с разными акцентами, в шумной обстановке, разделять речь нескольких говорящих;</a:t>
            </a:r>
          </a:p>
          <a:p>
            <a:pPr marL="342900" indent="-342900" algn="just" fontAlgn="base">
              <a:buFont typeface="Times New Roman" panose="02020603050405020304" pitchFamily="18" charset="0"/>
              <a:buChar char="₋"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синтез речи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. Генерация естественного, выразительного голоса на основе текста. Возможна настройка тембра, скорости, эмоциональной окраски и даже клонирование конкретного голоса.</a:t>
            </a:r>
          </a:p>
          <a:p>
            <a:pPr marL="342900" indent="-342900" algn="just" fontAlgn="base">
              <a:buFont typeface="Times New Roman" panose="02020603050405020304" pitchFamily="18" charset="0"/>
              <a:buChar char="₋"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генерация музыки и звуков.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Создание оригинальных музыкальных композиций, а также генерация звуковых эффектов, фонов и т.д. по текстовому описанию или заданным параметрам (жанр, настроение, инструменты).</a:t>
            </a:r>
          </a:p>
          <a:p>
            <a:pPr marL="342900" indent="-342900" algn="just" fontAlgn="base">
              <a:buFont typeface="Times New Roman" panose="02020603050405020304" pitchFamily="18" charset="0"/>
              <a:buChar char="₋"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аудио-редактирование и реставрация.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Удаление фонового шума, щелчков, эха; улучшение качества старых записей, разделение аудиодорожки на составляющие (например, вокал и инструментальная музыка).</a:t>
            </a:r>
          </a:p>
          <a:p>
            <a:pPr marL="342900" indent="-342900" algn="just" fontAlgn="base">
              <a:buFont typeface="Times New Roman" panose="02020603050405020304" pitchFamily="18" charset="0"/>
              <a:buChar char="₋"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голосовые помощники и чат-боты.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Обеспечение естественного диалога с пользователем, понимание контекста и интонаций.</a:t>
            </a:r>
          </a:p>
          <a:p>
            <a:pPr marL="342900" indent="-342900" algn="just" fontAlgn="base">
              <a:buFont typeface="Times New Roman" panose="02020603050405020304" pitchFamily="18" charset="0"/>
              <a:buChar char="₋"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перевод и дубляж.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Автоматический перевод речи с одного языка на другой с сохранением интонации и тембра голоса оригинала.</a:t>
            </a:r>
          </a:p>
        </p:txBody>
      </p:sp>
    </p:spTree>
    <p:extLst>
      <p:ext uri="{BB962C8B-B14F-4D97-AF65-F5344CB8AC3E}">
        <p14:creationId xmlns:p14="http://schemas.microsoft.com/office/powerpoint/2010/main" val="3803299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План лекции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1A06F4-A405-4E19-8C62-AE47C56E5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8593"/>
            <a:ext cx="10515600" cy="156180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>
                <a:solidFill>
                  <a:srgbClr val="273B41"/>
                </a:solidFill>
              </a:rPr>
              <a:t>Нейросети для работы с видеоконтентом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solidFill>
                  <a:srgbClr val="273B41"/>
                </a:solidFill>
              </a:rPr>
              <a:t>Нейросети для работы с </a:t>
            </a:r>
            <a:r>
              <a:rPr lang="ru-RU" dirty="0" err="1">
                <a:solidFill>
                  <a:srgbClr val="273B41"/>
                </a:solidFill>
              </a:rPr>
              <a:t>аудиоконтентом</a:t>
            </a:r>
            <a:endParaRPr lang="ru-RU" dirty="0">
              <a:solidFill>
                <a:srgbClr val="273B4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solidFill>
                  <a:srgbClr val="273B41"/>
                </a:solidFill>
              </a:rPr>
              <a:t>Нейросети для создания презентаций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7612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9B3AB-9912-0CED-F2C0-EF4D103EF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3736CE-B18C-EF78-7A8F-29588CD9E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82194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Нейросети для работы с </a:t>
            </a:r>
            <a:r>
              <a:rPr lang="ru-RU" dirty="0" err="1">
                <a:solidFill>
                  <a:srgbClr val="BD4F05"/>
                </a:solidFill>
              </a:rPr>
              <a:t>аудиоконтентом</a:t>
            </a:r>
            <a:endParaRPr lang="ru-RU" dirty="0">
              <a:solidFill>
                <a:srgbClr val="BD4F05"/>
              </a:solidFill>
            </a:endParaRP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B4D78225-50F6-8A7C-6D2C-AFF7960171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26E7FC02-C31D-AFFA-DB77-628C1F33677D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F6161BF0-2257-5FD7-E09D-7A9DCA04B593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E57D3057-2EC0-3272-5989-99E2C330FFF4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3745B38D-72DB-BF99-355E-8D49E246CA65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0CC19596-0ECB-56DD-29F0-4E690C168CD0}"/>
              </a:ext>
            </a:extLst>
          </p:cNvPr>
          <p:cNvSpPr txBox="1"/>
          <p:nvPr/>
        </p:nvSpPr>
        <p:spPr>
          <a:xfrm>
            <a:off x="571503" y="1515531"/>
            <a:ext cx="11201397" cy="342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endParaRPr lang="ru-RU" sz="1500" b="1" i="1" dirty="0">
              <a:solidFill>
                <a:srgbClr val="273B4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273B41"/>
                </a:solidFill>
                <a:cs typeface="Times New Roman" panose="02020603050405020304" pitchFamily="18" charset="0"/>
              </a:rPr>
              <a:t>Ограничения и недостатки</a:t>
            </a:r>
            <a:r>
              <a:rPr lang="ru-RU" sz="24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5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 fontAlgn="base">
              <a:buFontTx/>
              <a:buChar char="−"/>
            </a:pPr>
            <a:r>
              <a:rPr lang="ru-RU" sz="20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Times New Roman" panose="02020603050405020304" pitchFamily="18" charset="0"/>
              </a:rPr>
              <a:t>синтетический характер.</a:t>
            </a:r>
            <a:r>
              <a:rPr lang="ru-RU" sz="20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Times New Roman" panose="02020603050405020304" pitchFamily="18" charset="0"/>
              </a:rPr>
              <a:t> Синтезированная речь часто лишена полной естественности, может иметь «роботизированный» оттенок или неестественные интонации;</a:t>
            </a:r>
          </a:p>
          <a:p>
            <a:pPr marL="342900" indent="-342900" algn="just" fontAlgn="base">
              <a:buFontTx/>
              <a:buChar char="−"/>
            </a:pPr>
            <a:r>
              <a:rPr lang="ru-RU" sz="20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Times New Roman" panose="02020603050405020304" pitchFamily="18" charset="0"/>
              </a:rPr>
              <a:t>проблемы с контекстом.</a:t>
            </a:r>
            <a:r>
              <a:rPr lang="ru-RU" sz="20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Times New Roman" panose="02020603050405020304" pitchFamily="18" charset="0"/>
              </a:rPr>
              <a:t> Модели могут неверно интерпретировать сарказм, иронию или сложные эмоциональные оттенки в речи;</a:t>
            </a:r>
          </a:p>
          <a:p>
            <a:pPr marL="342900" indent="-342900" algn="just" fontAlgn="base">
              <a:buFontTx/>
              <a:buChar char="−"/>
            </a:pPr>
            <a:r>
              <a:rPr lang="ru-RU" sz="20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Times New Roman" panose="02020603050405020304" pitchFamily="18" charset="0"/>
              </a:rPr>
              <a:t>этические и правовые риски.</a:t>
            </a:r>
            <a:r>
              <a:rPr lang="ru-RU" sz="20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Times New Roman" panose="02020603050405020304" pitchFamily="18" charset="0"/>
              </a:rPr>
              <a:t> Возможность клонирования голоса создает угрозу мошенничества (</a:t>
            </a:r>
            <a:r>
              <a:rPr lang="ru-RU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Times New Roman" panose="02020603050405020304" pitchFamily="18" charset="0"/>
              </a:rPr>
              <a:t>дипфейк</a:t>
            </a:r>
            <a:r>
              <a:rPr lang="ru-RU" sz="20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Times New Roman" panose="02020603050405020304" pitchFamily="18" charset="0"/>
              </a:rPr>
              <a:t>-аудио) и нарушения авторских прав при генерации музыки;</a:t>
            </a:r>
          </a:p>
          <a:p>
            <a:pPr marL="342900" indent="-342900" algn="just" fontAlgn="base">
              <a:buFontTx/>
              <a:buChar char="−"/>
            </a:pPr>
            <a:r>
              <a:rPr lang="ru-RU" sz="20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Times New Roman" panose="02020603050405020304" pitchFamily="18" charset="0"/>
              </a:rPr>
              <a:t>зависимость от качества исходника.</a:t>
            </a:r>
            <a:r>
              <a:rPr lang="ru-RU" sz="20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Times New Roman" panose="02020603050405020304" pitchFamily="18" charset="0"/>
              </a:rPr>
              <a:t> Для реставрации и очистки звука требуется исходный файл приемлемого качества; сильно поврежденные записи восстановить крайне сложно.</a:t>
            </a:r>
          </a:p>
        </p:txBody>
      </p:sp>
    </p:spTree>
    <p:extLst>
      <p:ext uri="{BB962C8B-B14F-4D97-AF65-F5344CB8AC3E}">
        <p14:creationId xmlns:p14="http://schemas.microsoft.com/office/powerpoint/2010/main" val="1271524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07A13B-5488-4BB0-BAF4-372465789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684" y="18255"/>
            <a:ext cx="10515600" cy="1325563"/>
          </a:xfrm>
        </p:spPr>
        <p:txBody>
          <a:bodyPr/>
          <a:lstStyle/>
          <a:p>
            <a:pPr algn="ctr"/>
            <a:r>
              <a:rPr lang="ru-RU" sz="4000" dirty="0">
                <a:solidFill>
                  <a:srgbClr val="BD4F05"/>
                </a:solidFill>
              </a:rPr>
              <a:t>Нейросети для работы с </a:t>
            </a:r>
            <a:r>
              <a:rPr lang="ru-RU" sz="4000" dirty="0" err="1">
                <a:solidFill>
                  <a:srgbClr val="BD4F05"/>
                </a:solidFill>
              </a:rPr>
              <a:t>аудиоконтентом</a:t>
            </a:r>
            <a:endParaRPr lang="ru-RU" sz="4000" dirty="0">
              <a:solidFill>
                <a:srgbClr val="BD4F05"/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ECEEEFCB-6378-456C-92A5-887DF85898A1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51345217-B6AC-41F0-91DD-C3012CA60B4E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50DD4427-A7F4-42A7-BF92-4F8EEB91C37F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89ADA52D-59C9-4078-AA58-90FFAF339B7C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06FECCE-6BDA-BA62-DC78-7954C16CAA8E}"/>
              </a:ext>
            </a:extLst>
          </p:cNvPr>
          <p:cNvSpPr txBox="1"/>
          <p:nvPr/>
        </p:nvSpPr>
        <p:spPr>
          <a:xfrm>
            <a:off x="3155279" y="1496217"/>
            <a:ext cx="8459941" cy="9084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sz="2400" dirty="0">
                <a:solidFill>
                  <a:srgbClr val="273B41"/>
                </a:solidFill>
              </a:rPr>
              <a:t>Озвучка текста</a:t>
            </a:r>
          </a:p>
          <a:p>
            <a:pPr>
              <a:lnSpc>
                <a:spcPct val="114000"/>
              </a:lnSpc>
            </a:pPr>
            <a:r>
              <a:rPr lang="en-US" sz="2400" dirty="0" err="1">
                <a:solidFill>
                  <a:srgbClr val="273B41"/>
                </a:solidFill>
              </a:rPr>
              <a:t>FreeTTS</a:t>
            </a:r>
            <a:r>
              <a:rPr lang="en-US" sz="2400" dirty="0">
                <a:solidFill>
                  <a:srgbClr val="273B41"/>
                </a:solidFill>
              </a:rPr>
              <a:t> </a:t>
            </a:r>
            <a:r>
              <a:rPr lang="en-US" sz="2400" dirty="0">
                <a:solidFill>
                  <a:srgbClr val="273B41"/>
                </a:solidFill>
                <a:hlinkClick r:id="rId2"/>
              </a:rPr>
              <a:t>https://freetts.ru/</a:t>
            </a:r>
            <a:endParaRPr lang="ru-RU" sz="2400" dirty="0">
              <a:solidFill>
                <a:srgbClr val="273B4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BBC4594-186A-A64D-6A69-F566B3CB5D22}"/>
              </a:ext>
            </a:extLst>
          </p:cNvPr>
          <p:cNvSpPr txBox="1"/>
          <p:nvPr/>
        </p:nvSpPr>
        <p:spPr>
          <a:xfrm>
            <a:off x="3114158" y="3590016"/>
            <a:ext cx="8542181" cy="2164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sz="2400" dirty="0" err="1">
                <a:solidFill>
                  <a:srgbClr val="273B41"/>
                </a:solidFill>
              </a:rPr>
              <a:t>Транскрибация</a:t>
            </a:r>
            <a:endParaRPr lang="ru-RU" sz="2400" dirty="0">
              <a:solidFill>
                <a:srgbClr val="273B41"/>
              </a:solidFill>
            </a:endParaRPr>
          </a:p>
          <a:p>
            <a:pPr>
              <a:lnSpc>
                <a:spcPct val="114000"/>
              </a:lnSpc>
            </a:pPr>
            <a:r>
              <a:rPr lang="en-US" sz="2400" dirty="0">
                <a:solidFill>
                  <a:srgbClr val="273B41"/>
                </a:solidFill>
              </a:rPr>
              <a:t>Guru Scribe </a:t>
            </a:r>
            <a:r>
              <a:rPr lang="ru-RU" sz="2400" dirty="0">
                <a:hlinkClick r:id="rId3"/>
              </a:rPr>
              <a:t>https://zenstat.ru/video/check/yandex/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273B41"/>
                </a:solidFill>
              </a:rPr>
              <a:t>(60</a:t>
            </a:r>
            <a:r>
              <a:rPr lang="ru-RU" sz="2400" dirty="0">
                <a:solidFill>
                  <a:srgbClr val="273B41"/>
                </a:solidFill>
              </a:rPr>
              <a:t> минут в месяц)</a:t>
            </a:r>
          </a:p>
          <a:p>
            <a:pPr>
              <a:lnSpc>
                <a:spcPct val="114000"/>
              </a:lnSpc>
            </a:pPr>
            <a:r>
              <a:rPr lang="en-US" sz="2400" dirty="0" err="1">
                <a:solidFill>
                  <a:srgbClr val="273B41"/>
                </a:solidFill>
              </a:rPr>
              <a:t>Turboscribe</a:t>
            </a:r>
            <a:r>
              <a:rPr lang="en-US" sz="2400" dirty="0">
                <a:solidFill>
                  <a:srgbClr val="273B41"/>
                </a:solidFill>
              </a:rPr>
              <a:t> </a:t>
            </a:r>
            <a:r>
              <a:rPr lang="en-US" sz="2400" dirty="0">
                <a:solidFill>
                  <a:srgbClr val="273B41"/>
                </a:solidFill>
                <a:hlinkClick r:id="rId4"/>
              </a:rPr>
              <a:t>https://turboscribe.ai/ru/dashboard</a:t>
            </a:r>
            <a:r>
              <a:rPr lang="ru-RU" sz="2400" dirty="0">
                <a:solidFill>
                  <a:srgbClr val="273B41"/>
                </a:solidFill>
                <a:hlinkClick r:id="rId4"/>
              </a:rPr>
              <a:t> </a:t>
            </a:r>
            <a:r>
              <a:rPr lang="ru-RU" sz="2400" dirty="0">
                <a:solidFill>
                  <a:srgbClr val="273B41"/>
                </a:solidFill>
              </a:rPr>
              <a:t>(3 файла в день, 180 минут в месяц)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E0397B4-2D64-4DA2-BABB-0EC7719468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8957" y="1854595"/>
            <a:ext cx="2105025" cy="390525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8D9A6404-F582-45C1-AB94-970C3280BF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8957" y="4157821"/>
            <a:ext cx="1838325" cy="51435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1159B0F-AA56-4D8B-B3BE-A0DD4E1A427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6240" y="5061885"/>
            <a:ext cx="1876425" cy="49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59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Формула </a:t>
            </a:r>
            <a:r>
              <a:rPr lang="ru-RU" dirty="0" err="1">
                <a:solidFill>
                  <a:srgbClr val="BD4F05"/>
                </a:solidFill>
              </a:rPr>
              <a:t>промпта</a:t>
            </a:r>
            <a:r>
              <a:rPr lang="ru-RU" dirty="0">
                <a:solidFill>
                  <a:srgbClr val="BD4F05"/>
                </a:solidFill>
              </a:rPr>
              <a:t> для создания </a:t>
            </a:r>
            <a:r>
              <a:rPr lang="ru-RU" dirty="0" err="1">
                <a:solidFill>
                  <a:srgbClr val="BD4F05"/>
                </a:solidFill>
              </a:rPr>
              <a:t>аудиоконтента</a:t>
            </a:r>
            <a:endParaRPr lang="ru-RU" dirty="0">
              <a:solidFill>
                <a:srgbClr val="BD4F05"/>
              </a:solidFill>
            </a:endParaRP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ACCD94F5-553C-4C2F-8019-D1B7DC837639}"/>
              </a:ext>
            </a:extLst>
          </p:cNvPr>
          <p:cNvSpPr txBox="1"/>
          <p:nvPr/>
        </p:nvSpPr>
        <p:spPr>
          <a:xfrm>
            <a:off x="609603" y="1477962"/>
            <a:ext cx="11201397" cy="493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0" dirty="0">
                <a:solidFill>
                  <a:srgbClr val="1D1D1F"/>
                </a:solidFill>
                <a:effectLst/>
                <a:cs typeface="Times New Roman" panose="02020603050405020304" pitchFamily="18" charset="0"/>
              </a:rPr>
              <a:t>[</a:t>
            </a:r>
            <a:r>
              <a:rPr lang="ru-RU" sz="2400" i="0" dirty="0">
                <a:solidFill>
                  <a:srgbClr val="1D1D1F"/>
                </a:solidFill>
                <a:effectLst/>
                <a:cs typeface="Times New Roman" panose="02020603050405020304" pitchFamily="18" charset="0"/>
              </a:rPr>
              <a:t>РОЛЬ</a:t>
            </a:r>
            <a:r>
              <a:rPr lang="en-US" sz="2400" i="0" dirty="0">
                <a:solidFill>
                  <a:srgbClr val="1D1D1F"/>
                </a:solidFill>
                <a:effectLst/>
                <a:cs typeface="Times New Roman" panose="02020603050405020304" pitchFamily="18" charset="0"/>
              </a:rPr>
              <a:t>]</a:t>
            </a:r>
            <a:r>
              <a:rPr lang="ru-RU" sz="2400" i="0" dirty="0">
                <a:solidFill>
                  <a:srgbClr val="1D1D1F"/>
                </a:solidFill>
                <a:effectLst/>
                <a:cs typeface="Times New Roman" panose="02020603050405020304" pitchFamily="18" charset="0"/>
              </a:rPr>
              <a:t> + [ЗАДАЧА] + [АУДИОКОНТЕКСТ] + [АУДИОПАРАМЕТРЫ] + [ОГРАНИЧЕНИЯ]</a:t>
            </a:r>
          </a:p>
          <a:p>
            <a:endParaRPr lang="ru-RU" sz="2400" i="0" dirty="0">
              <a:solidFill>
                <a:srgbClr val="1D1D1F"/>
              </a:solidFill>
              <a:effectLst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273B41"/>
                </a:solidFill>
                <a:cs typeface="Times New Roman" panose="02020603050405020304" pitchFamily="18" charset="0"/>
              </a:rPr>
              <a:t>Роль</a:t>
            </a:r>
            <a:r>
              <a:rPr lang="ru-RU" sz="2000" dirty="0">
                <a:solidFill>
                  <a:srgbClr val="273B41"/>
                </a:solidFill>
                <a:cs typeface="Times New Roman" panose="02020603050405020304" pitchFamily="18" charset="0"/>
              </a:rPr>
              <a:t> - </a:t>
            </a:r>
            <a:r>
              <a:rPr lang="ru-RU" sz="2000" b="0" i="0" dirty="0">
                <a:solidFill>
                  <a:srgbClr val="1D1D1F"/>
                </a:solidFill>
                <a:effectLst/>
                <a:cs typeface="Times New Roman" panose="02020603050405020304" pitchFamily="18" charset="0"/>
              </a:rPr>
              <a:t>кто создает/обрабатывает аудио</a:t>
            </a:r>
            <a:br>
              <a:rPr lang="ru-RU" sz="2000" dirty="0">
                <a:cs typeface="Times New Roman" panose="02020603050405020304" pitchFamily="18" charset="0"/>
              </a:rPr>
            </a:br>
            <a:r>
              <a:rPr lang="ru-RU" sz="2000" b="0" i="1" dirty="0">
                <a:solidFill>
                  <a:srgbClr val="1D1D1F"/>
                </a:solidFill>
                <a:effectLst/>
                <a:cs typeface="Times New Roman" panose="02020603050405020304" pitchFamily="18" charset="0"/>
              </a:rPr>
              <a:t>Пример: Ты — профессиональный звукорежиссер / композитор / диктор</a:t>
            </a:r>
          </a:p>
          <a:p>
            <a:endParaRPr lang="ru-RU" sz="1000" dirty="0">
              <a:solidFill>
                <a:srgbClr val="273B41"/>
              </a:solidFill>
              <a:cs typeface="Times New Roman" panose="02020603050405020304" pitchFamily="18" charset="0"/>
            </a:endParaRPr>
          </a:p>
          <a:p>
            <a:pPr algn="just" fontAlgn="t">
              <a:lnSpc>
                <a:spcPct val="114000"/>
              </a:lnSpc>
            </a:pPr>
            <a:r>
              <a:rPr lang="ru-RU" sz="2000" b="1" dirty="0">
                <a:solidFill>
                  <a:srgbClr val="273B41"/>
                </a:solidFill>
                <a:cs typeface="Times New Roman" panose="02020603050405020304" pitchFamily="18" charset="0"/>
              </a:rPr>
              <a:t>Задача </a:t>
            </a:r>
            <a:r>
              <a:rPr lang="ru-RU" sz="2000" dirty="0">
                <a:solidFill>
                  <a:srgbClr val="273B41"/>
                </a:solidFill>
                <a:cs typeface="Times New Roman" panose="02020603050405020304" pitchFamily="18" charset="0"/>
              </a:rPr>
              <a:t>— </a:t>
            </a:r>
            <a:r>
              <a:rPr lang="ru-RU" sz="2000" b="0" i="0" dirty="0">
                <a:solidFill>
                  <a:srgbClr val="1D1D1F"/>
                </a:solidFill>
                <a:effectLst/>
                <a:cs typeface="Times New Roman" panose="02020603050405020304" pitchFamily="18" charset="0"/>
              </a:rPr>
              <a:t>что нужно сделать с аудио</a:t>
            </a:r>
          </a:p>
          <a:p>
            <a:pPr algn="just" fontAlgn="t">
              <a:lnSpc>
                <a:spcPct val="114000"/>
              </a:lnSpc>
            </a:pPr>
            <a:r>
              <a:rPr lang="ru-RU" sz="2000" b="0" i="1" dirty="0">
                <a:solidFill>
                  <a:srgbClr val="1D1D1F"/>
                </a:solidFill>
                <a:effectLst/>
                <a:cs typeface="Times New Roman" panose="02020603050405020304" pitchFamily="18" charset="0"/>
              </a:rPr>
              <a:t>Пример: Создай фоновую музыку / расшифруй аудиозапись / сгенерируй озвучку</a:t>
            </a:r>
          </a:p>
          <a:p>
            <a:pPr algn="just" fontAlgn="t">
              <a:lnSpc>
                <a:spcPct val="114000"/>
              </a:lnSpc>
            </a:pPr>
            <a:endParaRPr lang="ru-RU" sz="1000" dirty="0">
              <a:solidFill>
                <a:srgbClr val="273B41"/>
              </a:solidFill>
              <a:cs typeface="Times New Roman" panose="02020603050405020304" pitchFamily="18" charset="0"/>
            </a:endParaRPr>
          </a:p>
          <a:p>
            <a:pPr algn="just" fontAlgn="t">
              <a:lnSpc>
                <a:spcPct val="114000"/>
              </a:lnSpc>
            </a:pPr>
            <a:r>
              <a:rPr lang="ru-RU" sz="2000" b="1" dirty="0" err="1">
                <a:solidFill>
                  <a:srgbClr val="273B41"/>
                </a:solidFill>
                <a:cs typeface="Times New Roman" panose="02020603050405020304" pitchFamily="18" charset="0"/>
              </a:rPr>
              <a:t>Аудиоконтекст</a:t>
            </a:r>
            <a:r>
              <a:rPr lang="ru-RU" sz="2000" dirty="0">
                <a:solidFill>
                  <a:srgbClr val="273B41"/>
                </a:solidFill>
                <a:cs typeface="Times New Roman" panose="02020603050405020304" pitchFamily="18" charset="0"/>
              </a:rPr>
              <a:t> —  </a:t>
            </a:r>
            <a:r>
              <a:rPr lang="ru-RU" sz="2000" b="0" i="0" dirty="0">
                <a:solidFill>
                  <a:srgbClr val="1D1D1F"/>
                </a:solidFill>
                <a:effectLst/>
                <a:cs typeface="Times New Roman" panose="02020603050405020304" pitchFamily="18" charset="0"/>
              </a:rPr>
              <a:t>назначение и атмосфера</a:t>
            </a:r>
          </a:p>
          <a:p>
            <a:pPr algn="just" fontAlgn="t">
              <a:lnSpc>
                <a:spcPct val="114000"/>
              </a:lnSpc>
            </a:pPr>
            <a:r>
              <a:rPr lang="ru-RU" sz="2000" b="0" i="1" dirty="0">
                <a:solidFill>
                  <a:srgbClr val="1D1D1F"/>
                </a:solidFill>
                <a:effectLst/>
                <a:cs typeface="Times New Roman" panose="02020603050405020304" pitchFamily="18" charset="0"/>
              </a:rPr>
              <a:t>Пример: Для подкаста о технологиях / медитативное настроение / энергичный темп</a:t>
            </a:r>
          </a:p>
          <a:p>
            <a:pPr algn="just" fontAlgn="t">
              <a:lnSpc>
                <a:spcPct val="114000"/>
              </a:lnSpc>
            </a:pPr>
            <a:endParaRPr lang="ru-RU" sz="1000" dirty="0">
              <a:solidFill>
                <a:srgbClr val="273B41"/>
              </a:solidFill>
              <a:cs typeface="Times New Roman" panose="02020603050405020304" pitchFamily="18" charset="0"/>
            </a:endParaRPr>
          </a:p>
          <a:p>
            <a:pPr algn="just" fontAlgn="t">
              <a:lnSpc>
                <a:spcPct val="114000"/>
              </a:lnSpc>
            </a:pPr>
            <a:r>
              <a:rPr lang="ru-RU" sz="2000" b="1" dirty="0" err="1">
                <a:solidFill>
                  <a:srgbClr val="273B41"/>
                </a:solidFill>
                <a:cs typeface="Times New Roman" panose="02020603050405020304" pitchFamily="18" charset="0"/>
              </a:rPr>
              <a:t>Аудиопараметры</a:t>
            </a:r>
            <a:r>
              <a:rPr lang="ru-RU" sz="2000" b="1" dirty="0">
                <a:solidFill>
                  <a:srgbClr val="273B41"/>
                </a:solidFill>
                <a:cs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rgbClr val="273B41"/>
                </a:solidFill>
                <a:cs typeface="Times New Roman" panose="02020603050405020304" pitchFamily="18" charset="0"/>
              </a:rPr>
              <a:t>— т</a:t>
            </a:r>
            <a:r>
              <a:rPr lang="ru-RU" sz="2000" b="0" i="0" dirty="0">
                <a:solidFill>
                  <a:srgbClr val="1D1D1F"/>
                </a:solidFill>
                <a:effectLst/>
                <a:cs typeface="Times New Roman" panose="02020603050405020304" pitchFamily="18" charset="0"/>
              </a:rPr>
              <a:t>ехнические характеристики</a:t>
            </a:r>
          </a:p>
          <a:p>
            <a:pPr algn="just" fontAlgn="t">
              <a:lnSpc>
                <a:spcPct val="114000"/>
              </a:lnSpc>
            </a:pPr>
            <a:r>
              <a:rPr lang="ru-RU" sz="2000" b="0" i="1" dirty="0">
                <a:solidFill>
                  <a:srgbClr val="1D1D1F"/>
                </a:solidFill>
                <a:effectLst/>
                <a:cs typeface="Times New Roman" panose="02020603050405020304" pitchFamily="18" charset="0"/>
              </a:rPr>
              <a:t>Пример: Длительность 3 минуты / темп 120 BPM / тон голоса спокойный / формат WAV 44.1kHz</a:t>
            </a:r>
            <a:r>
              <a:rPr lang="ru-RU" sz="2000" dirty="0">
                <a:solidFill>
                  <a:srgbClr val="273B41"/>
                </a:solidFill>
                <a:cs typeface="Times New Roman" panose="02020603050405020304" pitchFamily="18" charset="0"/>
              </a:rPr>
              <a:t>.</a:t>
            </a:r>
          </a:p>
          <a:p>
            <a:pPr algn="just" fontAlgn="t">
              <a:lnSpc>
                <a:spcPct val="114000"/>
              </a:lnSpc>
            </a:pPr>
            <a:endParaRPr lang="ru-RU" sz="1000" b="1" dirty="0">
              <a:solidFill>
                <a:srgbClr val="273B41"/>
              </a:solidFill>
              <a:cs typeface="Times New Roman" panose="02020603050405020304" pitchFamily="18" charset="0"/>
            </a:endParaRPr>
          </a:p>
          <a:p>
            <a:pPr algn="just" fontAlgn="t">
              <a:lnSpc>
                <a:spcPct val="114000"/>
              </a:lnSpc>
            </a:pPr>
            <a:r>
              <a:rPr lang="ru-RU" sz="2000" b="1" dirty="0">
                <a:solidFill>
                  <a:srgbClr val="273B41"/>
                </a:solidFill>
                <a:cs typeface="Times New Roman" panose="02020603050405020304" pitchFamily="18" charset="0"/>
              </a:rPr>
              <a:t>Ограничения</a:t>
            </a:r>
            <a:r>
              <a:rPr lang="ru-RU" sz="2000" dirty="0">
                <a:solidFill>
                  <a:srgbClr val="273B41"/>
                </a:solidFill>
                <a:cs typeface="Times New Roman" panose="02020603050405020304" pitchFamily="18" charset="0"/>
              </a:rPr>
              <a:t> — </a:t>
            </a:r>
            <a:r>
              <a:rPr lang="ru-RU" sz="2000" b="0" i="0" dirty="0">
                <a:solidFill>
                  <a:srgbClr val="1D1D1F"/>
                </a:solidFill>
                <a:effectLst/>
                <a:cs typeface="Times New Roman" panose="02020603050405020304" pitchFamily="18" charset="0"/>
              </a:rPr>
              <a:t>что исключить/учесть</a:t>
            </a:r>
          </a:p>
          <a:p>
            <a:pPr algn="just" fontAlgn="t">
              <a:lnSpc>
                <a:spcPct val="114000"/>
              </a:lnSpc>
            </a:pPr>
            <a:r>
              <a:rPr lang="ru-RU" sz="2000" b="0" i="1" dirty="0">
                <a:solidFill>
                  <a:srgbClr val="1D1D1F"/>
                </a:solidFill>
                <a:effectLst/>
                <a:cs typeface="Times New Roman" panose="02020603050405020304" pitchFamily="18" charset="0"/>
              </a:rPr>
              <a:t>Пример: Без вокала / только </a:t>
            </a:r>
            <a:r>
              <a:rPr lang="ru-RU" sz="2000" b="0" i="1" dirty="0" err="1">
                <a:solidFill>
                  <a:srgbClr val="1D1D1F"/>
                </a:solidFill>
                <a:effectLst/>
                <a:cs typeface="Times New Roman" panose="02020603050405020304" pitchFamily="18" charset="0"/>
              </a:rPr>
              <a:t>инструментал</a:t>
            </a:r>
            <a:r>
              <a:rPr lang="ru-RU" sz="2000" b="0" i="1" dirty="0">
                <a:solidFill>
                  <a:srgbClr val="1D1D1F"/>
                </a:solidFill>
                <a:effectLst/>
                <a:cs typeface="Times New Roman" panose="02020603050405020304" pitchFamily="18" charset="0"/>
              </a:rPr>
              <a:t> / избегать резких переходов</a:t>
            </a:r>
            <a:r>
              <a:rPr lang="ru-RU" sz="2000" dirty="0">
                <a:solidFill>
                  <a:srgbClr val="273B41"/>
                </a:solidFill>
                <a:cs typeface="Times New Roman" panose="02020603050405020304" pitchFamily="18" charset="0"/>
              </a:rPr>
              <a:t>. </a:t>
            </a:r>
            <a:endParaRPr lang="ru-RU" sz="2800" dirty="0">
              <a:solidFill>
                <a:srgbClr val="273B4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951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03382-F119-1449-8E21-285EA23A1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259E13-05A9-9021-88F2-E30C530EF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Формула </a:t>
            </a:r>
            <a:r>
              <a:rPr lang="ru-RU" dirty="0" err="1">
                <a:solidFill>
                  <a:srgbClr val="BD4F05"/>
                </a:solidFill>
              </a:rPr>
              <a:t>промпта</a:t>
            </a:r>
            <a:r>
              <a:rPr lang="ru-RU" dirty="0">
                <a:solidFill>
                  <a:srgbClr val="BD4F05"/>
                </a:solidFill>
              </a:rPr>
              <a:t> для создания </a:t>
            </a:r>
            <a:r>
              <a:rPr lang="ru-RU" dirty="0" err="1">
                <a:solidFill>
                  <a:srgbClr val="BD4F05"/>
                </a:solidFill>
              </a:rPr>
              <a:t>аудиоконтента</a:t>
            </a:r>
            <a:endParaRPr lang="ru-RU" dirty="0">
              <a:solidFill>
                <a:srgbClr val="BD4F05"/>
              </a:solidFill>
            </a:endParaRP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402C05B2-3E19-FD56-CEA2-E8CD066D89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4FD781B-A849-2138-225E-65740554EBD4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E6A56BA4-2573-AA22-8657-7E53091AC5C3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665A05CE-D7A7-962C-A39F-733F2C665C67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10193D92-1025-0F82-C5BB-56D571AE2C49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F69FDBB7-C7C5-443A-94B4-C6BEA674AA9B}"/>
              </a:ext>
            </a:extLst>
          </p:cNvPr>
          <p:cNvSpPr txBox="1"/>
          <p:nvPr/>
        </p:nvSpPr>
        <p:spPr>
          <a:xfrm>
            <a:off x="662943" y="1384761"/>
            <a:ext cx="11201397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b="1" dirty="0">
                <a:solidFill>
                  <a:srgbClr val="273B41"/>
                </a:solidFill>
              </a:rPr>
              <a:t>Дополнительные рекомендации:</a:t>
            </a:r>
            <a:endParaRPr lang="en-US" sz="2300" b="1" dirty="0">
              <a:solidFill>
                <a:srgbClr val="273B41"/>
              </a:solidFill>
            </a:endParaRPr>
          </a:p>
          <a:p>
            <a:endParaRPr lang="ru-RU" sz="2000" dirty="0">
              <a:solidFill>
                <a:srgbClr val="273B41"/>
              </a:solidFill>
            </a:endParaRPr>
          </a:p>
          <a:p>
            <a:pPr algn="just">
              <a:spcBef>
                <a:spcPts val="400"/>
              </a:spcBef>
            </a:pPr>
            <a:r>
              <a:rPr lang="ru-RU" sz="2200" b="1" dirty="0">
                <a:solidFill>
                  <a:srgbClr val="273B41"/>
                </a:solidFill>
              </a:rPr>
              <a:t>Конкретика и полнота</a:t>
            </a:r>
            <a:r>
              <a:rPr lang="ru-RU" sz="2200" dirty="0">
                <a:solidFill>
                  <a:srgbClr val="273B41"/>
                </a:solidFill>
              </a:rPr>
              <a:t>. Указывайте детали: возраст, одежду, эмоции персонажа, материал предмета, погодные условия, время суток. </a:t>
            </a:r>
            <a:endParaRPr lang="en-US" sz="2200" dirty="0">
              <a:solidFill>
                <a:srgbClr val="273B41"/>
              </a:solidFill>
            </a:endParaRPr>
          </a:p>
          <a:p>
            <a:pPr algn="just">
              <a:spcBef>
                <a:spcPts val="400"/>
              </a:spcBef>
            </a:pPr>
            <a:r>
              <a:rPr lang="ru-RU" sz="2200" b="1" dirty="0">
                <a:solidFill>
                  <a:srgbClr val="273B41"/>
                </a:solidFill>
              </a:rPr>
              <a:t>Использование профессиональных терминов</a:t>
            </a:r>
            <a:r>
              <a:rPr lang="ru-RU" sz="2200" dirty="0">
                <a:solidFill>
                  <a:srgbClr val="273B41"/>
                </a:solidFill>
              </a:rPr>
              <a:t>. Вместо общих слов вроде «светло» или «темно» лучше использовать точные описания освещения. </a:t>
            </a:r>
            <a:endParaRPr lang="en-US" sz="2200" dirty="0">
              <a:solidFill>
                <a:srgbClr val="273B41"/>
              </a:solidFill>
            </a:endParaRPr>
          </a:p>
          <a:p>
            <a:pPr algn="just">
              <a:spcBef>
                <a:spcPts val="400"/>
              </a:spcBef>
            </a:pPr>
            <a:r>
              <a:rPr lang="ru-RU" sz="2200" b="1" dirty="0">
                <a:solidFill>
                  <a:srgbClr val="273B41"/>
                </a:solidFill>
              </a:rPr>
              <a:t>Технические параметры</a:t>
            </a:r>
            <a:r>
              <a:rPr lang="ru-RU" sz="2200" dirty="0">
                <a:solidFill>
                  <a:srgbClr val="273B41"/>
                </a:solidFill>
              </a:rPr>
              <a:t>. Если сервис это поддерживает, указывайте разрешение (1080p, 4K), соотношение сторон (16:9, 9:16), длительность видео. </a:t>
            </a:r>
            <a:endParaRPr lang="en-US" sz="2200" dirty="0">
              <a:solidFill>
                <a:srgbClr val="273B41"/>
              </a:solidFill>
            </a:endParaRPr>
          </a:p>
          <a:p>
            <a:pPr algn="just">
              <a:spcBef>
                <a:spcPts val="400"/>
              </a:spcBef>
            </a:pPr>
            <a:r>
              <a:rPr lang="ru-RU" sz="2200" b="1" dirty="0">
                <a:solidFill>
                  <a:srgbClr val="273B41"/>
                </a:solidFill>
              </a:rPr>
              <a:t>Негативный </a:t>
            </a:r>
            <a:r>
              <a:rPr lang="ru-RU" sz="2200" b="1" dirty="0" err="1">
                <a:solidFill>
                  <a:srgbClr val="273B41"/>
                </a:solidFill>
              </a:rPr>
              <a:t>промпт</a:t>
            </a:r>
            <a:r>
              <a:rPr lang="ru-RU" sz="2200" dirty="0">
                <a:solidFill>
                  <a:srgbClr val="273B41"/>
                </a:solidFill>
              </a:rPr>
              <a:t>. Можно указать, чего следует избегать в генерации (например, лишних элементов, определённых стилей). </a:t>
            </a:r>
            <a:endParaRPr lang="en-US" sz="2200" dirty="0">
              <a:solidFill>
                <a:srgbClr val="273B41"/>
              </a:solidFill>
            </a:endParaRPr>
          </a:p>
          <a:p>
            <a:pPr algn="just">
              <a:spcBef>
                <a:spcPts val="400"/>
              </a:spcBef>
            </a:pPr>
            <a:r>
              <a:rPr lang="ru-RU" sz="2200" b="1" dirty="0">
                <a:solidFill>
                  <a:srgbClr val="273B41"/>
                </a:solidFill>
              </a:rPr>
              <a:t>Итеративный подход</a:t>
            </a:r>
            <a:r>
              <a:rPr lang="ru-RU" sz="2200" dirty="0">
                <a:solidFill>
                  <a:srgbClr val="273B41"/>
                </a:solidFill>
              </a:rPr>
              <a:t>. Если задача сложная, разбивайте её на этапы: сначала сформулируйте базовую идею, затем уточните детали (стиль, движение, свет и т. д.). </a:t>
            </a:r>
            <a:endParaRPr lang="en-US" sz="2200" dirty="0">
              <a:solidFill>
                <a:srgbClr val="273B41"/>
              </a:solidFill>
            </a:endParaRPr>
          </a:p>
          <a:p>
            <a:pPr algn="just">
              <a:spcBef>
                <a:spcPts val="400"/>
              </a:spcBef>
            </a:pPr>
            <a:r>
              <a:rPr lang="ru-RU" sz="2200" b="1" dirty="0">
                <a:solidFill>
                  <a:srgbClr val="273B41"/>
                </a:solidFill>
              </a:rPr>
              <a:t>Проверка результата</a:t>
            </a:r>
            <a:r>
              <a:rPr lang="ru-RU" sz="2200" dirty="0">
                <a:solidFill>
                  <a:srgbClr val="273B41"/>
                </a:solidFill>
              </a:rPr>
              <a:t>. Даже качественный </a:t>
            </a:r>
            <a:r>
              <a:rPr lang="ru-RU" sz="2200" dirty="0" err="1">
                <a:solidFill>
                  <a:srgbClr val="273B41"/>
                </a:solidFill>
              </a:rPr>
              <a:t>промпт</a:t>
            </a:r>
            <a:r>
              <a:rPr lang="ru-RU" sz="2200" dirty="0">
                <a:solidFill>
                  <a:srgbClr val="273B41"/>
                </a:solidFill>
              </a:rPr>
              <a:t> не гарантирует абсолютной точности — после генерации можно попросить нейросеть уточнить некоторые параметры. </a:t>
            </a:r>
          </a:p>
        </p:txBody>
      </p:sp>
    </p:spTree>
    <p:extLst>
      <p:ext uri="{BB962C8B-B14F-4D97-AF65-F5344CB8AC3E}">
        <p14:creationId xmlns:p14="http://schemas.microsoft.com/office/powerpoint/2010/main" val="1441670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 err="1">
                <a:solidFill>
                  <a:srgbClr val="BD4F05"/>
                </a:solidFill>
              </a:rPr>
              <a:t>Промпт</a:t>
            </a:r>
            <a:r>
              <a:rPr lang="ru-RU" dirty="0">
                <a:solidFill>
                  <a:srgbClr val="BD4F05"/>
                </a:solidFill>
              </a:rPr>
              <a:t>-инжиниринг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E3E1DF9B-37A9-4373-AF56-5C3009AF59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889194"/>
              </p:ext>
            </p:extLst>
          </p:nvPr>
        </p:nvGraphicFramePr>
        <p:xfrm>
          <a:off x="649704" y="2182285"/>
          <a:ext cx="11283206" cy="433247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641603">
                  <a:extLst>
                    <a:ext uri="{9D8B030D-6E8A-4147-A177-3AD203B41FA5}">
                      <a16:colId xmlns:a16="http://schemas.microsoft.com/office/drawing/2014/main" val="3649101545"/>
                    </a:ext>
                  </a:extLst>
                </a:gridCol>
                <a:gridCol w="5641603">
                  <a:extLst>
                    <a:ext uri="{9D8B030D-6E8A-4147-A177-3AD203B41FA5}">
                      <a16:colId xmlns:a16="http://schemas.microsoft.com/office/drawing/2014/main" val="33938544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25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Плохой </a:t>
                      </a:r>
                      <a:r>
                        <a:rPr lang="ru-RU" sz="2800" b="1" spc="-25" dirty="0" err="1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промпт</a:t>
                      </a:r>
                      <a:r>
                        <a:rPr lang="ru-RU" sz="2800" b="1" spc="-25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ru-RU" sz="2800" spc="-25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25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Хороший </a:t>
                      </a:r>
                      <a:r>
                        <a:rPr lang="ru-RU" sz="2800" b="1" spc="-25" dirty="0" err="1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промпт</a:t>
                      </a:r>
                      <a:r>
                        <a:rPr lang="ru-RU" sz="2800" b="1" spc="-25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ru-RU" sz="2800" spc="-25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2562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-25" dirty="0">
                          <a:solidFill>
                            <a:srgbClr val="273B4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Создай песню про любовь</a:t>
                      </a:r>
                      <a:endParaRPr lang="ru-RU" sz="2400" b="0" dirty="0">
                        <a:solidFill>
                          <a:srgbClr val="273B4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Ты — профессиональный композитор [РОЛЬ]. Создай фоновую музыку [ЗАДАЧА] для </a:t>
                      </a: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Ru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Tube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-видео о путешествиях, легкая и вдохновляющая атмосфера [АУДИОКОНТЕКСТ]. Длительность 2 минуты, темп 100 BPM, акустическая гитара и фортепиано [АУДИОПАРАМЕТРЫ]. Без ударных, без резких изменений громкости [ОГРАНИЧЕНИЯ].</a:t>
                      </a:r>
                      <a:endParaRPr lang="ru-RU" sz="240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964159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A3756AFA-D085-46C1-98CD-02B0713179CB}"/>
              </a:ext>
            </a:extLst>
          </p:cNvPr>
          <p:cNvSpPr txBox="1"/>
          <p:nvPr/>
        </p:nvSpPr>
        <p:spPr>
          <a:xfrm>
            <a:off x="776065" y="1389945"/>
            <a:ext cx="1115684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i="0" dirty="0">
                <a:solidFill>
                  <a:srgbClr val="1D1D1F"/>
                </a:solidFill>
                <a:effectLst/>
                <a:cs typeface="Times New Roman" panose="02020603050405020304" pitchFamily="18" charset="0"/>
              </a:rPr>
              <a:t>[</a:t>
            </a:r>
            <a:r>
              <a:rPr lang="ru-RU" sz="2400" i="0" dirty="0">
                <a:solidFill>
                  <a:srgbClr val="1D1D1F"/>
                </a:solidFill>
                <a:effectLst/>
                <a:cs typeface="Times New Roman" panose="02020603050405020304" pitchFamily="18" charset="0"/>
              </a:rPr>
              <a:t>РОЛЬ</a:t>
            </a:r>
            <a:r>
              <a:rPr lang="en-US" sz="2400" i="0" dirty="0">
                <a:solidFill>
                  <a:srgbClr val="1D1D1F"/>
                </a:solidFill>
                <a:effectLst/>
                <a:cs typeface="Times New Roman" panose="02020603050405020304" pitchFamily="18" charset="0"/>
              </a:rPr>
              <a:t>]</a:t>
            </a:r>
            <a:r>
              <a:rPr lang="ru-RU" sz="2400" i="0" dirty="0">
                <a:solidFill>
                  <a:srgbClr val="1D1D1F"/>
                </a:solidFill>
                <a:effectLst/>
                <a:cs typeface="Times New Roman" panose="02020603050405020304" pitchFamily="18" charset="0"/>
              </a:rPr>
              <a:t> + [ЗАДАЧА] + [АУДИОКОНТЕКСТ] + [АУДИОПАРАМЕТРЫ] + [ОГРАНИЧЕНИЯ]</a:t>
            </a:r>
          </a:p>
          <a:p>
            <a:endParaRPr lang="ru-RU" sz="1800" i="0" dirty="0">
              <a:solidFill>
                <a:srgbClr val="1D1D1F"/>
              </a:solidFill>
              <a:effectLst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550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Ошибки при написании промптов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D67D594-A9E9-4A84-9451-1FABA808FFC8}"/>
              </a:ext>
            </a:extLst>
          </p:cNvPr>
          <p:cNvSpPr txBox="1"/>
          <p:nvPr/>
        </p:nvSpPr>
        <p:spPr>
          <a:xfrm>
            <a:off x="571503" y="1933261"/>
            <a:ext cx="112013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400" b="1" dirty="0">
                <a:effectLst/>
                <a:cs typeface="Times New Roman" panose="02020603050405020304" pitchFamily="18" charset="0"/>
              </a:rPr>
              <a:t>Ошибка 1. </a:t>
            </a:r>
            <a:r>
              <a:rPr lang="ru-RU" sz="2400" b="0" dirty="0">
                <a:effectLst/>
                <a:cs typeface="Times New Roman" panose="02020603050405020304" pitchFamily="18" charset="0"/>
              </a:rPr>
              <a:t>Общие фразы</a:t>
            </a:r>
            <a:endParaRPr lang="ru-RU" sz="2200" dirty="0">
              <a:solidFill>
                <a:srgbClr val="273B4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63F621-50B9-4C3D-8054-A8A706A77C20}"/>
              </a:ext>
            </a:extLst>
          </p:cNvPr>
          <p:cNvSpPr txBox="1"/>
          <p:nvPr/>
        </p:nvSpPr>
        <p:spPr>
          <a:xfrm>
            <a:off x="576011" y="1198123"/>
            <a:ext cx="1128832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ru-RU" sz="2000" b="0" i="0" dirty="0">
                <a:solidFill>
                  <a:srgbClr val="FF0000"/>
                </a:solidFill>
                <a:effectLst/>
                <a:cs typeface="Times New Roman" panose="02020603050405020304" pitchFamily="18" charset="0"/>
              </a:rPr>
              <a:t>Ошибки часто связаны с тем, что авторы переносят логику текстовых или графических промптов на аудио, не учитывая его физическую и техническую природу</a:t>
            </a:r>
            <a:endParaRPr lang="ru-RU" sz="2000" b="1" dirty="0">
              <a:solidFill>
                <a:srgbClr val="FF0000"/>
              </a:solidFill>
              <a:effectLst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76AB26B9-984B-431D-A8D0-3C679B80F4A8}"/>
              </a:ext>
            </a:extLst>
          </p:cNvPr>
          <p:cNvGraphicFramePr>
            <a:graphicFrameLocks noGrp="1"/>
          </p:cNvGraphicFramePr>
          <p:nvPr/>
        </p:nvGraphicFramePr>
        <p:xfrm>
          <a:off x="666572" y="2461260"/>
          <a:ext cx="11113156" cy="1645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556578">
                  <a:extLst>
                    <a:ext uri="{9D8B030D-6E8A-4147-A177-3AD203B41FA5}">
                      <a16:colId xmlns:a16="http://schemas.microsoft.com/office/drawing/2014/main" val="107116664"/>
                    </a:ext>
                  </a:extLst>
                </a:gridCol>
                <a:gridCol w="5556578">
                  <a:extLst>
                    <a:ext uri="{9D8B030D-6E8A-4147-A177-3AD203B41FA5}">
                      <a16:colId xmlns:a16="http://schemas.microsoft.com/office/drawing/2014/main" val="4131956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Ошибочный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Правильная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0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Сделай грустную музыку</a:t>
                      </a:r>
                      <a:endParaRPr lang="ru-RU" sz="2400" i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Минорная тональность, темп 65–70 BPM, виолончель соло, медленная арпеджио-партия на фортепиано, мягкий 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реверб</a:t>
                      </a:r>
                      <a:endParaRPr lang="ru-RU" sz="2400" i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65166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F068065-4F61-4629-AE20-D8064EB7A00D}"/>
              </a:ext>
            </a:extLst>
          </p:cNvPr>
          <p:cNvSpPr txBox="1"/>
          <p:nvPr/>
        </p:nvSpPr>
        <p:spPr>
          <a:xfrm>
            <a:off x="666572" y="4782714"/>
            <a:ext cx="111063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/>
              <a:t>ВРМ</a:t>
            </a:r>
            <a:r>
              <a:rPr lang="en-US" i="1" dirty="0"/>
              <a:t> - </a:t>
            </a:r>
            <a:r>
              <a:rPr lang="ru-RU" b="0" i="1" dirty="0">
                <a:solidFill>
                  <a:srgbClr val="333333"/>
                </a:solidFill>
                <a:effectLst/>
                <a:latin typeface="YS Text"/>
              </a:rPr>
              <a:t>показатель, который определяет скорость исполнения или воспроизведения музыкальной композиции.</a:t>
            </a:r>
            <a:endParaRPr lang="ru-RU" i="1" dirty="0"/>
          </a:p>
          <a:p>
            <a:r>
              <a:rPr lang="ru-RU" b="1" i="1" dirty="0"/>
              <a:t>Арпеджио-партия</a:t>
            </a:r>
            <a:r>
              <a:rPr lang="ru-RU" i="1" dirty="0"/>
              <a:t> - </a:t>
            </a:r>
            <a:r>
              <a:rPr lang="ru-RU" b="0" i="1" dirty="0">
                <a:solidFill>
                  <a:srgbClr val="333333"/>
                </a:solidFill>
                <a:effectLst/>
                <a:latin typeface="YS Text"/>
              </a:rPr>
              <a:t>это музыкальная партия, в которой ноты аккорда исполняются последовательно, а не одновременно для более мелодичного звучания.</a:t>
            </a:r>
          </a:p>
          <a:p>
            <a:r>
              <a:rPr lang="ru-RU" b="1" i="1" dirty="0" err="1">
                <a:solidFill>
                  <a:srgbClr val="333333"/>
                </a:solidFill>
                <a:latin typeface="YS Text"/>
              </a:rPr>
              <a:t>Реверб</a:t>
            </a:r>
            <a:r>
              <a:rPr lang="ru-RU" i="1" dirty="0">
                <a:solidFill>
                  <a:srgbClr val="333333"/>
                </a:solidFill>
                <a:latin typeface="YS Text"/>
              </a:rPr>
              <a:t> - акустический эффект, возникающий при многократных отражениях звуковых волн от поверхностей в замкнутом пространстве с последующим постепенным уменьшением их интенсивности.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248648B-059F-467D-98AC-1985D42A0C0B}"/>
              </a:ext>
            </a:extLst>
          </p:cNvPr>
          <p:cNvSpPr txBox="1"/>
          <p:nvPr/>
        </p:nvSpPr>
        <p:spPr>
          <a:xfrm>
            <a:off x="617043" y="4032188"/>
            <a:ext cx="3489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000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49CB642-331E-4CC8-8EFD-100FD36CE211}"/>
              </a:ext>
            </a:extLst>
          </p:cNvPr>
          <p:cNvSpPr txBox="1"/>
          <p:nvPr/>
        </p:nvSpPr>
        <p:spPr>
          <a:xfrm>
            <a:off x="985397" y="4143436"/>
            <a:ext cx="10612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0" i="0" dirty="0">
                <a:solidFill>
                  <a:srgbClr val="1D1D1F"/>
                </a:solidFill>
                <a:effectLst/>
                <a:latin typeface="system-ui"/>
              </a:rPr>
              <a:t>ИИ не интерпретирует эмоции напрямую. Он оперирует паттернами частот, ритма, тембров и гармонии. Абстракции превращаются в случайный результат</a:t>
            </a:r>
            <a:endParaRPr lang="ru-RU" i="1" dirty="0">
              <a:solidFill>
                <a:srgbClr val="333333"/>
              </a:solidFill>
              <a:latin typeface="YS Text"/>
            </a:endParaRPr>
          </a:p>
        </p:txBody>
      </p:sp>
    </p:spTree>
    <p:extLst>
      <p:ext uri="{BB962C8B-B14F-4D97-AF65-F5344CB8AC3E}">
        <p14:creationId xmlns:p14="http://schemas.microsoft.com/office/powerpoint/2010/main" val="138044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Ошибки при написании промптов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D67D594-A9E9-4A84-9451-1FABA808FFC8}"/>
              </a:ext>
            </a:extLst>
          </p:cNvPr>
          <p:cNvSpPr txBox="1"/>
          <p:nvPr/>
        </p:nvSpPr>
        <p:spPr>
          <a:xfrm>
            <a:off x="609603" y="1532427"/>
            <a:ext cx="112013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400" b="1" dirty="0">
                <a:effectLst/>
                <a:cs typeface="Times New Roman" panose="02020603050405020304" pitchFamily="18" charset="0"/>
              </a:rPr>
              <a:t>Ошибка 2.</a:t>
            </a:r>
            <a:r>
              <a:rPr lang="ru-RU" sz="2400" b="0" dirty="0">
                <a:effectLst/>
                <a:cs typeface="Times New Roman" panose="02020603050405020304" pitchFamily="18" charset="0"/>
              </a:rPr>
              <a:t> </a:t>
            </a:r>
            <a:r>
              <a:rPr lang="ru-RU" sz="2400" dirty="0">
                <a:cs typeface="Times New Roman" panose="02020603050405020304" pitchFamily="18" charset="0"/>
              </a:rPr>
              <a:t>Попытка задать точные технические значения</a:t>
            </a:r>
            <a:endParaRPr lang="ru-RU" sz="2200" dirty="0">
              <a:solidFill>
                <a:srgbClr val="273B4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0" name="Таблица 3">
            <a:extLst>
              <a:ext uri="{FF2B5EF4-FFF2-40B4-BE49-F238E27FC236}">
                <a16:creationId xmlns:a16="http://schemas.microsoft.com/office/drawing/2014/main" id="{C7661367-1D53-4310-93F0-32E797EEFA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50720"/>
              </p:ext>
            </p:extLst>
          </p:nvPr>
        </p:nvGraphicFramePr>
        <p:xfrm>
          <a:off x="682191" y="2393317"/>
          <a:ext cx="11105147" cy="1280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548569">
                  <a:extLst>
                    <a:ext uri="{9D8B030D-6E8A-4147-A177-3AD203B41FA5}">
                      <a16:colId xmlns:a16="http://schemas.microsoft.com/office/drawing/2014/main" val="107116664"/>
                    </a:ext>
                  </a:extLst>
                </a:gridCol>
                <a:gridCol w="5556578">
                  <a:extLst>
                    <a:ext uri="{9D8B030D-6E8A-4147-A177-3AD203B41FA5}">
                      <a16:colId xmlns:a16="http://schemas.microsoft.com/office/drawing/2014/main" val="4131956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Ошибочный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Правильная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0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Ровно 128 </a:t>
                      </a: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BPM, 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ключ </a:t>
                      </a: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C# minor, 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длительность 3:42</a:t>
                      </a:r>
                      <a:endParaRPr lang="ru-RU" sz="2400" i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Темп около 120–130 BPM, тональность минор, длительность ~3:30–4:00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651666"/>
                  </a:ext>
                </a:extLst>
              </a:tr>
            </a:tbl>
          </a:graphicData>
        </a:graphic>
      </p:graphicFrame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47D9AB42-8753-42C9-9624-7344D224A1E3}"/>
              </a:ext>
            </a:extLst>
          </p:cNvPr>
          <p:cNvGrpSpPr/>
          <p:nvPr/>
        </p:nvGrpSpPr>
        <p:grpSpPr>
          <a:xfrm>
            <a:off x="682191" y="3790084"/>
            <a:ext cx="10961344" cy="940979"/>
            <a:chOff x="682191" y="4258781"/>
            <a:chExt cx="10961344" cy="940979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A619B4A-698A-4F2B-A16D-BD2994DD8742}"/>
                </a:ext>
              </a:extLst>
            </p:cNvPr>
            <p:cNvSpPr txBox="1"/>
            <p:nvPr/>
          </p:nvSpPr>
          <p:spPr>
            <a:xfrm>
              <a:off x="1031092" y="4276430"/>
              <a:ext cx="1061244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Генеративные </a:t>
              </a:r>
              <a:r>
                <a:rPr lang="ru-RU" b="0" i="0" dirty="0" err="1">
                  <a:solidFill>
                    <a:srgbClr val="1D1D1F"/>
                  </a:solidFill>
                  <a:effectLst/>
                  <a:latin typeface="system-ui"/>
                </a:rPr>
                <a:t>аудиомодели</a:t>
              </a:r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 работают вероятностно. Жёсткие цифры часто игнорируются или вызывают артефакты. Лучше задавать диапазоны или использовать модель-специфичные теги (на английском языке).</a:t>
              </a:r>
              <a:endParaRPr lang="ru-RU" i="1" dirty="0">
                <a:solidFill>
                  <a:srgbClr val="333333"/>
                </a:solidFill>
                <a:latin typeface="YS Text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592360C2-FA35-41A2-8090-1B1B0AB4263A}"/>
                </a:ext>
              </a:extLst>
            </p:cNvPr>
            <p:cNvSpPr txBox="1"/>
            <p:nvPr/>
          </p:nvSpPr>
          <p:spPr>
            <a:xfrm>
              <a:off x="682191" y="4258781"/>
              <a:ext cx="348901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0" dirty="0">
                  <a:solidFill>
                    <a:srgbClr val="FF0000"/>
                  </a:solidFill>
                </a:rPr>
                <a:t>!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B320806D-5A3A-4149-BAE9-79BE0A77D85E}"/>
              </a:ext>
            </a:extLst>
          </p:cNvPr>
          <p:cNvSpPr txBox="1"/>
          <p:nvPr/>
        </p:nvSpPr>
        <p:spPr>
          <a:xfrm>
            <a:off x="585941" y="4748712"/>
            <a:ext cx="1122505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solidFill>
                  <a:srgbClr val="333333"/>
                </a:solidFill>
                <a:effectLst/>
                <a:latin typeface="YS Text"/>
              </a:rPr>
              <a:t>Артефакты</a:t>
            </a:r>
            <a:r>
              <a:rPr lang="ru-RU" b="0" i="1" dirty="0">
                <a:solidFill>
                  <a:srgbClr val="333333"/>
                </a:solidFill>
                <a:effectLst/>
                <a:latin typeface="YS Text"/>
              </a:rPr>
              <a:t> - это различные результаты или побочные продукты, которые возникают в процессе создания и использования систем ИИ</a:t>
            </a:r>
          </a:p>
          <a:p>
            <a:pPr algn="just"/>
            <a:r>
              <a:rPr lang="ru-RU" b="1" i="1" dirty="0">
                <a:solidFill>
                  <a:srgbClr val="333333"/>
                </a:solidFill>
                <a:latin typeface="YS Text"/>
              </a:rPr>
              <a:t>Теги</a:t>
            </a:r>
            <a:r>
              <a:rPr lang="ru-RU" i="1" dirty="0">
                <a:solidFill>
                  <a:srgbClr val="333333"/>
                </a:solidFill>
                <a:latin typeface="YS Text"/>
              </a:rPr>
              <a:t> - это текстовые маркеры или метки, которые помогают управлять структурой, стилем и другими параметрами при генерации </a:t>
            </a:r>
            <a:r>
              <a:rPr lang="ru-RU" i="1" dirty="0" err="1">
                <a:solidFill>
                  <a:srgbClr val="333333"/>
                </a:solidFill>
                <a:latin typeface="YS Text"/>
              </a:rPr>
              <a:t>аудиоконтента</a:t>
            </a:r>
            <a:r>
              <a:rPr lang="ru-RU" i="1" dirty="0">
                <a:solidFill>
                  <a:srgbClr val="333333"/>
                </a:solidFill>
                <a:latin typeface="YS Text"/>
              </a:rPr>
              <a:t> с помощью нейросетей. Они позволяют точнее формулировать ожидания от результата и направлять модель в нужном направлении. Например - </a:t>
            </a:r>
            <a:r>
              <a:rPr lang="en-US" b="1" i="1" dirty="0">
                <a:solidFill>
                  <a:srgbClr val="333333"/>
                </a:solidFill>
                <a:effectLst/>
                <a:latin typeface="YS Text"/>
              </a:rPr>
              <a:t>[Intro]</a:t>
            </a:r>
            <a:r>
              <a:rPr lang="en-US" b="0" i="1" dirty="0">
                <a:solidFill>
                  <a:srgbClr val="333333"/>
                </a:solidFill>
                <a:effectLst/>
                <a:latin typeface="YS Text"/>
              </a:rPr>
              <a:t> —</a:t>
            </a:r>
            <a:r>
              <a:rPr lang="ru-RU" b="0" i="1" dirty="0">
                <a:solidFill>
                  <a:srgbClr val="333333"/>
                </a:solidFill>
                <a:effectLst/>
                <a:latin typeface="YS Text"/>
              </a:rPr>
              <a:t>вступление, задаёт атмосферу, </a:t>
            </a:r>
            <a:r>
              <a:rPr lang="en-US" b="1" i="1" dirty="0">
                <a:solidFill>
                  <a:srgbClr val="333333"/>
                </a:solidFill>
                <a:effectLst/>
                <a:latin typeface="YS Text"/>
              </a:rPr>
              <a:t>[</a:t>
            </a:r>
            <a:r>
              <a:rPr lang="ru-RU" b="1" i="1" dirty="0" err="1">
                <a:solidFill>
                  <a:srgbClr val="333333"/>
                </a:solidFill>
                <a:effectLst/>
                <a:latin typeface="YS Text"/>
              </a:rPr>
              <a:t>Chorus</a:t>
            </a:r>
            <a:r>
              <a:rPr lang="ru-RU" b="1" i="1" dirty="0">
                <a:solidFill>
                  <a:srgbClr val="333333"/>
                </a:solidFill>
                <a:effectLst/>
                <a:latin typeface="YS Text"/>
              </a:rPr>
              <a:t>]</a:t>
            </a:r>
            <a:r>
              <a:rPr lang="ru-RU" b="0" i="1" dirty="0">
                <a:solidFill>
                  <a:srgbClr val="333333"/>
                </a:solidFill>
                <a:effectLst/>
                <a:latin typeface="YS Text"/>
              </a:rPr>
              <a:t> —  припев, запоминающаяся кульминационная часть и т.д.</a:t>
            </a:r>
            <a:endParaRPr lang="ru-RU" i="1" dirty="0">
              <a:solidFill>
                <a:srgbClr val="333333"/>
              </a:solidFill>
              <a:latin typeface="YS Text"/>
            </a:endParaRPr>
          </a:p>
        </p:txBody>
      </p:sp>
    </p:spTree>
    <p:extLst>
      <p:ext uri="{BB962C8B-B14F-4D97-AF65-F5344CB8AC3E}">
        <p14:creationId xmlns:p14="http://schemas.microsoft.com/office/powerpoint/2010/main" val="958294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Ошибки при написании промптов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D67D594-A9E9-4A84-9451-1FABA808FFC8}"/>
              </a:ext>
            </a:extLst>
          </p:cNvPr>
          <p:cNvSpPr txBox="1"/>
          <p:nvPr/>
        </p:nvSpPr>
        <p:spPr>
          <a:xfrm>
            <a:off x="733929" y="1346349"/>
            <a:ext cx="112013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400" b="1" dirty="0">
                <a:effectLst/>
                <a:cs typeface="Times New Roman" panose="02020603050405020304" pitchFamily="18" charset="0"/>
              </a:rPr>
              <a:t>Ошибка 3.</a:t>
            </a:r>
            <a:r>
              <a:rPr lang="ru-RU" sz="2400" b="0" dirty="0">
                <a:effectLst/>
                <a:cs typeface="Times New Roman" panose="02020603050405020304" pitchFamily="18" charset="0"/>
              </a:rPr>
              <a:t> Противоречивые ограничения</a:t>
            </a:r>
            <a:endParaRPr lang="ru-RU" sz="2200" dirty="0">
              <a:solidFill>
                <a:srgbClr val="273B4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0" name="Таблица 3">
            <a:extLst>
              <a:ext uri="{FF2B5EF4-FFF2-40B4-BE49-F238E27FC236}">
                <a16:creationId xmlns:a16="http://schemas.microsoft.com/office/drawing/2014/main" id="{F88E4631-DFF8-4CBF-9B15-41485B6252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261763"/>
              </p:ext>
            </p:extLst>
          </p:nvPr>
        </p:nvGraphicFramePr>
        <p:xfrm>
          <a:off x="705853" y="1938254"/>
          <a:ext cx="11105147" cy="201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548569">
                  <a:extLst>
                    <a:ext uri="{9D8B030D-6E8A-4147-A177-3AD203B41FA5}">
                      <a16:colId xmlns:a16="http://schemas.microsoft.com/office/drawing/2014/main" val="107116664"/>
                    </a:ext>
                  </a:extLst>
                </a:gridCol>
                <a:gridCol w="5556578">
                  <a:extLst>
                    <a:ext uri="{9D8B030D-6E8A-4147-A177-3AD203B41FA5}">
                      <a16:colId xmlns:a16="http://schemas.microsoft.com/office/drawing/2014/main" val="4131956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Ошибочный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Правильная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0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Lo-fi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но кристально чистые высокие частоты, без шума, но с винтажным шипением</a:t>
                      </a:r>
                      <a:endParaRPr lang="ru-RU" sz="2400" i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Основной стиль — 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lo-fi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hip-hop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Допустим лёгкий виниловый шум и срез высоких частот. Вокал чистый, без эффектов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651666"/>
                  </a:ext>
                </a:extLst>
              </a:tr>
            </a:tbl>
          </a:graphicData>
        </a:graphic>
      </p:graphicFrame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968A3B89-AF33-477F-950C-6FD74B89E266}"/>
              </a:ext>
            </a:extLst>
          </p:cNvPr>
          <p:cNvGrpSpPr/>
          <p:nvPr/>
        </p:nvGrpSpPr>
        <p:grpSpPr>
          <a:xfrm>
            <a:off x="682191" y="4258781"/>
            <a:ext cx="11037157" cy="861774"/>
            <a:chOff x="682191" y="4258781"/>
            <a:chExt cx="11037157" cy="861774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1161CE5-5C05-4B0F-B9A0-C828870CBACF}"/>
                </a:ext>
              </a:extLst>
            </p:cNvPr>
            <p:cNvSpPr txBox="1"/>
            <p:nvPr/>
          </p:nvSpPr>
          <p:spPr>
            <a:xfrm>
              <a:off x="1106905" y="4351114"/>
              <a:ext cx="106124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При конфликте условий модель выбирает доминирующий признак или генерирует «кашу». Всегда расставляйте приоритеты: что важнее, что допустимо, что исключить.</a:t>
              </a:r>
              <a:endParaRPr lang="ru-RU" i="1" dirty="0">
                <a:solidFill>
                  <a:srgbClr val="333333"/>
                </a:solidFill>
                <a:latin typeface="YS Text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BFA8AA9-93D7-4345-AFE2-B03DC6C1319D}"/>
                </a:ext>
              </a:extLst>
            </p:cNvPr>
            <p:cNvSpPr txBox="1"/>
            <p:nvPr/>
          </p:nvSpPr>
          <p:spPr>
            <a:xfrm>
              <a:off x="682191" y="4258781"/>
              <a:ext cx="348901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0" dirty="0">
                  <a:solidFill>
                    <a:srgbClr val="FF0000"/>
                  </a:solidFill>
                </a:rPr>
                <a:t>!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08B71723-2A53-499F-9917-927DF8953C4E}"/>
              </a:ext>
            </a:extLst>
          </p:cNvPr>
          <p:cNvSpPr txBox="1"/>
          <p:nvPr/>
        </p:nvSpPr>
        <p:spPr>
          <a:xfrm>
            <a:off x="666572" y="5182778"/>
            <a:ext cx="11106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i="1" dirty="0"/>
              <a:t>Lo-fi</a:t>
            </a:r>
            <a:r>
              <a:rPr lang="en-US" i="1" dirty="0"/>
              <a:t> – </a:t>
            </a:r>
            <a:r>
              <a:rPr lang="ru-RU" i="1" dirty="0"/>
              <a:t>это музыкальная эстетика, которая характеризуется намеренным включением звуковых несовершенств в запись. Изначально термин обозначал низкое качество звука, но со временем эти несовершенства стали восприниматься как художественный выбор, придающий музыке характер, теплоту и ностальгическую атмосферу. </a:t>
            </a:r>
            <a:r>
              <a:rPr lang="en-US" i="1" dirty="0"/>
              <a:t> 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23788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Ошибки при написании промптов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D67D594-A9E9-4A84-9451-1FABA808FFC8}"/>
              </a:ext>
            </a:extLst>
          </p:cNvPr>
          <p:cNvSpPr txBox="1"/>
          <p:nvPr/>
        </p:nvSpPr>
        <p:spPr>
          <a:xfrm>
            <a:off x="784777" y="1101276"/>
            <a:ext cx="112013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400" b="1" dirty="0">
                <a:effectLst/>
                <a:cs typeface="Times New Roman" panose="02020603050405020304" pitchFamily="18" charset="0"/>
              </a:rPr>
              <a:t>Ошибка 4.</a:t>
            </a:r>
            <a:r>
              <a:rPr lang="ru-RU" sz="2400" b="0" dirty="0">
                <a:effectLst/>
                <a:cs typeface="Times New Roman" panose="02020603050405020304" pitchFamily="18" charset="0"/>
              </a:rPr>
              <a:t> Ошибки при работе с голосом и речью</a:t>
            </a:r>
            <a:endParaRPr lang="ru-RU" sz="2200" dirty="0">
              <a:solidFill>
                <a:srgbClr val="273B4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0" name="Таблица 3">
            <a:extLst>
              <a:ext uri="{FF2B5EF4-FFF2-40B4-BE49-F238E27FC236}">
                <a16:creationId xmlns:a16="http://schemas.microsoft.com/office/drawing/2014/main" id="{F88E4631-DFF8-4CBF-9B15-41485B6252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684790"/>
              </p:ext>
            </p:extLst>
          </p:nvPr>
        </p:nvGraphicFramePr>
        <p:xfrm>
          <a:off x="705853" y="1574437"/>
          <a:ext cx="11105147" cy="1645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548569">
                  <a:extLst>
                    <a:ext uri="{9D8B030D-6E8A-4147-A177-3AD203B41FA5}">
                      <a16:colId xmlns:a16="http://schemas.microsoft.com/office/drawing/2014/main" val="107116664"/>
                    </a:ext>
                  </a:extLst>
                </a:gridCol>
                <a:gridCol w="5556578">
                  <a:extLst>
                    <a:ext uri="{9D8B030D-6E8A-4147-A177-3AD203B41FA5}">
                      <a16:colId xmlns:a16="http://schemas.microsoft.com/office/drawing/2014/main" val="4131956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Ошибочный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Правильная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0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Голос как у известного актёра, шёпотом, но с идеальной дикцией и без эха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Тёплый баритон, средний темп речи, нейтральный русский акцент, близкий микрофон, минимальная реверберация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651666"/>
                  </a:ext>
                </a:extLst>
              </a:tr>
            </a:tbl>
          </a:graphicData>
        </a:graphic>
      </p:graphicFrame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968A3B89-AF33-477F-950C-6FD74B89E266}"/>
              </a:ext>
            </a:extLst>
          </p:cNvPr>
          <p:cNvGrpSpPr/>
          <p:nvPr/>
        </p:nvGrpSpPr>
        <p:grpSpPr>
          <a:xfrm>
            <a:off x="666572" y="3264235"/>
            <a:ext cx="11025126" cy="923330"/>
            <a:chOff x="682191" y="4258781"/>
            <a:chExt cx="11025126" cy="923330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1161CE5-5C05-4B0F-B9A0-C828870CBACF}"/>
                </a:ext>
              </a:extLst>
            </p:cNvPr>
            <p:cNvSpPr txBox="1"/>
            <p:nvPr/>
          </p:nvSpPr>
          <p:spPr>
            <a:xfrm>
              <a:off x="1094874" y="4258781"/>
              <a:ext cx="1061244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buFont typeface="Arial" panose="020B0604020202020204" pitchFamily="34" charset="0"/>
                <a:buChar char="•"/>
              </a:pPr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Клонирование публичных лиц часто заблокировано или даёт нестабильный результат.</a:t>
              </a:r>
            </a:p>
            <a:p>
              <a:pPr algn="l">
                <a:buFont typeface="Arial" panose="020B0604020202020204" pitchFamily="34" charset="0"/>
                <a:buChar char="•"/>
              </a:pPr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«Шёпот + идеальная дикция» физически противоречивы.</a:t>
              </a:r>
            </a:p>
            <a:p>
              <a:pPr algn="l">
                <a:buFont typeface="Arial" panose="020B0604020202020204" pitchFamily="34" charset="0"/>
                <a:buChar char="•"/>
              </a:pPr>
              <a:r>
                <a:rPr kumimoji="0" lang="ru-RU" altLang="ru-RU" sz="1800" b="0" i="0" u="none" strike="noStrike" cap="none" normalizeH="0" baseline="0" dirty="0">
                  <a:ln>
                    <a:noFill/>
                  </a:ln>
                  <a:solidFill>
                    <a:srgbClr val="1D1D1F"/>
                  </a:solidFill>
                  <a:effectLst/>
                  <a:latin typeface="system-ui"/>
                </a:rPr>
                <a:t>Для TTS важнее параметры: </a:t>
              </a:r>
              <a:r>
                <a:rPr kumimoji="0" lang="ru-RU" altLang="ru-RU" sz="1200" b="0" i="0" u="none" strike="noStrike" cap="none" normalizeH="0" baseline="0" dirty="0" err="1">
                  <a:ln>
                    <a:noFill/>
                  </a:ln>
                  <a:solidFill>
                    <a:srgbClr val="615CED"/>
                  </a:solidFill>
                  <a:effectLst/>
                  <a:latin typeface="ui-monospace"/>
                </a:rPr>
                <a:t>stability</a:t>
              </a:r>
              <a:r>
                <a:rPr kumimoji="0" lang="ru-RU" altLang="ru-RU" sz="1800" b="0" i="0" u="none" strike="noStrike" cap="none" normalizeH="0" baseline="0" dirty="0">
                  <a:ln>
                    <a:noFill/>
                  </a:ln>
                  <a:solidFill>
                    <a:srgbClr val="1D1D1F"/>
                  </a:solidFill>
                  <a:effectLst/>
                  <a:latin typeface="system-ui"/>
                </a:rPr>
                <a:t>, </a:t>
              </a:r>
              <a:r>
                <a:rPr kumimoji="0" lang="ru-RU" altLang="ru-RU" sz="1200" b="0" i="0" u="none" strike="noStrike" cap="none" normalizeH="0" baseline="0" dirty="0" err="1">
                  <a:ln>
                    <a:noFill/>
                  </a:ln>
                  <a:solidFill>
                    <a:srgbClr val="615CED"/>
                  </a:solidFill>
                  <a:effectLst/>
                  <a:latin typeface="ui-monospace"/>
                </a:rPr>
                <a:t>similarity</a:t>
              </a:r>
              <a:r>
                <a:rPr kumimoji="0" lang="ru-RU" altLang="ru-RU" sz="1800" b="0" i="0" u="none" strike="noStrike" cap="none" normalizeH="0" baseline="0" dirty="0">
                  <a:ln>
                    <a:noFill/>
                  </a:ln>
                  <a:solidFill>
                    <a:srgbClr val="1D1D1F"/>
                  </a:solidFill>
                  <a:effectLst/>
                  <a:latin typeface="system-ui"/>
                </a:rPr>
                <a:t>, </a:t>
              </a:r>
              <a:r>
                <a:rPr kumimoji="0" lang="ru-RU" altLang="ru-RU" sz="1200" b="0" i="0" u="none" strike="noStrike" cap="none" normalizeH="0" baseline="0" dirty="0" err="1">
                  <a:ln>
                    <a:noFill/>
                  </a:ln>
                  <a:solidFill>
                    <a:srgbClr val="615CED"/>
                  </a:solidFill>
                  <a:effectLst/>
                  <a:latin typeface="ui-monospace"/>
                </a:rPr>
                <a:t>clarity</a:t>
              </a:r>
              <a:r>
                <a:rPr kumimoji="0" lang="ru-RU" altLang="ru-RU" sz="1800" b="0" i="0" u="none" strike="noStrike" cap="none" normalizeH="0" baseline="0" dirty="0">
                  <a:ln>
                    <a:noFill/>
                  </a:ln>
                  <a:solidFill>
                    <a:srgbClr val="1D1D1F"/>
                  </a:solidFill>
                  <a:effectLst/>
                  <a:latin typeface="system-ui"/>
                </a:rPr>
                <a:t>, </a:t>
              </a:r>
              <a:r>
                <a:rPr kumimoji="0" lang="ru-RU" altLang="ru-RU" sz="1200" b="0" i="0" u="none" strike="noStrike" cap="none" normalizeH="0" baseline="0" dirty="0" err="1">
                  <a:ln>
                    <a:noFill/>
                  </a:ln>
                  <a:solidFill>
                    <a:srgbClr val="615CED"/>
                  </a:solidFill>
                  <a:effectLst/>
                  <a:latin typeface="ui-monospace"/>
                </a:rPr>
                <a:t>emotion</a:t>
              </a:r>
              <a:r>
                <a:rPr kumimoji="0" lang="ru-RU" altLang="ru-RU" sz="1200" b="0" i="0" u="none" strike="noStrike" cap="none" normalizeH="0" baseline="0" dirty="0">
                  <a:ln>
                    <a:noFill/>
                  </a:ln>
                  <a:solidFill>
                    <a:srgbClr val="615CED"/>
                  </a:solidFill>
                  <a:effectLst/>
                  <a:latin typeface="ui-monospace"/>
                </a:rPr>
                <a:t> </a:t>
              </a:r>
              <a:r>
                <a:rPr kumimoji="0" lang="ru-RU" altLang="ru-RU" sz="1200" b="0" i="0" u="none" strike="noStrike" cap="none" normalizeH="0" baseline="0" dirty="0" err="1">
                  <a:ln>
                    <a:noFill/>
                  </a:ln>
                  <a:solidFill>
                    <a:srgbClr val="615CED"/>
                  </a:solidFill>
                  <a:effectLst/>
                  <a:latin typeface="ui-monospace"/>
                </a:rPr>
                <a:t>tag</a:t>
              </a:r>
              <a:r>
                <a:rPr kumimoji="0" lang="ru-RU" altLang="ru-RU" sz="1800" b="0" i="0" u="none" strike="noStrike" cap="none" normalizeH="0" baseline="0" dirty="0">
                  <a:ln>
                    <a:noFill/>
                  </a:ln>
                  <a:solidFill>
                    <a:srgbClr val="1D1D1F"/>
                  </a:solidFill>
                  <a:effectLst/>
                  <a:latin typeface="system-ui"/>
                </a:rPr>
                <a:t>, язык/диалект</a:t>
              </a:r>
              <a:endParaRPr lang="ru-RU" b="0" i="0" dirty="0">
                <a:solidFill>
                  <a:srgbClr val="1D1D1F"/>
                </a:solidFill>
                <a:effectLst/>
                <a:latin typeface="system-ui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BFA8AA9-93D7-4345-AFE2-B03DC6C1319D}"/>
                </a:ext>
              </a:extLst>
            </p:cNvPr>
            <p:cNvSpPr txBox="1"/>
            <p:nvPr/>
          </p:nvSpPr>
          <p:spPr>
            <a:xfrm>
              <a:off x="682191" y="4258781"/>
              <a:ext cx="348901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0" dirty="0">
                  <a:solidFill>
                    <a:srgbClr val="FF0000"/>
                  </a:solidFill>
                </a:rPr>
                <a:t>!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08B71723-2A53-499F-9917-927DF8953C4E}"/>
              </a:ext>
            </a:extLst>
          </p:cNvPr>
          <p:cNvSpPr txBox="1"/>
          <p:nvPr/>
        </p:nvSpPr>
        <p:spPr>
          <a:xfrm>
            <a:off x="585370" y="4258627"/>
            <a:ext cx="111063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/>
              <a:t>ТТ</a:t>
            </a:r>
            <a:r>
              <a:rPr lang="en-US" i="1" dirty="0"/>
              <a:t>S – </a:t>
            </a:r>
            <a:r>
              <a:rPr lang="ru-RU" b="0" i="1" dirty="0">
                <a:solidFill>
                  <a:srgbClr val="333333"/>
                </a:solidFill>
                <a:effectLst/>
                <a:latin typeface="YS Text"/>
              </a:rPr>
              <a:t>это технология преобразования текстовой информации в устную речь с помощью компьютерных алгоритмов и моделей</a:t>
            </a:r>
            <a:r>
              <a:rPr lang="en-US" i="1" dirty="0">
                <a:solidFill>
                  <a:srgbClr val="333333"/>
                </a:solidFill>
                <a:latin typeface="YS Text"/>
              </a:rPr>
              <a:t>.</a:t>
            </a:r>
            <a:endParaRPr lang="ru-RU" i="1" dirty="0">
              <a:solidFill>
                <a:srgbClr val="333333"/>
              </a:solidFill>
              <a:latin typeface="YS Text"/>
            </a:endParaRPr>
          </a:p>
          <a:p>
            <a:pPr algn="just"/>
            <a:r>
              <a:rPr lang="en-US" b="1" i="1" dirty="0">
                <a:solidFill>
                  <a:srgbClr val="333333"/>
                </a:solidFill>
                <a:latin typeface="YS Text"/>
              </a:rPr>
              <a:t>stability</a:t>
            </a:r>
            <a:r>
              <a:rPr lang="ru-RU" i="1" dirty="0">
                <a:solidFill>
                  <a:srgbClr val="333333"/>
                </a:solidFill>
                <a:latin typeface="YS Text"/>
              </a:rPr>
              <a:t> - </a:t>
            </a:r>
            <a:r>
              <a:rPr lang="ru-RU" b="0" i="1" dirty="0">
                <a:solidFill>
                  <a:srgbClr val="333333"/>
                </a:solidFill>
                <a:effectLst/>
                <a:latin typeface="YS Text"/>
              </a:rPr>
              <a:t>характеризует предсказуемость и ровность звучания голоса при генерации текста;</a:t>
            </a:r>
          </a:p>
          <a:p>
            <a:pPr algn="just"/>
            <a:r>
              <a:rPr lang="en-US" b="1" i="1" dirty="0">
                <a:solidFill>
                  <a:srgbClr val="333333"/>
                </a:solidFill>
                <a:latin typeface="YS Text"/>
              </a:rPr>
              <a:t>similarity</a:t>
            </a:r>
            <a:r>
              <a:rPr lang="en-US" i="1" dirty="0">
                <a:solidFill>
                  <a:srgbClr val="333333"/>
                </a:solidFill>
                <a:latin typeface="YS Text"/>
              </a:rPr>
              <a:t> - </a:t>
            </a:r>
            <a:r>
              <a:rPr lang="ru-RU" b="0" i="1" dirty="0">
                <a:solidFill>
                  <a:srgbClr val="000000"/>
                </a:solidFill>
                <a:effectLst/>
                <a:latin typeface="Graphik RBC LC"/>
              </a:rPr>
              <a:t>определяет, насколько жестко модель держится за тембр исходного голоса. Значения выше 80% дают металлические артефакты и неестественное звучание. Рабочий диапазон — 70–75%: голос узнаваем, но звучит без искажений</a:t>
            </a:r>
            <a:r>
              <a:rPr lang="en-US" b="0" i="1" dirty="0">
                <a:solidFill>
                  <a:srgbClr val="000000"/>
                </a:solidFill>
                <a:effectLst/>
                <a:latin typeface="Graphik RBC LC"/>
              </a:rPr>
              <a:t>$</a:t>
            </a:r>
          </a:p>
          <a:p>
            <a:pPr algn="just"/>
            <a:r>
              <a:rPr lang="en-US" b="1" i="1" dirty="0">
                <a:solidFill>
                  <a:srgbClr val="000000"/>
                </a:solidFill>
                <a:latin typeface="Graphik RBC LC"/>
              </a:rPr>
              <a:t>clarity</a:t>
            </a:r>
            <a:r>
              <a:rPr lang="en-US" i="1" dirty="0">
                <a:solidFill>
                  <a:srgbClr val="000000"/>
                </a:solidFill>
                <a:latin typeface="Graphik RBC LC"/>
              </a:rPr>
              <a:t> – </a:t>
            </a:r>
            <a:r>
              <a:rPr lang="ru-RU" i="1" dirty="0">
                <a:solidFill>
                  <a:srgbClr val="000000"/>
                </a:solidFill>
                <a:latin typeface="Graphik RBC LC"/>
              </a:rPr>
              <a:t>характеризует </a:t>
            </a:r>
            <a:r>
              <a:rPr lang="ru-RU" b="0" i="1" dirty="0">
                <a:solidFill>
                  <a:srgbClr val="333333"/>
                </a:solidFill>
                <a:effectLst/>
                <a:latin typeface="YS Text"/>
              </a:rPr>
              <a:t>понятность и чёткость синтезированной речи</a:t>
            </a:r>
            <a:endParaRPr lang="ru-RU" i="1" dirty="0">
              <a:solidFill>
                <a:srgbClr val="333333"/>
              </a:solidFill>
              <a:latin typeface="YS Text"/>
            </a:endParaRPr>
          </a:p>
          <a:p>
            <a:pPr algn="just"/>
            <a:r>
              <a:rPr lang="ru-RU" altLang="ru-RU" b="1" i="1" dirty="0" err="1">
                <a:solidFill>
                  <a:srgbClr val="000000"/>
                </a:solidFill>
                <a:latin typeface="Graphik RBC LC"/>
              </a:rPr>
              <a:t>emotion</a:t>
            </a:r>
            <a:r>
              <a:rPr lang="ru-RU" altLang="ru-RU" b="1" i="1" dirty="0">
                <a:solidFill>
                  <a:srgbClr val="000000"/>
                </a:solidFill>
                <a:latin typeface="Graphik RBC LC"/>
              </a:rPr>
              <a:t> </a:t>
            </a:r>
            <a:r>
              <a:rPr lang="ru-RU" altLang="ru-RU" b="1" i="1" dirty="0" err="1">
                <a:solidFill>
                  <a:srgbClr val="000000"/>
                </a:solidFill>
                <a:latin typeface="Graphik RBC LC"/>
              </a:rPr>
              <a:t>tag</a:t>
            </a:r>
            <a:r>
              <a:rPr lang="ru-RU" altLang="ru-RU" b="1" i="1" dirty="0">
                <a:solidFill>
                  <a:srgbClr val="000000"/>
                </a:solidFill>
                <a:latin typeface="Graphik RBC LC"/>
              </a:rPr>
              <a:t> </a:t>
            </a:r>
            <a:r>
              <a:rPr lang="ru-RU" altLang="ru-RU" i="1" dirty="0">
                <a:solidFill>
                  <a:srgbClr val="000000"/>
                </a:solidFill>
                <a:latin typeface="Graphik RBC LC"/>
              </a:rPr>
              <a:t>- </a:t>
            </a:r>
            <a:r>
              <a:rPr lang="ru-RU" b="0" i="1" dirty="0">
                <a:solidFill>
                  <a:srgbClr val="333333"/>
                </a:solidFill>
                <a:effectLst/>
                <a:latin typeface="YS Text"/>
              </a:rPr>
              <a:t>позволяет управлять эмоциональной окраской синтезируемой речи</a:t>
            </a:r>
            <a:endParaRPr lang="ru-RU" i="1" dirty="0">
              <a:solidFill>
                <a:srgbClr val="000000"/>
              </a:solidFill>
              <a:latin typeface="Graphik RBC LC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7DED6E7-24E1-4717-AE75-E32D7EE2F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6999"/>
            <a:ext cx="65" cy="55399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059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Ошибки при написании промптов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D67D594-A9E9-4A84-9451-1FABA808FFC8}"/>
              </a:ext>
            </a:extLst>
          </p:cNvPr>
          <p:cNvSpPr txBox="1"/>
          <p:nvPr/>
        </p:nvSpPr>
        <p:spPr>
          <a:xfrm>
            <a:off x="784777" y="1101276"/>
            <a:ext cx="112013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400" b="1" dirty="0">
                <a:effectLst/>
                <a:cs typeface="Times New Roman" panose="02020603050405020304" pitchFamily="18" charset="0"/>
              </a:rPr>
              <a:t>Ошибка 5.</a:t>
            </a:r>
            <a:r>
              <a:rPr lang="ru-RU" sz="2400" b="0" dirty="0">
                <a:effectLst/>
                <a:cs typeface="Times New Roman" panose="02020603050405020304" pitchFamily="18" charset="0"/>
              </a:rPr>
              <a:t> </a:t>
            </a:r>
            <a:r>
              <a:rPr lang="ru-RU" sz="2400" dirty="0">
                <a:cs typeface="Times New Roman" panose="02020603050405020304" pitchFamily="18" charset="0"/>
              </a:rPr>
              <a:t>Отсутствие жанровых якорей и референсов</a:t>
            </a:r>
          </a:p>
          <a:p>
            <a:pPr fontAlgn="base"/>
            <a:endParaRPr lang="ru-RU" sz="2200" dirty="0">
              <a:solidFill>
                <a:srgbClr val="273B4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0" name="Таблица 3">
            <a:extLst>
              <a:ext uri="{FF2B5EF4-FFF2-40B4-BE49-F238E27FC236}">
                <a16:creationId xmlns:a16="http://schemas.microsoft.com/office/drawing/2014/main" id="{F88E4631-DFF8-4CBF-9B15-41485B6252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575012"/>
              </p:ext>
            </p:extLst>
          </p:nvPr>
        </p:nvGraphicFramePr>
        <p:xfrm>
          <a:off x="705853" y="1694385"/>
          <a:ext cx="11105147" cy="201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548569">
                  <a:extLst>
                    <a:ext uri="{9D8B030D-6E8A-4147-A177-3AD203B41FA5}">
                      <a16:colId xmlns:a16="http://schemas.microsoft.com/office/drawing/2014/main" val="107116664"/>
                    </a:ext>
                  </a:extLst>
                </a:gridCol>
                <a:gridCol w="5556578">
                  <a:extLst>
                    <a:ext uri="{9D8B030D-6E8A-4147-A177-3AD203B41FA5}">
                      <a16:colId xmlns:a16="http://schemas.microsoft.com/office/drawing/2014/main" val="4131956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Ошибочный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Правильная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0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Что-то современное и стильное для фона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Аmbient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electronic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80-90 BPM, аналоговые синтезаторы, плавные 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пэды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без перкуссии, атмосфера космической станции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651666"/>
                  </a:ext>
                </a:extLst>
              </a:tr>
            </a:tbl>
          </a:graphicData>
        </a:graphic>
      </p:graphicFrame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968A3B89-AF33-477F-950C-6FD74B89E266}"/>
              </a:ext>
            </a:extLst>
          </p:cNvPr>
          <p:cNvGrpSpPr/>
          <p:nvPr/>
        </p:nvGrpSpPr>
        <p:grpSpPr>
          <a:xfrm>
            <a:off x="705853" y="3794044"/>
            <a:ext cx="11049189" cy="861774"/>
            <a:chOff x="682191" y="4258781"/>
            <a:chExt cx="11049189" cy="861774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1161CE5-5C05-4B0F-B9A0-C828870CBACF}"/>
                </a:ext>
              </a:extLst>
            </p:cNvPr>
            <p:cNvSpPr txBox="1"/>
            <p:nvPr/>
          </p:nvSpPr>
          <p:spPr>
            <a:xfrm>
              <a:off x="1118937" y="4343409"/>
              <a:ext cx="106124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Без привязки к жанру, инструментам, эпохе или сцене ИИ генерирует усреднённый «</a:t>
              </a:r>
              <a:r>
                <a:rPr lang="ru-RU" b="0" i="0" dirty="0" err="1">
                  <a:solidFill>
                    <a:srgbClr val="1D1D1F"/>
                  </a:solidFill>
                  <a:effectLst/>
                  <a:latin typeface="system-ui"/>
                </a:rPr>
                <a:t>аудиошум</a:t>
              </a:r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». 1–2 конкретных жанра + инструменты + контекст = стабильный результат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BFA8AA9-93D7-4345-AFE2-B03DC6C1319D}"/>
                </a:ext>
              </a:extLst>
            </p:cNvPr>
            <p:cNvSpPr txBox="1"/>
            <p:nvPr/>
          </p:nvSpPr>
          <p:spPr>
            <a:xfrm>
              <a:off x="682191" y="4258781"/>
              <a:ext cx="348901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0" dirty="0">
                  <a:solidFill>
                    <a:srgbClr val="FF0000"/>
                  </a:solidFill>
                </a:rPr>
                <a:t>!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08B71723-2A53-499F-9917-927DF8953C4E}"/>
              </a:ext>
            </a:extLst>
          </p:cNvPr>
          <p:cNvSpPr txBox="1"/>
          <p:nvPr/>
        </p:nvSpPr>
        <p:spPr>
          <a:xfrm>
            <a:off x="436958" y="4537246"/>
            <a:ext cx="111063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b="1" i="1" kern="12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Аmbient</a:t>
            </a:r>
            <a:r>
              <a:rPr lang="ru-RU" sz="1800" b="1" i="1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800" b="1" i="1" kern="12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electronic</a:t>
            </a:r>
            <a:r>
              <a:rPr lang="ru-RU" sz="1800" b="1" i="1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800" b="0" i="1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ru-RU" b="0" i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YS Text"/>
              </a:rPr>
              <a:t>жанр электронной музыки, который характеризуется созданием атмосферной, ненавязчивой музыки, которая может служить фоном для других занятий или погружать слушателя в медитативное состояние;</a:t>
            </a:r>
          </a:p>
          <a:p>
            <a:pPr algn="just"/>
            <a:r>
              <a:rPr lang="ru-RU" b="1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YS Text"/>
              </a:rPr>
              <a:t>пэд</a:t>
            </a:r>
            <a:r>
              <a:rPr lang="ru-RU" i="1" dirty="0">
                <a:solidFill>
                  <a:schemeClr val="tx1">
                    <a:lumMod val="75000"/>
                    <a:lumOff val="25000"/>
                  </a:schemeClr>
                </a:solidFill>
                <a:latin typeface="YS Text"/>
              </a:rPr>
              <a:t> - протяжённые звуковые текстуры, которые используются для создания атмосферы, глубины и гармонического фона в музыке;</a:t>
            </a:r>
          </a:p>
          <a:p>
            <a:pPr algn="just"/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YS Text"/>
              </a:rPr>
              <a:t>перкуссия</a:t>
            </a:r>
            <a:r>
              <a:rPr lang="ru-RU" i="1" dirty="0">
                <a:solidFill>
                  <a:schemeClr val="tx1">
                    <a:lumMod val="75000"/>
                    <a:lumOff val="25000"/>
                  </a:schemeClr>
                </a:solidFill>
                <a:latin typeface="YS Text"/>
              </a:rPr>
              <a:t> - это группа ударных инструментов, звук из которых извлекается путём удара, потряхивания или покачивания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7DED6E7-24E1-4717-AE75-E32D7EE2F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6999"/>
            <a:ext cx="65" cy="55399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691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273B41"/>
                </a:solidFill>
              </a:rPr>
              <a:t>1. Нейросети для работы с видеоконтентом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7475" y="0"/>
            <a:ext cx="2034525" cy="203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034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Ошибки при написании промптов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D67D594-A9E9-4A84-9451-1FABA808FFC8}"/>
              </a:ext>
            </a:extLst>
          </p:cNvPr>
          <p:cNvSpPr txBox="1"/>
          <p:nvPr/>
        </p:nvSpPr>
        <p:spPr>
          <a:xfrm>
            <a:off x="784777" y="1101276"/>
            <a:ext cx="1120139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400" b="1" dirty="0">
                <a:effectLst/>
                <a:cs typeface="Times New Roman" panose="02020603050405020304" pitchFamily="18" charset="0"/>
              </a:rPr>
              <a:t>Ошибка 5.</a:t>
            </a:r>
            <a:r>
              <a:rPr lang="ru-RU" sz="2400" b="0" dirty="0">
                <a:effectLst/>
                <a:cs typeface="Times New Roman" panose="02020603050405020304" pitchFamily="18" charset="0"/>
              </a:rPr>
              <a:t> </a:t>
            </a:r>
            <a:r>
              <a:rPr lang="ru-RU" sz="2400" dirty="0">
                <a:cs typeface="Times New Roman" panose="02020603050405020304" pitchFamily="18" charset="0"/>
              </a:rPr>
              <a:t>Ожидание «готового </a:t>
            </a:r>
            <a:r>
              <a:rPr lang="ru-RU" sz="2400" dirty="0" err="1">
                <a:cs typeface="Times New Roman" panose="02020603050405020304" pitchFamily="18" charset="0"/>
              </a:rPr>
              <a:t>продакшена</a:t>
            </a:r>
            <a:r>
              <a:rPr lang="ru-RU" sz="2400" dirty="0">
                <a:cs typeface="Times New Roman" panose="02020603050405020304" pitchFamily="18" charset="0"/>
              </a:rPr>
              <a:t>» без постобработки</a:t>
            </a:r>
          </a:p>
          <a:p>
            <a:pPr fontAlgn="base"/>
            <a:endParaRPr lang="ru-RU" sz="2400" dirty="0">
              <a:cs typeface="Times New Roman" panose="02020603050405020304" pitchFamily="18" charset="0"/>
            </a:endParaRPr>
          </a:p>
          <a:p>
            <a:pPr fontAlgn="base"/>
            <a:endParaRPr lang="ru-RU" sz="2200" dirty="0">
              <a:solidFill>
                <a:srgbClr val="273B4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968A3B89-AF33-477F-950C-6FD74B89E266}"/>
              </a:ext>
            </a:extLst>
          </p:cNvPr>
          <p:cNvGrpSpPr/>
          <p:nvPr/>
        </p:nvGrpSpPr>
        <p:grpSpPr>
          <a:xfrm>
            <a:off x="583437" y="1608926"/>
            <a:ext cx="11025126" cy="861774"/>
            <a:chOff x="682191" y="4258781"/>
            <a:chExt cx="11025126" cy="861774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1161CE5-5C05-4B0F-B9A0-C828870CBACF}"/>
                </a:ext>
              </a:extLst>
            </p:cNvPr>
            <p:cNvSpPr txBox="1"/>
            <p:nvPr/>
          </p:nvSpPr>
          <p:spPr>
            <a:xfrm>
              <a:off x="1094874" y="4258781"/>
              <a:ext cx="106124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Генеративное аудио почти всегда требует нормализации, </a:t>
              </a:r>
              <a:r>
                <a:rPr lang="ru-RU" b="0" i="0" dirty="0" err="1">
                  <a:solidFill>
                    <a:srgbClr val="1D1D1F"/>
                  </a:solidFill>
                  <a:effectLst/>
                  <a:latin typeface="system-ui"/>
                </a:rPr>
                <a:t>эквализации</a:t>
              </a:r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, компрессии и сведения. </a:t>
              </a:r>
              <a:r>
                <a:rPr lang="ru-RU" b="0" i="0" dirty="0" err="1">
                  <a:solidFill>
                    <a:srgbClr val="1D1D1F"/>
                  </a:solidFill>
                  <a:effectLst/>
                  <a:latin typeface="system-ui"/>
                </a:rPr>
                <a:t>Промпт</a:t>
              </a:r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 должен учитывать этап </a:t>
              </a:r>
              <a:r>
                <a:rPr lang="ru-RU" b="0" i="0" dirty="0" err="1">
                  <a:solidFill>
                    <a:srgbClr val="1D1D1F"/>
                  </a:solidFill>
                  <a:effectLst/>
                  <a:latin typeface="system-ui"/>
                </a:rPr>
                <a:t>пайплайна</a:t>
              </a:r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, иначе результат будет перегружен или динамически «плоский»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BFA8AA9-93D7-4345-AFE2-B03DC6C1319D}"/>
                </a:ext>
              </a:extLst>
            </p:cNvPr>
            <p:cNvSpPr txBox="1"/>
            <p:nvPr/>
          </p:nvSpPr>
          <p:spPr>
            <a:xfrm>
              <a:off x="682191" y="4258781"/>
              <a:ext cx="348901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0" dirty="0">
                  <a:solidFill>
                    <a:srgbClr val="FF0000"/>
                  </a:solidFill>
                </a:rPr>
                <a:t>!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08B71723-2A53-499F-9917-927DF8953C4E}"/>
              </a:ext>
            </a:extLst>
          </p:cNvPr>
          <p:cNvSpPr txBox="1"/>
          <p:nvPr/>
        </p:nvSpPr>
        <p:spPr>
          <a:xfrm>
            <a:off x="542836" y="2283056"/>
            <a:ext cx="1110632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>
                <a:solidFill>
                  <a:srgbClr val="333333"/>
                </a:solidFill>
                <a:latin typeface="YS Text"/>
              </a:rPr>
              <a:t>нормализация - </a:t>
            </a:r>
            <a:r>
              <a:rPr lang="ru-RU" i="1" dirty="0">
                <a:solidFill>
                  <a:srgbClr val="333333"/>
                </a:solidFill>
                <a:effectLst/>
                <a:latin typeface="YS Text"/>
              </a:rPr>
              <a:t>процедура в цифровой обработке аудиосигналов, направленную на повышение общего уровня громкости цифровых звуковых дорожек;</a:t>
            </a:r>
          </a:p>
          <a:p>
            <a:pPr algn="just"/>
            <a:r>
              <a:rPr lang="ru-RU" b="1" i="1" dirty="0" err="1">
                <a:solidFill>
                  <a:srgbClr val="333333"/>
                </a:solidFill>
                <a:latin typeface="YS Text"/>
              </a:rPr>
              <a:t>эквализация</a:t>
            </a:r>
            <a:r>
              <a:rPr lang="ru-RU" i="1" dirty="0">
                <a:solidFill>
                  <a:srgbClr val="333333"/>
                </a:solidFill>
                <a:latin typeface="YS Text"/>
              </a:rPr>
              <a:t> - процесс изменения громкости отдельных частотных диапазонов в звуке;</a:t>
            </a:r>
          </a:p>
          <a:p>
            <a:pPr algn="just"/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YS Text"/>
              </a:rPr>
              <a:t>компрессия</a:t>
            </a:r>
            <a:r>
              <a:rPr lang="ru-RU" i="1" dirty="0">
                <a:solidFill>
                  <a:schemeClr val="tx1">
                    <a:lumMod val="75000"/>
                    <a:lumOff val="25000"/>
                  </a:schemeClr>
                </a:solidFill>
                <a:latin typeface="YS Text"/>
              </a:rPr>
              <a:t> - </a:t>
            </a:r>
            <a:r>
              <a:rPr lang="ru-RU" i="1" dirty="0">
                <a:solidFill>
                  <a:srgbClr val="333333"/>
                </a:solidFill>
                <a:latin typeface="YS Text"/>
              </a:rPr>
              <a:t>процесс, который помогает сделать звук более ровным и сбалансированным, уменьшая разницу между самыми тихими и самыми громкими частями аудиосигнала;</a:t>
            </a:r>
          </a:p>
          <a:p>
            <a:pPr algn="just"/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YS Text"/>
              </a:rPr>
              <a:t>сведение</a:t>
            </a:r>
            <a:r>
              <a:rPr lang="ru-RU" i="1" dirty="0">
                <a:solidFill>
                  <a:schemeClr val="tx1">
                    <a:lumMod val="75000"/>
                    <a:lumOff val="25000"/>
                  </a:schemeClr>
                </a:solidFill>
                <a:latin typeface="YS Text"/>
              </a:rPr>
              <a:t> - </a:t>
            </a:r>
            <a:r>
              <a:rPr lang="ru-RU" i="1" dirty="0">
                <a:solidFill>
                  <a:srgbClr val="333333"/>
                </a:solidFill>
                <a:latin typeface="YS Text"/>
              </a:rPr>
              <a:t>процесс объединения отдельных аудиодорожек (вокала, инструментов, эффектов и т. д.) в единую цельную композицию;</a:t>
            </a:r>
          </a:p>
          <a:p>
            <a:pPr algn="just"/>
            <a:r>
              <a:rPr lang="ru-RU" b="1" i="1" dirty="0" err="1">
                <a:solidFill>
                  <a:srgbClr val="333333"/>
                </a:solidFill>
                <a:latin typeface="YS Text"/>
              </a:rPr>
              <a:t>пайплайн</a:t>
            </a:r>
            <a:r>
              <a:rPr lang="ru-RU" i="1" dirty="0">
                <a:solidFill>
                  <a:srgbClr val="333333"/>
                </a:solidFill>
                <a:latin typeface="YS Text"/>
              </a:rPr>
              <a:t> - последовательность этапов или шагов, которые нужно пройти, чтобы создать музыкальное произведение или завершить его обработку;</a:t>
            </a:r>
          </a:p>
          <a:p>
            <a:pPr algn="just"/>
            <a:r>
              <a:rPr lang="ru-RU" b="1" i="1" dirty="0">
                <a:solidFill>
                  <a:srgbClr val="333333"/>
                </a:solidFill>
                <a:latin typeface="YS Text"/>
              </a:rPr>
              <a:t>паттерны</a:t>
            </a:r>
            <a:r>
              <a:rPr lang="ru-RU" i="1" dirty="0">
                <a:solidFill>
                  <a:srgbClr val="333333"/>
                </a:solidFill>
                <a:latin typeface="YS Text"/>
              </a:rPr>
              <a:t> – повторяющиеся элементы и структуры, которые создают основу музыкального произведения.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  <a:latin typeface="YS Text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7DED6E7-24E1-4717-AE75-E32D7EE2F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6999"/>
            <a:ext cx="65" cy="55399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128591F-406B-4B68-8EC0-BB18B2061058}"/>
              </a:ext>
            </a:extLst>
          </p:cNvPr>
          <p:cNvSpPr txBox="1"/>
          <p:nvPr/>
        </p:nvSpPr>
        <p:spPr>
          <a:xfrm>
            <a:off x="535217" y="5321201"/>
            <a:ext cx="111063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0" i="0" dirty="0">
                <a:solidFill>
                  <a:srgbClr val="FF0000"/>
                </a:solidFill>
                <a:effectLst/>
                <a:latin typeface="system-ui"/>
              </a:rPr>
              <a:t>Аудио-ИИ «думает» спектрограммами и паттернами, а не смыслами. Чем точнее вы переведёте задачу на язык </a:t>
            </a:r>
            <a:r>
              <a:rPr lang="ru-RU" sz="2000" b="1" i="0" dirty="0">
                <a:solidFill>
                  <a:srgbClr val="FF0000"/>
                </a:solidFill>
                <a:effectLst/>
                <a:latin typeface="system-ui"/>
              </a:rPr>
              <a:t>частот, ритма, тембров и структуры</a:t>
            </a:r>
            <a:r>
              <a:rPr lang="ru-RU" sz="2000" b="0" i="0" dirty="0">
                <a:solidFill>
                  <a:srgbClr val="FF0000"/>
                </a:solidFill>
                <a:effectLst/>
                <a:latin typeface="system-ui"/>
              </a:rPr>
              <a:t>, тем стабильнее будет результат. Всегда сверяйтесь с официальной документацией конкретной модели: синтаксис тегов и поддерживаемые параметры сильно различаются</a:t>
            </a:r>
            <a:endParaRPr lang="ru-RU" sz="2000" i="1" dirty="0">
              <a:solidFill>
                <a:srgbClr val="FF0000"/>
              </a:solidFill>
              <a:latin typeface="YS Text"/>
            </a:endParaRPr>
          </a:p>
        </p:txBody>
      </p:sp>
    </p:spTree>
    <p:extLst>
      <p:ext uri="{BB962C8B-B14F-4D97-AF65-F5344CB8AC3E}">
        <p14:creationId xmlns:p14="http://schemas.microsoft.com/office/powerpoint/2010/main" val="2893242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409" y="22377"/>
            <a:ext cx="10515600" cy="2852737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273B41"/>
                </a:solidFill>
              </a:rPr>
              <a:t>3. Нейросети для работы с презентациями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7475" y="0"/>
            <a:ext cx="2034525" cy="203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Picture background">
            <a:extLst>
              <a:ext uri="{FF2B5EF4-FFF2-40B4-BE49-F238E27FC236}">
                <a16:creationId xmlns:a16="http://schemas.microsoft.com/office/drawing/2014/main" id="{4555BEA5-0B8A-4ACC-9C30-3779A1DA9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260" y="4045184"/>
            <a:ext cx="783860" cy="783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A01D426-48AB-4A90-A6F7-5A763921EFD2}"/>
              </a:ext>
            </a:extLst>
          </p:cNvPr>
          <p:cNvSpPr txBox="1"/>
          <p:nvPr/>
        </p:nvSpPr>
        <p:spPr>
          <a:xfrm>
            <a:off x="2189757" y="3982887"/>
            <a:ext cx="9540798" cy="9084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sz="2400" dirty="0">
                <a:solidFill>
                  <a:srgbClr val="273B41"/>
                </a:solidFill>
              </a:rPr>
              <a:t>Генерация презентации</a:t>
            </a:r>
          </a:p>
          <a:p>
            <a:pPr>
              <a:lnSpc>
                <a:spcPct val="114000"/>
              </a:lnSpc>
            </a:pPr>
            <a:r>
              <a:rPr lang="en-US" sz="2400" dirty="0" err="1">
                <a:solidFill>
                  <a:srgbClr val="273B41"/>
                </a:solidFill>
              </a:rPr>
              <a:t>GigaChat</a:t>
            </a:r>
            <a:r>
              <a:rPr lang="en-US" sz="2400" dirty="0">
                <a:solidFill>
                  <a:srgbClr val="273B41"/>
                </a:solidFill>
              </a:rPr>
              <a:t> </a:t>
            </a:r>
            <a:r>
              <a:rPr lang="en-US" sz="2400" dirty="0">
                <a:solidFill>
                  <a:srgbClr val="273B41"/>
                </a:solidFill>
                <a:hlinkClick r:id="rId4"/>
              </a:rPr>
              <a:t>https://giga.chat/projects/presentation/create</a:t>
            </a:r>
            <a:endParaRPr lang="ru-RU" sz="2400" dirty="0">
              <a:solidFill>
                <a:srgbClr val="273B4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121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170" y="0"/>
            <a:ext cx="1094312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Создание презентаций с использованием ИИ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08B71723-2A53-499F-9917-927DF8953C4E}"/>
              </a:ext>
            </a:extLst>
          </p:cNvPr>
          <p:cNvSpPr txBox="1"/>
          <p:nvPr/>
        </p:nvSpPr>
        <p:spPr>
          <a:xfrm>
            <a:off x="565487" y="1477962"/>
            <a:ext cx="11245501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200" b="1" dirty="0">
                <a:solidFill>
                  <a:srgbClr val="273B41"/>
                </a:solidFill>
              </a:rPr>
              <a:t>Основные возможности</a:t>
            </a:r>
          </a:p>
          <a:p>
            <a:pPr algn="l"/>
            <a:endParaRPr lang="ru-RU" sz="1000" dirty="0">
              <a:solidFill>
                <a:srgbClr val="273B41"/>
              </a:solidFill>
            </a:endParaRPr>
          </a:p>
          <a:p>
            <a:pPr marL="342900" indent="-342900" algn="just">
              <a:spcAft>
                <a:spcPts val="600"/>
              </a:spcAft>
              <a:buFont typeface="Calibri" panose="020F0502020204030204" pitchFamily="34" charset="0"/>
              <a:buChar char="−"/>
            </a:pPr>
            <a:r>
              <a:rPr lang="ru-RU" sz="2200" b="1" dirty="0">
                <a:solidFill>
                  <a:srgbClr val="273B41"/>
                </a:solidFill>
              </a:rPr>
              <a:t>Создание структуры презентации</a:t>
            </a:r>
            <a:r>
              <a:rPr lang="ru-RU" sz="2200" dirty="0">
                <a:solidFill>
                  <a:srgbClr val="273B41"/>
                </a:solidFill>
              </a:rPr>
              <a:t>. </a:t>
            </a:r>
            <a:r>
              <a:rPr lang="ru-RU" sz="2200" dirty="0" err="1">
                <a:solidFill>
                  <a:srgbClr val="273B41"/>
                </a:solidFill>
              </a:rPr>
              <a:t>GigaChat</a:t>
            </a:r>
            <a:r>
              <a:rPr lang="ru-RU" sz="2200" dirty="0">
                <a:solidFill>
                  <a:srgbClr val="273B41"/>
                </a:solidFill>
              </a:rPr>
              <a:t> анализирует запрос, продумывает логичную структуру, распределяет контент по слайдам и готовит ключевые тезисы.</a:t>
            </a:r>
          </a:p>
          <a:p>
            <a:pPr marL="342900" indent="-342900" algn="just">
              <a:spcAft>
                <a:spcPts val="600"/>
              </a:spcAft>
              <a:buFont typeface="Calibri" panose="020F0502020204030204" pitchFamily="34" charset="0"/>
              <a:buChar char="−"/>
            </a:pPr>
            <a:r>
              <a:rPr lang="ru-RU" sz="2200" dirty="0">
                <a:solidFill>
                  <a:srgbClr val="273B41"/>
                </a:solidFill>
              </a:rPr>
              <a:t> </a:t>
            </a:r>
            <a:r>
              <a:rPr lang="ru-RU" sz="2200" b="1" dirty="0">
                <a:solidFill>
                  <a:srgbClr val="273B41"/>
                </a:solidFill>
              </a:rPr>
              <a:t>Генерация заголовков для слайдов</a:t>
            </a:r>
            <a:r>
              <a:rPr lang="ru-RU" sz="2200" dirty="0">
                <a:solidFill>
                  <a:srgbClr val="273B41"/>
                </a:solidFill>
              </a:rPr>
              <a:t>. Каждый заголовок не длиннее четырёх слов. </a:t>
            </a:r>
          </a:p>
          <a:p>
            <a:pPr marL="342900" indent="-342900" algn="just">
              <a:spcAft>
                <a:spcPts val="600"/>
              </a:spcAft>
              <a:buFont typeface="Calibri" panose="020F0502020204030204" pitchFamily="34" charset="0"/>
              <a:buChar char="−"/>
            </a:pPr>
            <a:r>
              <a:rPr lang="ru-RU" sz="2200" b="1" dirty="0">
                <a:solidFill>
                  <a:srgbClr val="273B41"/>
                </a:solidFill>
              </a:rPr>
              <a:t>Создание текстового содержания</a:t>
            </a:r>
            <a:r>
              <a:rPr lang="ru-RU" sz="2200" dirty="0">
                <a:solidFill>
                  <a:srgbClr val="273B41"/>
                </a:solidFill>
              </a:rPr>
              <a:t>. Система генерирует текст для каждого слайда на основе созданных заголовков и исходного описания темы. </a:t>
            </a:r>
          </a:p>
          <a:p>
            <a:pPr marL="342900" indent="-342900" algn="just">
              <a:spcAft>
                <a:spcPts val="600"/>
              </a:spcAft>
              <a:buFont typeface="Calibri" panose="020F0502020204030204" pitchFamily="34" charset="0"/>
              <a:buChar char="−"/>
            </a:pPr>
            <a:r>
              <a:rPr lang="ru-RU" sz="2200" b="1" dirty="0">
                <a:solidFill>
                  <a:srgbClr val="273B41"/>
                </a:solidFill>
              </a:rPr>
              <a:t>Генерация уникальных иллюстраций</a:t>
            </a:r>
            <a:r>
              <a:rPr lang="ru-RU" sz="2200" dirty="0">
                <a:solidFill>
                  <a:srgbClr val="273B41"/>
                </a:solidFill>
              </a:rPr>
              <a:t>. За эту функцию отвечает нейросеть </a:t>
            </a:r>
            <a:r>
              <a:rPr lang="ru-RU" sz="2200" dirty="0" err="1">
                <a:solidFill>
                  <a:srgbClr val="273B41"/>
                </a:solidFill>
              </a:rPr>
              <a:t>Kandinsky</a:t>
            </a:r>
            <a:r>
              <a:rPr lang="ru-RU" sz="2200" dirty="0">
                <a:solidFill>
                  <a:srgbClr val="273B41"/>
                </a:solidFill>
              </a:rPr>
              <a:t>: она создаёт изображения или фоны для слайдов по текстовым описаниям, которые формирует </a:t>
            </a:r>
            <a:r>
              <a:rPr lang="ru-RU" sz="2200" dirty="0" err="1">
                <a:solidFill>
                  <a:srgbClr val="273B41"/>
                </a:solidFill>
              </a:rPr>
              <a:t>GigaChat</a:t>
            </a:r>
            <a:r>
              <a:rPr lang="ru-RU" sz="2200" dirty="0">
                <a:solidFill>
                  <a:srgbClr val="273B41"/>
                </a:solidFill>
              </a:rPr>
              <a:t>. </a:t>
            </a:r>
          </a:p>
          <a:p>
            <a:pPr marL="342900" indent="-342900" algn="just">
              <a:spcAft>
                <a:spcPts val="600"/>
              </a:spcAft>
              <a:buFont typeface="Calibri" panose="020F0502020204030204" pitchFamily="34" charset="0"/>
              <a:buChar char="−"/>
            </a:pPr>
            <a:r>
              <a:rPr lang="ru-RU" sz="2200" b="1" dirty="0">
                <a:solidFill>
                  <a:srgbClr val="273B41"/>
                </a:solidFill>
              </a:rPr>
              <a:t>Сборка всех элементов в единую презентацию</a:t>
            </a:r>
            <a:r>
              <a:rPr lang="ru-RU" sz="2200" dirty="0">
                <a:solidFill>
                  <a:srgbClr val="273B41"/>
                </a:solidFill>
              </a:rPr>
              <a:t>. Специальные алгоритмы объединяют сгенерированные текст, изображения и другие элементы. 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7DED6E7-24E1-4717-AE75-E32D7EE2F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6999"/>
            <a:ext cx="65" cy="55399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16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170" y="0"/>
            <a:ext cx="1094312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Формула создания презентации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08B71723-2A53-499F-9917-927DF8953C4E}"/>
              </a:ext>
            </a:extLst>
          </p:cNvPr>
          <p:cNvSpPr txBox="1"/>
          <p:nvPr/>
        </p:nvSpPr>
        <p:spPr>
          <a:xfrm>
            <a:off x="527399" y="1141078"/>
            <a:ext cx="11245501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400" i="0" dirty="0">
                <a:solidFill>
                  <a:srgbClr val="1D1D1F"/>
                </a:solidFill>
                <a:effectLst/>
              </a:rPr>
              <a:t>[РОЛЬ] + [ЦЕЛЬ] + [АУДИТОРИЯ] + [СТРУКТУРА/КОНТЕНТ] + [ВИЗУАЛ/СТИЛЬ]</a:t>
            </a:r>
          </a:p>
          <a:p>
            <a:pPr algn="l"/>
            <a:endParaRPr lang="ru-RU" sz="2400" dirty="0">
              <a:solidFill>
                <a:srgbClr val="1D1D1F"/>
              </a:solidFill>
            </a:endParaRPr>
          </a:p>
          <a:p>
            <a:pPr algn="l"/>
            <a:r>
              <a:rPr lang="ru-RU" sz="2000" b="1" i="0" dirty="0">
                <a:solidFill>
                  <a:srgbClr val="1D1D1F"/>
                </a:solidFill>
                <a:effectLst/>
              </a:rPr>
              <a:t>РОЛЬ</a:t>
            </a:r>
            <a:r>
              <a:rPr lang="ru-RU" sz="2000" b="0" i="0" dirty="0">
                <a:solidFill>
                  <a:srgbClr val="1D1D1F"/>
                </a:solidFill>
                <a:effectLst/>
              </a:rPr>
              <a:t> — кто создает презентацию</a:t>
            </a:r>
            <a:br>
              <a:rPr lang="ru-RU" sz="2000" b="0" i="0" dirty="0">
                <a:solidFill>
                  <a:srgbClr val="1D1D1F"/>
                </a:solidFill>
                <a:effectLst/>
              </a:rPr>
            </a:br>
            <a:r>
              <a:rPr lang="ru-RU" sz="2000" b="0" i="1" dirty="0">
                <a:solidFill>
                  <a:srgbClr val="1D1D1F"/>
                </a:solidFill>
                <a:effectLst/>
              </a:rPr>
              <a:t>Пример: Ты — опытный методист / бизнес-консультант / научный популяризатор</a:t>
            </a:r>
          </a:p>
          <a:p>
            <a:pPr algn="l"/>
            <a:endParaRPr lang="ru-RU" sz="1000" b="0" i="0" dirty="0">
              <a:solidFill>
                <a:srgbClr val="1D1D1F"/>
              </a:solidFill>
              <a:effectLst/>
            </a:endParaRPr>
          </a:p>
          <a:p>
            <a:pPr algn="l"/>
            <a:r>
              <a:rPr lang="ru-RU" sz="2000" b="1" i="0" dirty="0">
                <a:solidFill>
                  <a:srgbClr val="1D1D1F"/>
                </a:solidFill>
                <a:effectLst/>
              </a:rPr>
              <a:t>ЦЕЛЬ</a:t>
            </a:r>
            <a:r>
              <a:rPr lang="ru-RU" sz="2000" b="0" i="0" dirty="0">
                <a:solidFill>
                  <a:srgbClr val="1D1D1F"/>
                </a:solidFill>
                <a:effectLst/>
              </a:rPr>
              <a:t> — чего должна достичь презентация</a:t>
            </a:r>
            <a:br>
              <a:rPr lang="ru-RU" sz="2000" b="0" i="0" dirty="0">
                <a:solidFill>
                  <a:srgbClr val="1D1D1F"/>
                </a:solidFill>
                <a:effectLst/>
              </a:rPr>
            </a:br>
            <a:r>
              <a:rPr lang="ru-RU" sz="2000" b="0" i="1" dirty="0">
                <a:solidFill>
                  <a:srgbClr val="1D1D1F"/>
                </a:solidFill>
                <a:effectLst/>
              </a:rPr>
              <a:t>Пример: Убедить инвесторов / Обучить новичков / Отчитаться о квартальных результатах</a:t>
            </a:r>
          </a:p>
          <a:p>
            <a:pPr algn="l"/>
            <a:endParaRPr lang="ru-RU" sz="1000" b="0" i="0" dirty="0">
              <a:solidFill>
                <a:srgbClr val="1D1D1F"/>
              </a:solidFill>
              <a:effectLst/>
            </a:endParaRPr>
          </a:p>
          <a:p>
            <a:pPr algn="l"/>
            <a:r>
              <a:rPr lang="ru-RU" sz="2000" b="1" i="0" dirty="0">
                <a:solidFill>
                  <a:srgbClr val="1D1D1F"/>
                </a:solidFill>
                <a:effectLst/>
              </a:rPr>
              <a:t>АУДИТОРИЯ</a:t>
            </a:r>
            <a:r>
              <a:rPr lang="ru-RU" sz="2000" b="0" i="0" dirty="0">
                <a:solidFill>
                  <a:srgbClr val="1D1D1F"/>
                </a:solidFill>
                <a:effectLst/>
              </a:rPr>
              <a:t> — кто будет смотреть</a:t>
            </a:r>
            <a:br>
              <a:rPr lang="ru-RU" sz="2000" b="0" i="0" dirty="0">
                <a:solidFill>
                  <a:srgbClr val="1D1D1F"/>
                </a:solidFill>
                <a:effectLst/>
              </a:rPr>
            </a:br>
            <a:r>
              <a:rPr lang="ru-RU" sz="2000" b="0" i="1" dirty="0">
                <a:solidFill>
                  <a:srgbClr val="1D1D1F"/>
                </a:solidFill>
                <a:effectLst/>
              </a:rPr>
              <a:t>Пример: Для топ-менеджмента (кратко, цифры) / Для студентов (подробно, примеры) / Для клиентов (выгоды, кейсы)</a:t>
            </a:r>
          </a:p>
          <a:p>
            <a:pPr algn="l"/>
            <a:endParaRPr lang="ru-RU" sz="1000" b="0" i="0" dirty="0">
              <a:solidFill>
                <a:srgbClr val="1D1D1F"/>
              </a:solidFill>
              <a:effectLst/>
            </a:endParaRPr>
          </a:p>
          <a:p>
            <a:pPr algn="l"/>
            <a:r>
              <a:rPr lang="ru-RU" sz="2000" b="1" i="0" dirty="0">
                <a:solidFill>
                  <a:srgbClr val="1D1D1F"/>
                </a:solidFill>
                <a:effectLst/>
              </a:rPr>
              <a:t>СТРУКТУРА/КОНТЕНТ</a:t>
            </a:r>
            <a:r>
              <a:rPr lang="ru-RU" sz="2000" b="0" i="0" dirty="0">
                <a:solidFill>
                  <a:srgbClr val="1D1D1F"/>
                </a:solidFill>
                <a:effectLst/>
              </a:rPr>
              <a:t> — ключевые блоки и плотность информации</a:t>
            </a:r>
            <a:br>
              <a:rPr lang="ru-RU" sz="2000" b="0" i="0" dirty="0">
                <a:solidFill>
                  <a:srgbClr val="1D1D1F"/>
                </a:solidFill>
                <a:effectLst/>
              </a:rPr>
            </a:br>
            <a:r>
              <a:rPr lang="ru-RU" sz="2000" b="0" i="1" dirty="0">
                <a:solidFill>
                  <a:srgbClr val="1D1D1F"/>
                </a:solidFill>
                <a:effectLst/>
              </a:rPr>
              <a:t>Пример: 10 слайдов. Проблема -&gt; Решение -&gt; Кейсы -&gt; Цены. Плотность: средняя. Акцент на графиках.</a:t>
            </a:r>
          </a:p>
          <a:p>
            <a:pPr algn="l"/>
            <a:endParaRPr lang="ru-RU" sz="1000" b="0" i="0" dirty="0">
              <a:solidFill>
                <a:srgbClr val="1D1D1F"/>
              </a:solidFill>
              <a:effectLst/>
            </a:endParaRPr>
          </a:p>
          <a:p>
            <a:pPr algn="l"/>
            <a:r>
              <a:rPr lang="ru-RU" sz="2000" b="1" i="0" dirty="0">
                <a:solidFill>
                  <a:srgbClr val="1D1D1F"/>
                </a:solidFill>
                <a:effectLst/>
              </a:rPr>
              <a:t>ВИЗУАЛ/СТИЛЬ</a:t>
            </a:r>
            <a:r>
              <a:rPr lang="ru-RU" sz="2000" b="0" i="0" dirty="0">
                <a:solidFill>
                  <a:srgbClr val="1D1D1F"/>
                </a:solidFill>
                <a:effectLst/>
              </a:rPr>
              <a:t> — дизайн, тон и формат</a:t>
            </a:r>
            <a:br>
              <a:rPr lang="ru-RU" sz="2000" b="0" i="0" dirty="0">
                <a:solidFill>
                  <a:srgbClr val="1D1D1F"/>
                </a:solidFill>
                <a:effectLst/>
              </a:rPr>
            </a:br>
            <a:r>
              <a:rPr lang="ru-RU" sz="2000" b="0" i="1" dirty="0">
                <a:solidFill>
                  <a:srgbClr val="1D1D1F"/>
                </a:solidFill>
                <a:effectLst/>
              </a:rPr>
              <a:t>Пример: Минимализм, корпоративные цвета (синий/белый). Шрифт без засечек. Тон: профессиональный, но дружелюбный.</a:t>
            </a:r>
            <a:endParaRPr lang="ru-RU" sz="2400" i="0" dirty="0">
              <a:solidFill>
                <a:srgbClr val="1D1D1F"/>
              </a:solidFill>
              <a:effectLst/>
              <a:latin typeface="system-ui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7DED6E7-24E1-4717-AE75-E32D7EE2F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6999"/>
            <a:ext cx="65" cy="55399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987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 err="1">
                <a:solidFill>
                  <a:srgbClr val="BD4F05"/>
                </a:solidFill>
              </a:rPr>
              <a:t>Промпт</a:t>
            </a:r>
            <a:r>
              <a:rPr lang="ru-RU" dirty="0">
                <a:solidFill>
                  <a:srgbClr val="BD4F05"/>
                </a:solidFill>
              </a:rPr>
              <a:t>-инжиниринг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E3E1DF9B-37A9-4373-AF56-5C3009AF59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718879"/>
              </p:ext>
            </p:extLst>
          </p:nvPr>
        </p:nvGraphicFramePr>
        <p:xfrm>
          <a:off x="487680" y="2086033"/>
          <a:ext cx="11445230" cy="39411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986688">
                  <a:extLst>
                    <a:ext uri="{9D8B030D-6E8A-4147-A177-3AD203B41FA5}">
                      <a16:colId xmlns:a16="http://schemas.microsoft.com/office/drawing/2014/main" val="3649101545"/>
                    </a:ext>
                  </a:extLst>
                </a:gridCol>
                <a:gridCol w="6458542">
                  <a:extLst>
                    <a:ext uri="{9D8B030D-6E8A-4147-A177-3AD203B41FA5}">
                      <a16:colId xmlns:a16="http://schemas.microsoft.com/office/drawing/2014/main" val="33938544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25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Плохой </a:t>
                      </a:r>
                      <a:r>
                        <a:rPr lang="ru-RU" sz="2800" b="1" spc="-25" dirty="0" err="1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промпт</a:t>
                      </a:r>
                      <a:r>
                        <a:rPr lang="ru-RU" sz="2800" b="1" spc="-25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ru-RU" sz="2800" spc="-25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25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Хороший </a:t>
                      </a:r>
                      <a:r>
                        <a:rPr lang="ru-RU" sz="2800" b="1" spc="-25" dirty="0" err="1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промпт</a:t>
                      </a:r>
                      <a:r>
                        <a:rPr lang="ru-RU" sz="2800" b="1" spc="-25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ru-RU" sz="2800" spc="-25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2562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-25" dirty="0">
                          <a:solidFill>
                            <a:srgbClr val="273B4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Создай презентацию на урок информатики</a:t>
                      </a:r>
                      <a:endParaRPr lang="ru-RU" sz="2400" b="0" dirty="0">
                        <a:solidFill>
                          <a:srgbClr val="273B4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kern="1200" spc="-25" dirty="0">
                          <a:solidFill>
                            <a:srgbClr val="273B4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Ты — методист и учитель литературы. Создай структуру презентации по литературе для 8 класса по теме «Образ лишнего человека». Цель: подготовка к сочинению. 10 слайдов. Включи сравнительную таблицу Онегина и Печорина. Добавь 2 слайда с цитатами для анализа. Стиль: классический, но современный, шрифт крупный. В конце — домашнее задание: написать мини-эссе</a:t>
                      </a:r>
                      <a:endParaRPr lang="ru-RU" sz="2400" b="0" kern="1200" spc="-25" dirty="0">
                        <a:solidFill>
                          <a:srgbClr val="273B4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964159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124633C-73B7-474C-AE64-11142AEA061C}"/>
              </a:ext>
            </a:extLst>
          </p:cNvPr>
          <p:cNvSpPr txBox="1"/>
          <p:nvPr/>
        </p:nvSpPr>
        <p:spPr>
          <a:xfrm>
            <a:off x="1041614" y="1271169"/>
            <a:ext cx="1030456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400" i="0" dirty="0">
                <a:solidFill>
                  <a:srgbClr val="1D1D1F"/>
                </a:solidFill>
                <a:effectLst/>
              </a:rPr>
              <a:t>[РОЛЬ] + [ЦЕЛЬ] + [АУДИТОРИЯ] + [СТРУКТУРА/КОНТЕНТ] + [ВИЗУАЛ/СТИЛЬ]</a:t>
            </a:r>
          </a:p>
          <a:p>
            <a:pPr algn="l"/>
            <a:endParaRPr lang="ru-RU" sz="1800" dirty="0">
              <a:solidFill>
                <a:srgbClr val="1D1D1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358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Ошибки при написании промптов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D67D594-A9E9-4A84-9451-1FABA808FFC8}"/>
              </a:ext>
            </a:extLst>
          </p:cNvPr>
          <p:cNvSpPr txBox="1"/>
          <p:nvPr/>
        </p:nvSpPr>
        <p:spPr>
          <a:xfrm>
            <a:off x="571503" y="1163033"/>
            <a:ext cx="112013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400" b="1" dirty="0">
                <a:effectLst/>
                <a:cs typeface="Times New Roman" panose="02020603050405020304" pitchFamily="18" charset="0"/>
              </a:rPr>
              <a:t>Ошибка 1. </a:t>
            </a:r>
            <a:r>
              <a:rPr lang="ru-RU" sz="2400" i="0" dirty="0">
                <a:solidFill>
                  <a:srgbClr val="1D1D1F"/>
                </a:solidFill>
                <a:effectLst/>
                <a:latin typeface="system-ui"/>
              </a:rPr>
              <a:t>Отсутствие четкой структуры слайдов</a:t>
            </a:r>
          </a:p>
          <a:p>
            <a:pPr fontAlgn="base"/>
            <a:endParaRPr lang="ru-RU" sz="2200" dirty="0">
              <a:solidFill>
                <a:srgbClr val="273B41"/>
              </a:solidFill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76AB26B9-984B-431D-A8D0-3C679B80F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203159"/>
              </p:ext>
            </p:extLst>
          </p:nvPr>
        </p:nvGraphicFramePr>
        <p:xfrm>
          <a:off x="548444" y="1653381"/>
          <a:ext cx="11095112" cy="3474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29790">
                  <a:extLst>
                    <a:ext uri="{9D8B030D-6E8A-4147-A177-3AD203B41FA5}">
                      <a16:colId xmlns:a16="http://schemas.microsoft.com/office/drawing/2014/main" val="107116664"/>
                    </a:ext>
                  </a:extLst>
                </a:gridCol>
                <a:gridCol w="7365322">
                  <a:extLst>
                    <a:ext uri="{9D8B030D-6E8A-4147-A177-3AD203B41FA5}">
                      <a16:colId xmlns:a16="http://schemas.microsoft.com/office/drawing/2014/main" val="4131956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Ошибочный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Правильная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0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Создай презентацию «Основные битвы Великой Отечественной войны»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Создай презентацию к уроку на тему «Основные битвы Великой Отечественной войны». Структура презентации: 1. Титульный слайд, 2. Актуализация знаний (вопрос классу), 3. Новая тема (Основные битвы. Хронология), 4. Ключевые битвы (карта), 5. Работа с документом (фото), 6. Рефлексия (что узнали нового)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651666"/>
                  </a:ext>
                </a:extLst>
              </a:tr>
            </a:tbl>
          </a:graphicData>
        </a:graphic>
      </p:graphicFrame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F9A95D69-6A9D-4E28-AF69-DEA108D2E927}"/>
              </a:ext>
            </a:extLst>
          </p:cNvPr>
          <p:cNvGrpSpPr/>
          <p:nvPr/>
        </p:nvGrpSpPr>
        <p:grpSpPr>
          <a:xfrm>
            <a:off x="487680" y="5119191"/>
            <a:ext cx="11323320" cy="1477328"/>
            <a:chOff x="597983" y="3718051"/>
            <a:chExt cx="10990742" cy="1477328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248648B-059F-467D-98AC-1985D42A0C0B}"/>
                </a:ext>
              </a:extLst>
            </p:cNvPr>
            <p:cNvSpPr txBox="1"/>
            <p:nvPr/>
          </p:nvSpPr>
          <p:spPr>
            <a:xfrm>
              <a:off x="597983" y="3718051"/>
              <a:ext cx="348901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0" dirty="0">
                  <a:solidFill>
                    <a:srgbClr val="FF0000"/>
                  </a:solidFill>
                </a:rPr>
                <a:t>!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49CB642-331E-4CC8-8EFD-100FD36CE211}"/>
                </a:ext>
              </a:extLst>
            </p:cNvPr>
            <p:cNvSpPr txBox="1"/>
            <p:nvPr/>
          </p:nvSpPr>
          <p:spPr>
            <a:xfrm>
              <a:off x="976282" y="3718051"/>
              <a:ext cx="10612443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Без явного указания количества слайдов и их тем ИИ может сделать 5 слайдов вместо 20 или смешать всё в кучу. Чем четче «скелет», тем лучше результат.</a:t>
              </a:r>
            </a:p>
            <a:p>
              <a:pPr algn="just"/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Кроме этого, ИИ сделает просто хронологический пересказ. Хорошая презентация должна иметь </a:t>
              </a:r>
              <a:r>
                <a:rPr lang="ru-RU" b="1" i="0" dirty="0">
                  <a:solidFill>
                    <a:srgbClr val="1D1D1F"/>
                  </a:solidFill>
                  <a:effectLst/>
                  <a:latin typeface="system-ui"/>
                </a:rPr>
                <a:t>педагогический ритм</a:t>
              </a:r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: вовлечение -&gt; подача материала -&gt; закрепление -&gt; рефлексия. ИИ не догадается об этом сам</a:t>
              </a:r>
              <a:endParaRPr lang="ru-RU" i="1" dirty="0">
                <a:solidFill>
                  <a:srgbClr val="333333"/>
                </a:solidFill>
                <a:latin typeface="YS Tex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5241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Ошибки при написании промптов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D67D594-A9E9-4A84-9451-1FABA808FFC8}"/>
              </a:ext>
            </a:extLst>
          </p:cNvPr>
          <p:cNvSpPr txBox="1"/>
          <p:nvPr/>
        </p:nvSpPr>
        <p:spPr>
          <a:xfrm>
            <a:off x="571503" y="1288238"/>
            <a:ext cx="1120139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400" b="1" dirty="0">
                <a:effectLst/>
                <a:cs typeface="Times New Roman" panose="02020603050405020304" pitchFamily="18" charset="0"/>
              </a:rPr>
              <a:t>Ошибка 2. </a:t>
            </a:r>
            <a:r>
              <a:rPr lang="ru-RU" sz="2400" i="0" dirty="0">
                <a:solidFill>
                  <a:srgbClr val="1D1D1F"/>
                </a:solidFill>
                <a:effectLst/>
                <a:latin typeface="system-ui"/>
              </a:rPr>
              <a:t>Игнорирование параметра «Плотность контента» </a:t>
            </a:r>
          </a:p>
          <a:p>
            <a:pPr fontAlgn="base"/>
            <a:endParaRPr lang="ru-RU" sz="2400" i="0" dirty="0">
              <a:solidFill>
                <a:srgbClr val="1D1D1F"/>
              </a:solidFill>
              <a:effectLst/>
              <a:latin typeface="system-ui"/>
            </a:endParaRPr>
          </a:p>
          <a:p>
            <a:pPr fontAlgn="base"/>
            <a:endParaRPr lang="ru-RU" sz="2200" dirty="0">
              <a:solidFill>
                <a:srgbClr val="273B41"/>
              </a:solidFill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76AB26B9-984B-431D-A8D0-3C679B80F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158797"/>
              </p:ext>
            </p:extLst>
          </p:nvPr>
        </p:nvGraphicFramePr>
        <p:xfrm>
          <a:off x="625642" y="1930004"/>
          <a:ext cx="11059017" cy="2377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62926">
                  <a:extLst>
                    <a:ext uri="{9D8B030D-6E8A-4147-A177-3AD203B41FA5}">
                      <a16:colId xmlns:a16="http://schemas.microsoft.com/office/drawing/2014/main" val="107116664"/>
                    </a:ext>
                  </a:extLst>
                </a:gridCol>
                <a:gridCol w="6896091">
                  <a:extLst>
                    <a:ext uri="{9D8B030D-6E8A-4147-A177-3AD203B41FA5}">
                      <a16:colId xmlns:a16="http://schemas.microsoft.com/office/drawing/2014/main" val="4131956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Ошибочный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Правильная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0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Сделай презентацию по теме "Фотосинтез" на основе этого параграфа учебника (вставьте 3 страницы текста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Выдели из текста 5 ключевых этапов фотосинтеза. Создай 8 слайдов: на каждом — один этап, простая схема и 1 вопрос для проверки понимания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651666"/>
                  </a:ext>
                </a:extLst>
              </a:tr>
            </a:tbl>
          </a:graphicData>
        </a:graphic>
      </p:graphicFrame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F9A95D69-6A9D-4E28-AF69-DEA108D2E927}"/>
              </a:ext>
            </a:extLst>
          </p:cNvPr>
          <p:cNvGrpSpPr/>
          <p:nvPr/>
        </p:nvGrpSpPr>
        <p:grpSpPr>
          <a:xfrm>
            <a:off x="568910" y="4736466"/>
            <a:ext cx="11000840" cy="1308050"/>
            <a:chOff x="597983" y="3718051"/>
            <a:chExt cx="11000840" cy="1308050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248648B-059F-467D-98AC-1985D42A0C0B}"/>
                </a:ext>
              </a:extLst>
            </p:cNvPr>
            <p:cNvSpPr txBox="1"/>
            <p:nvPr/>
          </p:nvSpPr>
          <p:spPr>
            <a:xfrm>
              <a:off x="597983" y="3718051"/>
              <a:ext cx="348901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0" dirty="0">
                  <a:solidFill>
                    <a:srgbClr val="FF0000"/>
                  </a:solidFill>
                </a:rPr>
                <a:t>!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49CB642-331E-4CC8-8EFD-100FD36CE211}"/>
                </a:ext>
              </a:extLst>
            </p:cNvPr>
            <p:cNvSpPr txBox="1"/>
            <p:nvPr/>
          </p:nvSpPr>
          <p:spPr>
            <a:xfrm>
              <a:off x="986380" y="3825772"/>
              <a:ext cx="1061244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ИИ по умолчанию часто генерирует «среднюю» плотность. Если вы хотите визуальный </a:t>
              </a:r>
              <a:r>
                <a:rPr lang="ru-RU" b="0" i="0" dirty="0" err="1">
                  <a:solidFill>
                    <a:srgbClr val="1D1D1F"/>
                  </a:solidFill>
                  <a:effectLst/>
                  <a:latin typeface="system-ui"/>
                </a:rPr>
                <a:t>сторителлинг</a:t>
              </a:r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, нужно явно запретить длинные абзацы. Если нужен отчет — запросите высокую плотность данных.</a:t>
              </a:r>
            </a:p>
            <a:p>
              <a:pPr algn="just"/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В учебной презентации нужно избегать «стены текста», которую дети не смогут прочитать за урок. Учитель должен сам выделить </a:t>
              </a:r>
              <a:r>
                <a:rPr lang="ru-RU" b="1" i="0" dirty="0">
                  <a:solidFill>
                    <a:srgbClr val="1D1D1F"/>
                  </a:solidFill>
                  <a:effectLst/>
                  <a:latin typeface="system-ui"/>
                </a:rPr>
                <a:t>смысловые узлы</a:t>
              </a:r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, а не отдавать сырой материал</a:t>
              </a:r>
              <a:endParaRPr lang="ru-RU" i="1" dirty="0">
                <a:solidFill>
                  <a:srgbClr val="333333"/>
                </a:solidFill>
                <a:latin typeface="YS Tex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8832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Ошибки при написании промптов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D67D594-A9E9-4A84-9451-1FABA808FFC8}"/>
              </a:ext>
            </a:extLst>
          </p:cNvPr>
          <p:cNvSpPr txBox="1"/>
          <p:nvPr/>
        </p:nvSpPr>
        <p:spPr>
          <a:xfrm>
            <a:off x="571503" y="1288238"/>
            <a:ext cx="112013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400" b="1" dirty="0">
                <a:effectLst/>
                <a:cs typeface="Times New Roman" panose="02020603050405020304" pitchFamily="18" charset="0"/>
              </a:rPr>
              <a:t>Ошибка 3. </a:t>
            </a:r>
            <a:r>
              <a:rPr lang="ru-RU" sz="2400" i="0" dirty="0">
                <a:solidFill>
                  <a:srgbClr val="1D1D1F"/>
                </a:solidFill>
                <a:effectLst/>
                <a:latin typeface="system-ui"/>
              </a:rPr>
              <a:t>Игнорирование возрастной психологии в визуальном оформлении</a:t>
            </a:r>
          </a:p>
          <a:p>
            <a:pPr fontAlgn="base"/>
            <a:endParaRPr lang="ru-RU" sz="2200" dirty="0">
              <a:solidFill>
                <a:srgbClr val="273B41"/>
              </a:solidFill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76AB26B9-984B-431D-A8D0-3C679B80F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516740"/>
              </p:ext>
            </p:extLst>
          </p:nvPr>
        </p:nvGraphicFramePr>
        <p:xfrm>
          <a:off x="595563" y="1930004"/>
          <a:ext cx="11089096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01290">
                  <a:extLst>
                    <a:ext uri="{9D8B030D-6E8A-4147-A177-3AD203B41FA5}">
                      <a16:colId xmlns:a16="http://schemas.microsoft.com/office/drawing/2014/main" val="107116664"/>
                    </a:ext>
                  </a:extLst>
                </a:gridCol>
                <a:gridCol w="6787806">
                  <a:extLst>
                    <a:ext uri="{9D8B030D-6E8A-4147-A177-3AD203B41FA5}">
                      <a16:colId xmlns:a16="http://schemas.microsoft.com/office/drawing/2014/main" val="4131956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Ошибочный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Правильная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0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Презентация по сказкам для 1 класса. Стиль: строгий академический, шрифт 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Times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Roman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черно-белые иллюстрации гравюр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Составь презентацию по сказкам. Аудитория: 1 класс (6–7 лет). Стиль: яркий, игровой, крупные иллюстрации, минимум текста (только заголовки), шрифт без засечек, крупный кегль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651666"/>
                  </a:ext>
                </a:extLst>
              </a:tr>
            </a:tbl>
          </a:graphicData>
        </a:graphic>
      </p:graphicFrame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F9A95D69-6A9D-4E28-AF69-DEA108D2E927}"/>
              </a:ext>
            </a:extLst>
          </p:cNvPr>
          <p:cNvGrpSpPr/>
          <p:nvPr/>
        </p:nvGrpSpPr>
        <p:grpSpPr>
          <a:xfrm>
            <a:off x="487680" y="4966797"/>
            <a:ext cx="11000840" cy="861774"/>
            <a:chOff x="597983" y="3718051"/>
            <a:chExt cx="11000840" cy="861774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248648B-059F-467D-98AC-1985D42A0C0B}"/>
                </a:ext>
              </a:extLst>
            </p:cNvPr>
            <p:cNvSpPr txBox="1"/>
            <p:nvPr/>
          </p:nvSpPr>
          <p:spPr>
            <a:xfrm>
              <a:off x="597983" y="3718051"/>
              <a:ext cx="348901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0" dirty="0">
                  <a:solidFill>
                    <a:srgbClr val="FF0000"/>
                  </a:solidFill>
                </a:rPr>
                <a:t>!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49CB642-331E-4CC8-8EFD-100FD36CE211}"/>
                </a:ext>
              </a:extLst>
            </p:cNvPr>
            <p:cNvSpPr txBox="1"/>
            <p:nvPr/>
          </p:nvSpPr>
          <p:spPr>
            <a:xfrm>
              <a:off x="986380" y="3825772"/>
              <a:ext cx="106124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ИИ не знает, что первоклассникам сложно читать мелкий шрифт и скучные гравюры. Без явного указания возраста и стиля он выберет «усредненный» профессиональный дизайн, который отпугнет детей.</a:t>
              </a:r>
              <a:endParaRPr lang="ru-RU" i="1" dirty="0">
                <a:solidFill>
                  <a:srgbClr val="333333"/>
                </a:solidFill>
                <a:latin typeface="YS Tex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7220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Ошибки при написании промптов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D67D594-A9E9-4A84-9451-1FABA808FFC8}"/>
              </a:ext>
            </a:extLst>
          </p:cNvPr>
          <p:cNvSpPr txBox="1"/>
          <p:nvPr/>
        </p:nvSpPr>
        <p:spPr>
          <a:xfrm>
            <a:off x="571503" y="1288238"/>
            <a:ext cx="112013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400" b="1" dirty="0">
                <a:effectLst/>
                <a:cs typeface="Times New Roman" panose="02020603050405020304" pitchFamily="18" charset="0"/>
              </a:rPr>
              <a:t>Ошибка 4. </a:t>
            </a:r>
            <a:r>
              <a:rPr lang="ru-RU" sz="2400" i="0" dirty="0">
                <a:solidFill>
                  <a:srgbClr val="1D1D1F"/>
                </a:solidFill>
                <a:effectLst/>
                <a:latin typeface="system-ui"/>
              </a:rPr>
              <a:t>Неправильная работа с терминами</a:t>
            </a:r>
          </a:p>
          <a:p>
            <a:pPr fontAlgn="base"/>
            <a:endParaRPr lang="ru-RU" sz="2200" dirty="0">
              <a:solidFill>
                <a:srgbClr val="273B41"/>
              </a:solidFill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76AB26B9-984B-431D-A8D0-3C679B80F4A8}"/>
              </a:ext>
            </a:extLst>
          </p:cNvPr>
          <p:cNvGraphicFramePr>
            <a:graphicFrameLocks noGrp="1"/>
          </p:cNvGraphicFramePr>
          <p:nvPr/>
        </p:nvGraphicFramePr>
        <p:xfrm>
          <a:off x="595563" y="1930004"/>
          <a:ext cx="11089096" cy="3474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01290">
                  <a:extLst>
                    <a:ext uri="{9D8B030D-6E8A-4147-A177-3AD203B41FA5}">
                      <a16:colId xmlns:a16="http://schemas.microsoft.com/office/drawing/2014/main" val="107116664"/>
                    </a:ext>
                  </a:extLst>
                </a:gridCol>
                <a:gridCol w="6787806">
                  <a:extLst>
                    <a:ext uri="{9D8B030D-6E8A-4147-A177-3AD203B41FA5}">
                      <a16:colId xmlns:a16="http://schemas.microsoft.com/office/drawing/2014/main" val="4131956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Ошибочный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Правильная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0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Объясни тему "Квантовая физика" для 9 класса простыми словами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Объясни тему "Квантовая физика" для 9 класса простыми словами</a:t>
                      </a:r>
                    </a:p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Используй аналогии (например, сравнение электрона с мячом в коробке). Избегай сложных формул, если они не требуются по ФГОС. Введи термины "корпускулярно-волновой дуализм" с простым определением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651666"/>
                  </a:ext>
                </a:extLst>
              </a:tr>
            </a:tbl>
          </a:graphicData>
        </a:graphic>
      </p:graphicFrame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F9A95D69-6A9D-4E28-AF69-DEA108D2E927}"/>
              </a:ext>
            </a:extLst>
          </p:cNvPr>
          <p:cNvGrpSpPr/>
          <p:nvPr/>
        </p:nvGrpSpPr>
        <p:grpSpPr>
          <a:xfrm>
            <a:off x="568910" y="5523459"/>
            <a:ext cx="11000840" cy="1031051"/>
            <a:chOff x="597983" y="3718051"/>
            <a:chExt cx="11000840" cy="1031051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248648B-059F-467D-98AC-1985D42A0C0B}"/>
                </a:ext>
              </a:extLst>
            </p:cNvPr>
            <p:cNvSpPr txBox="1"/>
            <p:nvPr/>
          </p:nvSpPr>
          <p:spPr>
            <a:xfrm>
              <a:off x="597983" y="3718051"/>
              <a:ext cx="348901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0" dirty="0">
                  <a:solidFill>
                    <a:srgbClr val="FF0000"/>
                  </a:solidFill>
                </a:rPr>
                <a:t>!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49CB642-331E-4CC8-8EFD-100FD36CE211}"/>
                </a:ext>
              </a:extLst>
            </p:cNvPr>
            <p:cNvSpPr txBox="1"/>
            <p:nvPr/>
          </p:nvSpPr>
          <p:spPr>
            <a:xfrm>
              <a:off x="986380" y="3825772"/>
              <a:ext cx="1061244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«Простыми словами» для ИИ может означать примитивизацию до уровня детского сада или, наоборот, сохранение сложных терминов без объяснения. Нужно явно указывать </a:t>
              </a:r>
              <a:r>
                <a:rPr lang="ru-RU" b="1" i="0" dirty="0">
                  <a:solidFill>
                    <a:srgbClr val="1D1D1F"/>
                  </a:solidFill>
                  <a:effectLst/>
                  <a:latin typeface="system-ui"/>
                </a:rPr>
                <a:t>уровень упрощения</a:t>
              </a:r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 и необходимость аналогий.</a:t>
              </a:r>
              <a:endParaRPr lang="ru-RU" i="1" dirty="0">
                <a:solidFill>
                  <a:srgbClr val="333333"/>
                </a:solidFill>
                <a:latin typeface="YS Tex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95354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Ошибки при написании промптов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D67D594-A9E9-4A84-9451-1FABA808FFC8}"/>
              </a:ext>
            </a:extLst>
          </p:cNvPr>
          <p:cNvSpPr txBox="1"/>
          <p:nvPr/>
        </p:nvSpPr>
        <p:spPr>
          <a:xfrm>
            <a:off x="571503" y="1288238"/>
            <a:ext cx="1120139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effectLst/>
                <a:cs typeface="Times New Roman" panose="02020603050405020304" pitchFamily="18" charset="0"/>
              </a:rPr>
              <a:t>Ошибка 5. </a:t>
            </a:r>
            <a:r>
              <a:rPr lang="ru-RU" sz="2400" dirty="0">
                <a:effectLst/>
                <a:cs typeface="Times New Roman" panose="02020603050405020304" pitchFamily="18" charset="0"/>
              </a:rPr>
              <a:t>З</a:t>
            </a:r>
            <a:r>
              <a:rPr lang="ru-RU" sz="2400" i="0" dirty="0">
                <a:solidFill>
                  <a:srgbClr val="1D1D1F"/>
                </a:solidFill>
                <a:effectLst/>
                <a:latin typeface="system-ui"/>
              </a:rPr>
              <a:t>абытые интерактивные элементы</a:t>
            </a:r>
          </a:p>
          <a:p>
            <a:pPr algn="l"/>
            <a:endParaRPr lang="ru-RU" sz="2400" i="0" dirty="0">
              <a:solidFill>
                <a:srgbClr val="1D1D1F"/>
              </a:solidFill>
              <a:effectLst/>
              <a:latin typeface="system-ui"/>
            </a:endParaRPr>
          </a:p>
          <a:p>
            <a:pPr fontAlgn="base"/>
            <a:endParaRPr lang="ru-RU" sz="2200" dirty="0">
              <a:solidFill>
                <a:srgbClr val="273B41"/>
              </a:solidFill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76AB26B9-984B-431D-A8D0-3C679B80F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553455"/>
              </p:ext>
            </p:extLst>
          </p:nvPr>
        </p:nvGraphicFramePr>
        <p:xfrm>
          <a:off x="595563" y="1930004"/>
          <a:ext cx="11089096" cy="201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01290">
                  <a:extLst>
                    <a:ext uri="{9D8B030D-6E8A-4147-A177-3AD203B41FA5}">
                      <a16:colId xmlns:a16="http://schemas.microsoft.com/office/drawing/2014/main" val="107116664"/>
                    </a:ext>
                  </a:extLst>
                </a:gridCol>
                <a:gridCol w="6787806">
                  <a:extLst>
                    <a:ext uri="{9D8B030D-6E8A-4147-A177-3AD203B41FA5}">
                      <a16:colId xmlns:a16="http://schemas.microsoft.com/office/drawing/2014/main" val="4131956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Ошибочный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Правильная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0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Сделай слайды с информацией о правах человека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слайдах 3, 6 и 9 добавь блок "Вопрос классу" или "Мини-дискуссия". Предложи конкретные проблемные ситуации для обсуждения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651666"/>
                  </a:ext>
                </a:extLst>
              </a:tr>
            </a:tbl>
          </a:graphicData>
        </a:graphic>
      </p:graphicFrame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F9A95D69-6A9D-4E28-AF69-DEA108D2E927}"/>
              </a:ext>
            </a:extLst>
          </p:cNvPr>
          <p:cNvGrpSpPr/>
          <p:nvPr/>
        </p:nvGrpSpPr>
        <p:grpSpPr>
          <a:xfrm>
            <a:off x="568910" y="4370706"/>
            <a:ext cx="11000840" cy="1031051"/>
            <a:chOff x="597983" y="3718051"/>
            <a:chExt cx="11000840" cy="1031051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248648B-059F-467D-98AC-1985D42A0C0B}"/>
                </a:ext>
              </a:extLst>
            </p:cNvPr>
            <p:cNvSpPr txBox="1"/>
            <p:nvPr/>
          </p:nvSpPr>
          <p:spPr>
            <a:xfrm>
              <a:off x="597983" y="3718051"/>
              <a:ext cx="348901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0" dirty="0">
                  <a:solidFill>
                    <a:srgbClr val="FF0000"/>
                  </a:solidFill>
                </a:rPr>
                <a:t>!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49CB642-331E-4CC8-8EFD-100FD36CE211}"/>
                </a:ext>
              </a:extLst>
            </p:cNvPr>
            <p:cNvSpPr txBox="1"/>
            <p:nvPr/>
          </p:nvSpPr>
          <p:spPr>
            <a:xfrm>
              <a:off x="986380" y="3825772"/>
              <a:ext cx="1061244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Презентация учителя — это инструмент взаимодействия, а не лекция. Если не попросить ИИ добавить вопросы, кейсы или задания, вы получите статичный набор фактов, который придется оживлять самому во время урока.</a:t>
              </a:r>
              <a:endParaRPr lang="ru-RU" i="1" dirty="0">
                <a:solidFill>
                  <a:srgbClr val="333333"/>
                </a:solidFill>
                <a:latin typeface="YS Tex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47444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9B3AB-9912-0CED-F2C0-EF4D103EF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3736CE-B18C-EF78-7A8F-29588CD9E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82194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Нейросети для работы с видеоконтентом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B4D78225-50F6-8A7C-6D2C-AFF7960171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26E7FC02-C31D-AFFA-DB77-628C1F33677D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F6161BF0-2257-5FD7-E09D-7A9DCA04B593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E57D3057-2EC0-3272-5989-99E2C330FFF4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3745B38D-72DB-BF99-355E-8D49E246CA65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0CC19596-0ECB-56DD-29F0-4E690C168CD0}"/>
              </a:ext>
            </a:extLst>
          </p:cNvPr>
          <p:cNvSpPr txBox="1"/>
          <p:nvPr/>
        </p:nvSpPr>
        <p:spPr>
          <a:xfrm>
            <a:off x="609603" y="1343189"/>
            <a:ext cx="11201397" cy="4894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endParaRPr lang="ru-RU" sz="1500" b="1" i="1" dirty="0">
              <a:solidFill>
                <a:srgbClr val="273B4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273B41"/>
                </a:solidFill>
                <a:cs typeface="Times New Roman" panose="02020603050405020304" pitchFamily="18" charset="0"/>
              </a:rPr>
              <a:t>Основные возможности</a:t>
            </a:r>
            <a:r>
              <a:rPr lang="ru-RU" sz="24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5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генерация видео по тексту, изображениям или сценариям 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(оживление изображений, генерация сцен и т.д.);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улучшение качества видео 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(увеличение разрешения, подавление шумов, стабилизация видео, улучшение цветопередачи, восстановление утраченных деталей);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редактирование и правка</a:t>
            </a:r>
            <a:r>
              <a:rPr lang="ru-RU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/>
              <a:t> 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(удаление объектов из кадра, замена фона, стилизация видео, изменение стиля и текстуры, сохраняя при этом геометрию и движения персонажа);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работа с аудио 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(генерация не только видео, но и синхронизация звук — диалогов, звуковых эффектов, музыки и др.);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создание цифровых аватаров и говорящих персонажей 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(создание аватаров для чтения новостей, записи обучающие видео без участия человека в кадре);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контроль камеры и кинематографичность 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(задание сложных траекторий движения камеры, имитация профессиональной киносъёмки и т.д.)</a:t>
            </a:r>
          </a:p>
        </p:txBody>
      </p:sp>
    </p:spTree>
    <p:extLst>
      <p:ext uri="{BB962C8B-B14F-4D97-AF65-F5344CB8AC3E}">
        <p14:creationId xmlns:p14="http://schemas.microsoft.com/office/powerpoint/2010/main" val="2348363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Ошибки при написании промптов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D67D594-A9E9-4A84-9451-1FABA808FFC8}"/>
              </a:ext>
            </a:extLst>
          </p:cNvPr>
          <p:cNvSpPr txBox="1"/>
          <p:nvPr/>
        </p:nvSpPr>
        <p:spPr>
          <a:xfrm>
            <a:off x="571503" y="1288238"/>
            <a:ext cx="11201397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effectLst/>
                <a:cs typeface="Times New Roman" panose="02020603050405020304" pitchFamily="18" charset="0"/>
              </a:rPr>
              <a:t>Ошибка 6. </a:t>
            </a:r>
            <a:r>
              <a:rPr lang="ru-RU" sz="2400" i="0" dirty="0" err="1">
                <a:solidFill>
                  <a:srgbClr val="1D1D1F"/>
                </a:solidFill>
                <a:effectLst/>
                <a:latin typeface="system-ui"/>
              </a:rPr>
              <a:t>Неучёт</a:t>
            </a:r>
            <a:r>
              <a:rPr lang="ru-RU" sz="2400" i="0" dirty="0">
                <a:solidFill>
                  <a:srgbClr val="1D1D1F"/>
                </a:solidFill>
                <a:effectLst/>
                <a:latin typeface="system-ui"/>
              </a:rPr>
              <a:t> технических параметров оборудования для демонстрации</a:t>
            </a:r>
          </a:p>
          <a:p>
            <a:endParaRPr lang="ru-RU" sz="2400" i="0" dirty="0">
              <a:solidFill>
                <a:srgbClr val="1D1D1F"/>
              </a:solidFill>
              <a:effectLst/>
              <a:latin typeface="system-ui"/>
            </a:endParaRPr>
          </a:p>
          <a:p>
            <a:pPr algn="l"/>
            <a:endParaRPr lang="ru-RU" sz="2400" i="0" dirty="0">
              <a:solidFill>
                <a:srgbClr val="1D1D1F"/>
              </a:solidFill>
              <a:effectLst/>
              <a:latin typeface="system-ui"/>
            </a:endParaRPr>
          </a:p>
          <a:p>
            <a:pPr fontAlgn="base"/>
            <a:endParaRPr lang="ru-RU" sz="2200" dirty="0">
              <a:solidFill>
                <a:srgbClr val="273B41"/>
              </a:solidFill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76AB26B9-984B-431D-A8D0-3C679B80F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9693178"/>
              </p:ext>
            </p:extLst>
          </p:nvPr>
        </p:nvGraphicFramePr>
        <p:xfrm>
          <a:off x="595563" y="1930004"/>
          <a:ext cx="11089096" cy="2377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01290">
                  <a:extLst>
                    <a:ext uri="{9D8B030D-6E8A-4147-A177-3AD203B41FA5}">
                      <a16:colId xmlns:a16="http://schemas.microsoft.com/office/drawing/2014/main" val="107116664"/>
                    </a:ext>
                  </a:extLst>
                </a:gridCol>
                <a:gridCol w="6787806">
                  <a:extLst>
                    <a:ext uri="{9D8B030D-6E8A-4147-A177-3AD203B41FA5}">
                      <a16:colId xmlns:a16="http://schemas.microsoft.com/office/drawing/2014/main" val="4131956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Ошибочный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Правильная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0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Добавь сложные анимации переходов и фоновое видео на каждый слайд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Дизайн: статичный, быстрый для загрузки. Шрифты стандартные (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Arial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Calibri</a:t>
                      </a: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чтобы открылись на любом школьном компьютере. Никаких тяжелых видео-фонов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651666"/>
                  </a:ext>
                </a:extLst>
              </a:tr>
            </a:tbl>
          </a:graphicData>
        </a:graphic>
      </p:graphicFrame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F9A95D69-6A9D-4E28-AF69-DEA108D2E927}"/>
              </a:ext>
            </a:extLst>
          </p:cNvPr>
          <p:cNvGrpSpPr/>
          <p:nvPr/>
        </p:nvGrpSpPr>
        <p:grpSpPr>
          <a:xfrm>
            <a:off x="568910" y="4712924"/>
            <a:ext cx="11000840" cy="1031051"/>
            <a:chOff x="597983" y="3718051"/>
            <a:chExt cx="11000840" cy="1031051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248648B-059F-467D-98AC-1985D42A0C0B}"/>
                </a:ext>
              </a:extLst>
            </p:cNvPr>
            <p:cNvSpPr txBox="1"/>
            <p:nvPr/>
          </p:nvSpPr>
          <p:spPr>
            <a:xfrm>
              <a:off x="597983" y="3718051"/>
              <a:ext cx="348901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0" dirty="0">
                  <a:solidFill>
                    <a:srgbClr val="FF0000"/>
                  </a:solidFill>
                </a:rPr>
                <a:t>!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49CB642-331E-4CC8-8EFD-100FD36CE211}"/>
                </a:ext>
              </a:extLst>
            </p:cNvPr>
            <p:cNvSpPr txBox="1"/>
            <p:nvPr/>
          </p:nvSpPr>
          <p:spPr>
            <a:xfrm>
              <a:off x="986380" y="3825772"/>
              <a:ext cx="1061244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Школьные проекторы и компьютеры часто слабые. Сложная графика может тормозить, отвлекая учеников. ИИ по умолчанию стремится к «красоте», игнорируя техническую реальность кабинета информатики или истории.</a:t>
              </a:r>
              <a:endParaRPr lang="ru-RU" i="1" dirty="0">
                <a:solidFill>
                  <a:srgbClr val="333333"/>
                </a:solidFill>
                <a:latin typeface="YS Tex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0762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Ошибки при написании промптов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D67D594-A9E9-4A84-9451-1FABA808FFC8}"/>
              </a:ext>
            </a:extLst>
          </p:cNvPr>
          <p:cNvSpPr txBox="1"/>
          <p:nvPr/>
        </p:nvSpPr>
        <p:spPr>
          <a:xfrm>
            <a:off x="571503" y="1288238"/>
            <a:ext cx="112013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effectLst/>
                <a:cs typeface="Times New Roman" panose="02020603050405020304" pitchFamily="18" charset="0"/>
              </a:rPr>
              <a:t>Ошибка 7. </a:t>
            </a:r>
            <a:r>
              <a:rPr lang="ru-RU" sz="2400" i="0" dirty="0">
                <a:solidFill>
                  <a:srgbClr val="1D1D1F"/>
                </a:solidFill>
                <a:effectLst/>
                <a:latin typeface="system-ui"/>
              </a:rPr>
              <a:t>Отсутствие четкости в домашнем задании/рефлексии</a:t>
            </a:r>
            <a:endParaRPr lang="ru-RU" sz="2200" dirty="0">
              <a:solidFill>
                <a:srgbClr val="273B41"/>
              </a:solidFill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76AB26B9-984B-431D-A8D0-3C679B80F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416072"/>
              </p:ext>
            </p:extLst>
          </p:nvPr>
        </p:nvGraphicFramePr>
        <p:xfrm>
          <a:off x="595563" y="1930004"/>
          <a:ext cx="11089096" cy="201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01290">
                  <a:extLst>
                    <a:ext uri="{9D8B030D-6E8A-4147-A177-3AD203B41FA5}">
                      <a16:colId xmlns:a16="http://schemas.microsoft.com/office/drawing/2014/main" val="107116664"/>
                    </a:ext>
                  </a:extLst>
                </a:gridCol>
                <a:gridCol w="6787806">
                  <a:extLst>
                    <a:ext uri="{9D8B030D-6E8A-4147-A177-3AD203B41FA5}">
                      <a16:colId xmlns:a16="http://schemas.microsoft.com/office/drawing/2014/main" val="4131956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Ошибочный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cs typeface="Times New Roman" panose="02020603050405020304" pitchFamily="18" charset="0"/>
                        </a:rPr>
                        <a:t>Правильная формулировка </a:t>
                      </a:r>
                      <a:r>
                        <a:rPr lang="ru-RU" sz="2400" dirty="0" err="1">
                          <a:latin typeface="+mn-lt"/>
                          <a:cs typeface="Times New Roman" panose="02020603050405020304" pitchFamily="18" charset="0"/>
                        </a:rPr>
                        <a:t>промпта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0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конце напиши выводы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Последний слайд: "Домашнее задание". Раздели его на два уровня: базовый (параграф + вопросы) и творческий (нарисовать комикс по теме).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651666"/>
                  </a:ext>
                </a:extLst>
              </a:tr>
            </a:tbl>
          </a:graphicData>
        </a:graphic>
      </p:graphicFrame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F9A95D69-6A9D-4E28-AF69-DEA108D2E927}"/>
              </a:ext>
            </a:extLst>
          </p:cNvPr>
          <p:cNvGrpSpPr/>
          <p:nvPr/>
        </p:nvGrpSpPr>
        <p:grpSpPr>
          <a:xfrm>
            <a:off x="568910" y="4712924"/>
            <a:ext cx="11000840" cy="861774"/>
            <a:chOff x="597983" y="3718051"/>
            <a:chExt cx="11000840" cy="861774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248648B-059F-467D-98AC-1985D42A0C0B}"/>
                </a:ext>
              </a:extLst>
            </p:cNvPr>
            <p:cNvSpPr txBox="1"/>
            <p:nvPr/>
          </p:nvSpPr>
          <p:spPr>
            <a:xfrm>
              <a:off x="597983" y="3718051"/>
              <a:ext cx="348901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0" dirty="0">
                  <a:solidFill>
                    <a:srgbClr val="FF0000"/>
                  </a:solidFill>
                </a:rPr>
                <a:t>!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49CB642-331E-4CC8-8EFD-100FD36CE211}"/>
                </a:ext>
              </a:extLst>
            </p:cNvPr>
            <p:cNvSpPr txBox="1"/>
            <p:nvPr/>
          </p:nvSpPr>
          <p:spPr>
            <a:xfrm>
              <a:off x="986380" y="3825772"/>
              <a:ext cx="106124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b="0" i="0" dirty="0">
                  <a:solidFill>
                    <a:srgbClr val="1D1D1F"/>
                  </a:solidFill>
                  <a:effectLst/>
                  <a:latin typeface="system-ui"/>
                </a:rPr>
                <a:t>ИИ напишет общий вывод («Мы изучили тему...»). Учителю же нужно конкретное, дифференцированное задание, которое можно сразу скопировать в дневник или чат класса.</a:t>
              </a:r>
              <a:endParaRPr lang="ru-RU" i="1" dirty="0">
                <a:solidFill>
                  <a:srgbClr val="333333"/>
                </a:solidFill>
                <a:latin typeface="YS Tex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9186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D37D9-4F11-47F4-F4A2-D250398B0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D6E6F7-FB01-3BC1-23C8-A1DBC9118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82194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Нейросети для работы с видеоконтентом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EB5ACAAD-E854-DE9F-3EB3-3F07E8E898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66962E08-51C8-9A69-E0A1-6F1D58A995F0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E3C60A2B-5305-E086-0AB5-81F6BBE0486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4C483E0D-B44E-FC2A-270E-EFD8832EAB6F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5C82ACC1-F58B-C353-49FB-CAB6C6D0CAF1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4C934B4-C5BE-E5BC-1439-9B3B4816B8C2}"/>
              </a:ext>
            </a:extLst>
          </p:cNvPr>
          <p:cNvSpPr txBox="1"/>
          <p:nvPr/>
        </p:nvSpPr>
        <p:spPr>
          <a:xfrm>
            <a:off x="609603" y="1343189"/>
            <a:ext cx="11201397" cy="4319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endParaRPr lang="ru-RU" sz="1500" b="1" i="1" dirty="0">
              <a:solidFill>
                <a:srgbClr val="273B4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273B41"/>
                </a:solidFill>
                <a:cs typeface="Times New Roman" panose="02020603050405020304" pitchFamily="18" charset="0"/>
              </a:rPr>
              <a:t>Ограничения и недостатки</a:t>
            </a:r>
            <a:r>
              <a:rPr lang="ru-RU" sz="24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Times New Roman" panose="02020603050405020304" pitchFamily="18" charset="0"/>
              <a:buChar char="₋"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нестабильное качество 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(в сгенерированных видео могут присутствовать артефакты, особенно в области мимики, физики объектов или сложных взаимодействий);</a:t>
            </a:r>
          </a:p>
          <a:p>
            <a:pPr marL="342900" indent="-342900" algn="just">
              <a:lnSpc>
                <a:spcPct val="107000"/>
              </a:lnSpc>
              <a:buFont typeface="Times New Roman" panose="02020603050405020304" pitchFamily="18" charset="0"/>
              <a:buChar char="₋"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ограниченная длина роликов 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(многие инструменты создают клипы длиной до 10–20 секунд, длинный материал приходится собирать из отдельных фрагментов);</a:t>
            </a:r>
          </a:p>
          <a:p>
            <a:pPr marL="342900" indent="-342900" algn="just">
              <a:lnSpc>
                <a:spcPct val="107000"/>
              </a:lnSpc>
              <a:buFont typeface="Times New Roman" panose="02020603050405020304" pitchFamily="18" charset="0"/>
              <a:buChar char="₋"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зависимость от качества и объёма данных, на которых обучена нейросеть</a:t>
            </a:r>
            <a:r>
              <a:rPr lang="ru-RU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lnSpc>
                <a:spcPct val="107000"/>
              </a:lnSpc>
              <a:buFont typeface="Times New Roman" panose="02020603050405020304" pitchFamily="18" charset="0"/>
              <a:buChar char="₋"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языковой и платёжный барьеры 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(некоторые сервисы могут иметь ограничения по поддержке языков или требовать оплаты зарубежной картой);</a:t>
            </a:r>
          </a:p>
          <a:p>
            <a:pPr marL="342900" indent="-342900" algn="just">
              <a:lnSpc>
                <a:spcPct val="107000"/>
              </a:lnSpc>
              <a:buFont typeface="Times New Roman" panose="02020603050405020304" pitchFamily="18" charset="0"/>
              <a:buChar char="₋"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непредсказуемость результатов 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(для получения удачного ролика может потребоваться несколько итераций и затрат токенов).</a:t>
            </a:r>
          </a:p>
          <a:p>
            <a:pPr indent="355600" algn="just"/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49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07A13B-5488-4BB0-BAF4-372465789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684" y="18255"/>
            <a:ext cx="10515600" cy="1325563"/>
          </a:xfrm>
        </p:spPr>
        <p:txBody>
          <a:bodyPr/>
          <a:lstStyle/>
          <a:p>
            <a:pPr algn="ctr"/>
            <a:r>
              <a:rPr lang="ru-RU" sz="4000" dirty="0">
                <a:solidFill>
                  <a:srgbClr val="BD4F05"/>
                </a:solidFill>
              </a:rPr>
              <a:t>Нейросети для работы с видео</a:t>
            </a: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ECEEEFCB-6378-456C-92A5-887DF85898A1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51345217-B6AC-41F0-91DD-C3012CA60B4E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50DD4427-A7F4-42A7-BF92-4F8EEB91C37F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89ADA52D-59C9-4078-AA58-90FFAF339B7C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0EEACFE2-24A1-5D91-B754-77E617208E90}"/>
              </a:ext>
            </a:extLst>
          </p:cNvPr>
          <p:cNvSpPr txBox="1"/>
          <p:nvPr/>
        </p:nvSpPr>
        <p:spPr>
          <a:xfrm>
            <a:off x="696664" y="1143763"/>
            <a:ext cx="11021860" cy="9103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000" dirty="0">
                <a:solidFill>
                  <a:srgbClr val="273B41"/>
                </a:solidFill>
                <a:latin typeface="Times New Roman" panose="02020603050405020304" pitchFamily="18" charset="0"/>
              </a:rPr>
              <a:t>                       </a:t>
            </a:r>
            <a:r>
              <a:rPr lang="en-US" sz="2400" dirty="0" err="1">
                <a:solidFill>
                  <a:srgbClr val="273B41"/>
                </a:solidFill>
              </a:rPr>
              <a:t>PixVerse</a:t>
            </a:r>
            <a:r>
              <a:rPr lang="en-US" sz="2400" dirty="0">
                <a:solidFill>
                  <a:srgbClr val="273B41"/>
                </a:solidFill>
              </a:rPr>
              <a:t> </a:t>
            </a:r>
            <a:r>
              <a:rPr lang="ru-RU" sz="2400" dirty="0">
                <a:solidFill>
                  <a:srgbClr val="273B41"/>
                </a:solidFill>
                <a:hlinkClick r:id="rId2"/>
              </a:rPr>
              <a:t>https://app.pixverse.ai/</a:t>
            </a:r>
            <a:endParaRPr lang="en-US" sz="2400" dirty="0">
              <a:solidFill>
                <a:srgbClr val="273B41"/>
              </a:solidFill>
            </a:endParaRPr>
          </a:p>
          <a:p>
            <a:pPr marL="1438275">
              <a:lnSpc>
                <a:spcPct val="114000"/>
              </a:lnSpc>
            </a:pPr>
            <a:r>
              <a:rPr lang="ru-RU" sz="2400" dirty="0">
                <a:solidFill>
                  <a:srgbClr val="273B41"/>
                </a:solidFill>
              </a:rPr>
              <a:t>Выдаётся 60 кредитов в день. 1 небольшое видео – 25 кредитов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0A582BA-03F9-FE98-61FB-B30C3F03FE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664" y="1358331"/>
            <a:ext cx="1362075" cy="419100"/>
          </a:xfrm>
          <a:prstGeom prst="rect">
            <a:avLst/>
          </a:prstGeom>
        </p:spPr>
      </p:pic>
      <p:pic>
        <p:nvPicPr>
          <p:cNvPr id="9" name="Picture 8" descr="Picture background">
            <a:extLst>
              <a:ext uri="{FF2B5EF4-FFF2-40B4-BE49-F238E27FC236}">
                <a16:creationId xmlns:a16="http://schemas.microsoft.com/office/drawing/2014/main" id="{838C233B-2390-A958-71AE-B325C13F0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684" y="2162634"/>
            <a:ext cx="1007909" cy="1007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06FECCE-6BDA-BA62-DC78-7954C16CAA8E}"/>
              </a:ext>
            </a:extLst>
          </p:cNvPr>
          <p:cNvSpPr txBox="1"/>
          <p:nvPr/>
        </p:nvSpPr>
        <p:spPr>
          <a:xfrm>
            <a:off x="2148517" y="2245090"/>
            <a:ext cx="9490225" cy="9103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400" dirty="0">
                <a:solidFill>
                  <a:srgbClr val="273B41"/>
                </a:solidFill>
              </a:rPr>
              <a:t>Qween </a:t>
            </a:r>
            <a:r>
              <a:rPr lang="en-US" sz="2400" dirty="0">
                <a:solidFill>
                  <a:srgbClr val="273B41"/>
                </a:solidFill>
                <a:hlinkClick r:id="rId5"/>
              </a:rPr>
              <a:t>https://chat.qwen.ai</a:t>
            </a:r>
            <a:endParaRPr lang="ru-RU" sz="2400" dirty="0">
              <a:solidFill>
                <a:srgbClr val="273B41"/>
              </a:solidFill>
            </a:endParaRPr>
          </a:p>
          <a:p>
            <a:pPr>
              <a:lnSpc>
                <a:spcPct val="114000"/>
              </a:lnSpc>
            </a:pPr>
            <a:r>
              <a:rPr lang="ru-RU" sz="2400" dirty="0">
                <a:solidFill>
                  <a:srgbClr val="273B41"/>
                </a:solidFill>
              </a:rPr>
              <a:t>Только текстовые </a:t>
            </a:r>
            <a:r>
              <a:rPr lang="ru-RU" sz="2400" dirty="0" err="1">
                <a:solidFill>
                  <a:srgbClr val="273B41"/>
                </a:solidFill>
              </a:rPr>
              <a:t>промпты</a:t>
            </a:r>
            <a:r>
              <a:rPr lang="ru-RU" sz="2400" dirty="0">
                <a:solidFill>
                  <a:srgbClr val="273B41"/>
                </a:solidFill>
              </a:rPr>
              <a:t> без загрузки фотографий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BBC4594-186A-A64D-6A69-F566B3CB5D22}"/>
              </a:ext>
            </a:extLst>
          </p:cNvPr>
          <p:cNvSpPr txBox="1"/>
          <p:nvPr/>
        </p:nvSpPr>
        <p:spPr>
          <a:xfrm>
            <a:off x="789140" y="3431643"/>
            <a:ext cx="11021860" cy="9103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000" dirty="0">
                <a:solidFill>
                  <a:srgbClr val="273B41"/>
                </a:solidFill>
                <a:latin typeface="Times New Roman" panose="02020603050405020304" pitchFamily="18" charset="0"/>
              </a:rPr>
              <a:t>                      </a:t>
            </a:r>
            <a:r>
              <a:rPr lang="ru-RU" sz="2400" dirty="0" err="1">
                <a:solidFill>
                  <a:srgbClr val="273B41"/>
                </a:solidFill>
              </a:rPr>
              <a:t>Шедеврум</a:t>
            </a:r>
            <a:r>
              <a:rPr lang="en-US" sz="2400" dirty="0">
                <a:solidFill>
                  <a:srgbClr val="273B41"/>
                </a:solidFill>
              </a:rPr>
              <a:t> </a:t>
            </a:r>
            <a:r>
              <a:rPr lang="en-US" sz="2400" dirty="0">
                <a:solidFill>
                  <a:srgbClr val="273B41"/>
                </a:solidFill>
                <a:hlinkClick r:id="rId6"/>
              </a:rPr>
              <a:t>https://shedevrum.ai/text-to-video/</a:t>
            </a:r>
            <a:endParaRPr lang="ru-RU" sz="2400" dirty="0">
              <a:solidFill>
                <a:srgbClr val="273B41"/>
              </a:solidFill>
            </a:endParaRPr>
          </a:p>
          <a:p>
            <a:pPr marL="1438275">
              <a:lnSpc>
                <a:spcPct val="114000"/>
              </a:lnSpc>
            </a:pPr>
            <a:r>
              <a:rPr lang="ru-RU" sz="2400" dirty="0">
                <a:solidFill>
                  <a:srgbClr val="273B41"/>
                </a:solidFill>
              </a:rPr>
              <a:t>Генерация 10 видео в день. Оживление фотографий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28C1AA-4CED-3CA9-9FB3-5407CDB5D91F}"/>
              </a:ext>
            </a:extLst>
          </p:cNvPr>
          <p:cNvSpPr txBox="1"/>
          <p:nvPr/>
        </p:nvSpPr>
        <p:spPr>
          <a:xfrm>
            <a:off x="2146061" y="4618729"/>
            <a:ext cx="9490229" cy="9103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sz="2400" dirty="0">
                <a:solidFill>
                  <a:srgbClr val="273B41"/>
                </a:solidFill>
              </a:rPr>
              <a:t>Яндекс Алиса</a:t>
            </a:r>
            <a:r>
              <a:rPr lang="en-US" sz="2400" dirty="0">
                <a:solidFill>
                  <a:srgbClr val="273B41"/>
                </a:solidFill>
              </a:rPr>
              <a:t> </a:t>
            </a:r>
            <a:r>
              <a:rPr lang="en-US" sz="2400" dirty="0">
                <a:solidFill>
                  <a:srgbClr val="273B41"/>
                </a:solidFill>
                <a:hlinkClick r:id="rId6"/>
              </a:rPr>
              <a:t>https://shedevrum.ai/text-to-video/</a:t>
            </a:r>
            <a:endParaRPr lang="ru-RU" sz="2400" dirty="0">
              <a:solidFill>
                <a:srgbClr val="273B41"/>
              </a:solidFill>
            </a:endParaRPr>
          </a:p>
          <a:p>
            <a:pPr>
              <a:lnSpc>
                <a:spcPct val="114000"/>
              </a:lnSpc>
            </a:pPr>
            <a:r>
              <a:rPr lang="ru-RU" sz="2400" dirty="0">
                <a:solidFill>
                  <a:srgbClr val="273B41"/>
                </a:solidFill>
              </a:rPr>
              <a:t>Оживление фотографий</a:t>
            </a:r>
          </a:p>
        </p:txBody>
      </p:sp>
      <p:pic>
        <p:nvPicPr>
          <p:cNvPr id="18" name="Picture 2" descr="Picture background">
            <a:extLst>
              <a:ext uri="{FF2B5EF4-FFF2-40B4-BE49-F238E27FC236}">
                <a16:creationId xmlns:a16="http://schemas.microsoft.com/office/drawing/2014/main" id="{353B4B80-58F4-1C70-3D7A-F5B37B28C2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669" y="4688333"/>
            <a:ext cx="762063" cy="76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Приложения в Google Play – Шедеврум">
            <a:extLst>
              <a:ext uri="{FF2B5EF4-FFF2-40B4-BE49-F238E27FC236}">
                <a16:creationId xmlns:a16="http://schemas.microsoft.com/office/drawing/2014/main" id="{74DB20BD-DA3D-8767-B7B8-085A58BCA2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04" y="3471428"/>
            <a:ext cx="783860" cy="783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C769C97-2C3B-D6B0-860F-C58259CF5C97}"/>
              </a:ext>
            </a:extLst>
          </p:cNvPr>
          <p:cNvSpPr txBox="1"/>
          <p:nvPr/>
        </p:nvSpPr>
        <p:spPr>
          <a:xfrm>
            <a:off x="2228294" y="5667168"/>
            <a:ext cx="9490229" cy="9103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400" dirty="0" err="1">
                <a:solidFill>
                  <a:srgbClr val="273B41"/>
                </a:solidFill>
              </a:rPr>
              <a:t>GigaChat</a:t>
            </a:r>
            <a:r>
              <a:rPr lang="en-US" sz="2400" dirty="0">
                <a:solidFill>
                  <a:srgbClr val="273B41"/>
                </a:solidFill>
              </a:rPr>
              <a:t> </a:t>
            </a:r>
            <a:r>
              <a:rPr lang="en-US" sz="2400" dirty="0">
                <a:solidFill>
                  <a:srgbClr val="273B41"/>
                </a:solidFill>
                <a:hlinkClick r:id="rId9"/>
              </a:rPr>
              <a:t>https://giga.chat/tools/video/019e6a2e-01a9-7ef3-a62b-21add01e47f4</a:t>
            </a:r>
            <a:endParaRPr lang="ru-RU" sz="2400" dirty="0">
              <a:solidFill>
                <a:srgbClr val="273B41"/>
              </a:solidFill>
            </a:endParaRPr>
          </a:p>
        </p:txBody>
      </p:sp>
      <p:pic>
        <p:nvPicPr>
          <p:cNvPr id="21" name="Picture 2" descr="Picture background">
            <a:extLst>
              <a:ext uri="{FF2B5EF4-FFF2-40B4-BE49-F238E27FC236}">
                <a16:creationId xmlns:a16="http://schemas.microsoft.com/office/drawing/2014/main" id="{471679C8-B617-4066-4222-7EADF9DE0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03" y="5742897"/>
            <a:ext cx="783860" cy="783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0983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1" y="175419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Этапы работы с нейросетью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ACCD94F5-553C-4C2F-8019-D1B7DC837639}"/>
              </a:ext>
            </a:extLst>
          </p:cNvPr>
          <p:cNvSpPr txBox="1"/>
          <p:nvPr/>
        </p:nvSpPr>
        <p:spPr>
          <a:xfrm>
            <a:off x="571503" y="1501973"/>
            <a:ext cx="11201397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800" spc="-30" dirty="0">
                <a:solidFill>
                  <a:srgbClr val="273B4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Шаг 1: Выбор инструмента (нейросети)</a:t>
            </a:r>
            <a:endParaRPr lang="ru-RU" sz="2800" dirty="0">
              <a:solidFill>
                <a:srgbClr val="273B4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800" spc="-30" dirty="0">
                <a:solidFill>
                  <a:srgbClr val="273B4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Шаг 2: Написать </a:t>
            </a:r>
            <a:r>
              <a:rPr lang="ru-RU" sz="2800" spc="-30" dirty="0" err="1">
                <a:solidFill>
                  <a:srgbClr val="273B4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промпт</a:t>
            </a:r>
            <a:endParaRPr lang="ru-RU" sz="2800" dirty="0">
              <a:solidFill>
                <a:srgbClr val="273B4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800" spc="-30" dirty="0">
                <a:solidFill>
                  <a:srgbClr val="273B4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Шаг 3: Итерации и уточнения</a:t>
            </a:r>
            <a:endParaRPr lang="ru-RU" sz="2800" dirty="0">
              <a:solidFill>
                <a:srgbClr val="273B4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600" dirty="0">
              <a:solidFill>
                <a:srgbClr val="273B41"/>
              </a:solidFill>
            </a:endParaRPr>
          </a:p>
        </p:txBody>
      </p:sp>
      <p:pic>
        <p:nvPicPr>
          <p:cNvPr id="3074" name="Picture 2" descr="Picture background">
            <a:extLst>
              <a:ext uri="{FF2B5EF4-FFF2-40B4-BE49-F238E27FC236}">
                <a16:creationId xmlns:a16="http://schemas.microsoft.com/office/drawing/2014/main" id="{043C0A40-B165-484D-B371-94B6F4CD1F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3" y="3627123"/>
            <a:ext cx="1973576" cy="197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Picture background">
            <a:extLst>
              <a:ext uri="{FF2B5EF4-FFF2-40B4-BE49-F238E27FC236}">
                <a16:creationId xmlns:a16="http://schemas.microsoft.com/office/drawing/2014/main" id="{8B2416E5-03F5-424D-A6B6-397F57C4FB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361" y="4369239"/>
            <a:ext cx="1973576" cy="197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1580EB5-F383-2902-5226-1E549C529E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09570" y="2603365"/>
            <a:ext cx="3101430" cy="954286"/>
          </a:xfrm>
          <a:prstGeom prst="rect">
            <a:avLst/>
          </a:prstGeom>
        </p:spPr>
      </p:pic>
      <p:pic>
        <p:nvPicPr>
          <p:cNvPr id="9" name="Picture 2" descr="Picture background">
            <a:extLst>
              <a:ext uri="{FF2B5EF4-FFF2-40B4-BE49-F238E27FC236}">
                <a16:creationId xmlns:a16="http://schemas.microsoft.com/office/drawing/2014/main" id="{DFD3F48C-701F-F1C4-72BC-03AF3E00A7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297" y="4289902"/>
            <a:ext cx="1747203" cy="1747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Приложения в Google Play – Шедеврум">
            <a:extLst>
              <a:ext uri="{FF2B5EF4-FFF2-40B4-BE49-F238E27FC236}">
                <a16:creationId xmlns:a16="http://schemas.microsoft.com/office/drawing/2014/main" id="{BD33E268-1363-4611-A155-DD3C209797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3685" y="4166311"/>
            <a:ext cx="1973576" cy="197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222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976EE-94A0-4108-8C33-D6A6080A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Формула </a:t>
            </a:r>
            <a:r>
              <a:rPr lang="ru-RU" dirty="0" err="1">
                <a:solidFill>
                  <a:srgbClr val="BD4F05"/>
                </a:solidFill>
              </a:rPr>
              <a:t>промпта</a:t>
            </a:r>
            <a:r>
              <a:rPr lang="ru-RU" dirty="0">
                <a:solidFill>
                  <a:srgbClr val="BD4F05"/>
                </a:solidFill>
              </a:rPr>
              <a:t> для создания видео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E2BCAD5-1F36-40E7-B840-49D07C94F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923646F-218B-43D5-ACF2-6468DC3F1305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C4214FE-DAFA-4E48-B586-F3BC38A5547A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AE95898-D672-4CAA-8755-C2ABA9BBBA86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5486F8-1EFB-4364-A226-D60E9C81C208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ACCD94F5-553C-4C2F-8019-D1B7DC837639}"/>
              </a:ext>
            </a:extLst>
          </p:cNvPr>
          <p:cNvSpPr txBox="1"/>
          <p:nvPr/>
        </p:nvSpPr>
        <p:spPr>
          <a:xfrm>
            <a:off x="609603" y="1168650"/>
            <a:ext cx="11201397" cy="574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>
                <a:solidFill>
                  <a:srgbClr val="273B41"/>
                </a:solidFill>
              </a:rPr>
              <a:t>[</a:t>
            </a:r>
            <a:r>
              <a:rPr lang="ru-RU" sz="2300" dirty="0">
                <a:solidFill>
                  <a:srgbClr val="273B41"/>
                </a:solidFill>
              </a:rPr>
              <a:t>Объект</a:t>
            </a:r>
            <a:r>
              <a:rPr lang="en-US" sz="2300" dirty="0">
                <a:solidFill>
                  <a:srgbClr val="273B41"/>
                </a:solidFill>
              </a:rPr>
              <a:t>]</a:t>
            </a:r>
            <a:r>
              <a:rPr lang="ru-RU" sz="2300" dirty="0">
                <a:solidFill>
                  <a:srgbClr val="273B41"/>
                </a:solidFill>
              </a:rPr>
              <a:t> + </a:t>
            </a:r>
            <a:r>
              <a:rPr lang="en-US" sz="2300" dirty="0">
                <a:solidFill>
                  <a:srgbClr val="273B41"/>
                </a:solidFill>
              </a:rPr>
              <a:t>[</a:t>
            </a:r>
            <a:r>
              <a:rPr lang="ru-RU" sz="2300" dirty="0">
                <a:solidFill>
                  <a:srgbClr val="273B41"/>
                </a:solidFill>
              </a:rPr>
              <a:t>Действие</a:t>
            </a:r>
            <a:r>
              <a:rPr lang="en-US" sz="2300" dirty="0">
                <a:solidFill>
                  <a:srgbClr val="273B41"/>
                </a:solidFill>
              </a:rPr>
              <a:t>]</a:t>
            </a:r>
            <a:r>
              <a:rPr lang="ru-RU" sz="2300" dirty="0">
                <a:solidFill>
                  <a:srgbClr val="273B41"/>
                </a:solidFill>
              </a:rPr>
              <a:t> + </a:t>
            </a:r>
            <a:r>
              <a:rPr lang="en-US" sz="2300" dirty="0">
                <a:solidFill>
                  <a:srgbClr val="273B41"/>
                </a:solidFill>
              </a:rPr>
              <a:t>[</a:t>
            </a:r>
            <a:r>
              <a:rPr lang="ru-RU" sz="2300" dirty="0">
                <a:solidFill>
                  <a:srgbClr val="273B41"/>
                </a:solidFill>
              </a:rPr>
              <a:t>Окружение</a:t>
            </a:r>
            <a:r>
              <a:rPr lang="en-US" sz="2300" dirty="0">
                <a:solidFill>
                  <a:srgbClr val="273B41"/>
                </a:solidFill>
              </a:rPr>
              <a:t>]</a:t>
            </a:r>
            <a:r>
              <a:rPr lang="ru-RU" sz="2300" dirty="0">
                <a:solidFill>
                  <a:srgbClr val="273B41"/>
                </a:solidFill>
              </a:rPr>
              <a:t> + </a:t>
            </a:r>
            <a:r>
              <a:rPr lang="en-US" sz="2300" dirty="0">
                <a:solidFill>
                  <a:srgbClr val="273B41"/>
                </a:solidFill>
              </a:rPr>
              <a:t>[</a:t>
            </a:r>
            <a:r>
              <a:rPr lang="ru-RU" sz="2300" dirty="0">
                <a:solidFill>
                  <a:srgbClr val="273B41"/>
                </a:solidFill>
              </a:rPr>
              <a:t>Освещение</a:t>
            </a:r>
            <a:r>
              <a:rPr lang="en-US" sz="2300" dirty="0">
                <a:solidFill>
                  <a:srgbClr val="273B41"/>
                </a:solidFill>
              </a:rPr>
              <a:t>]</a:t>
            </a:r>
            <a:r>
              <a:rPr lang="ru-RU" sz="2300" dirty="0">
                <a:solidFill>
                  <a:srgbClr val="273B41"/>
                </a:solidFill>
              </a:rPr>
              <a:t> + </a:t>
            </a:r>
            <a:r>
              <a:rPr lang="en-US" sz="2300" dirty="0">
                <a:solidFill>
                  <a:srgbClr val="273B41"/>
                </a:solidFill>
              </a:rPr>
              <a:t>[</a:t>
            </a:r>
            <a:r>
              <a:rPr lang="ru-RU" sz="2300" dirty="0">
                <a:solidFill>
                  <a:srgbClr val="273B41"/>
                </a:solidFill>
              </a:rPr>
              <a:t>Движение камеры</a:t>
            </a:r>
            <a:r>
              <a:rPr lang="en-US" sz="2300" dirty="0">
                <a:solidFill>
                  <a:srgbClr val="273B41"/>
                </a:solidFill>
              </a:rPr>
              <a:t>]</a:t>
            </a:r>
            <a:r>
              <a:rPr lang="ru-RU" sz="2300" dirty="0">
                <a:solidFill>
                  <a:srgbClr val="273B41"/>
                </a:solidFill>
              </a:rPr>
              <a:t> + </a:t>
            </a:r>
            <a:r>
              <a:rPr lang="en-US" sz="2300" dirty="0">
                <a:solidFill>
                  <a:srgbClr val="273B41"/>
                </a:solidFill>
              </a:rPr>
              <a:t>[</a:t>
            </a:r>
            <a:r>
              <a:rPr lang="ru-RU" sz="2300" dirty="0">
                <a:solidFill>
                  <a:srgbClr val="273B41"/>
                </a:solidFill>
              </a:rPr>
              <a:t>Стиль</a:t>
            </a:r>
            <a:r>
              <a:rPr lang="en-US" sz="2300" dirty="0">
                <a:solidFill>
                  <a:srgbClr val="273B41"/>
                </a:solidFill>
              </a:rPr>
              <a:t>]</a:t>
            </a:r>
            <a:r>
              <a:rPr lang="ru-RU" sz="2300" dirty="0">
                <a:solidFill>
                  <a:srgbClr val="273B41"/>
                </a:solidFill>
              </a:rPr>
              <a:t> </a:t>
            </a:r>
          </a:p>
          <a:p>
            <a:endParaRPr lang="ru-RU" sz="2000" dirty="0">
              <a:solidFill>
                <a:srgbClr val="273B41"/>
              </a:solidFill>
            </a:endParaRPr>
          </a:p>
          <a:p>
            <a:pPr algn="just" fontAlgn="t">
              <a:lnSpc>
                <a:spcPct val="114000"/>
              </a:lnSpc>
            </a:pPr>
            <a:r>
              <a:rPr lang="ru-RU" sz="2000" b="1" dirty="0">
                <a:solidFill>
                  <a:srgbClr val="273B41"/>
                </a:solidFill>
              </a:rPr>
              <a:t>Объект (субъект) </a:t>
            </a:r>
            <a:r>
              <a:rPr lang="ru-RU" sz="2000" dirty="0">
                <a:solidFill>
                  <a:srgbClr val="273B41"/>
                </a:solidFill>
              </a:rPr>
              <a:t>— главный элемент сцены: человек, предмет, животное, пейзаж и т. д. Например: «молодая женщина в развевающемся красном платье», «гладкий чёрный спортивный автомобиль». </a:t>
            </a:r>
          </a:p>
          <a:p>
            <a:pPr algn="just" fontAlgn="t">
              <a:lnSpc>
                <a:spcPct val="114000"/>
              </a:lnSpc>
            </a:pPr>
            <a:r>
              <a:rPr lang="ru-RU" sz="2000" b="1" dirty="0">
                <a:solidFill>
                  <a:srgbClr val="273B41"/>
                </a:solidFill>
              </a:rPr>
              <a:t>Действие</a:t>
            </a:r>
            <a:r>
              <a:rPr lang="ru-RU" sz="2000" dirty="0">
                <a:solidFill>
                  <a:srgbClr val="273B41"/>
                </a:solidFill>
              </a:rPr>
              <a:t> —  что происходит с объектом. Например: «энергично бежит к камере», «медленно вращается на пьедестале». </a:t>
            </a:r>
          </a:p>
          <a:p>
            <a:pPr algn="just" fontAlgn="t">
              <a:lnSpc>
                <a:spcPct val="114000"/>
              </a:lnSpc>
            </a:pPr>
            <a:r>
              <a:rPr lang="ru-RU" sz="2000" b="1" dirty="0">
                <a:solidFill>
                  <a:srgbClr val="273B41"/>
                </a:solidFill>
              </a:rPr>
              <a:t>Окружение (среда) </a:t>
            </a:r>
            <a:r>
              <a:rPr lang="ru-RU" sz="2000" dirty="0">
                <a:solidFill>
                  <a:srgbClr val="273B41"/>
                </a:solidFill>
              </a:rPr>
              <a:t>— место действия, контекст и фон. Например: «на неоновой городской улице ночью», «в минималистичной белой студии». </a:t>
            </a:r>
          </a:p>
          <a:p>
            <a:pPr algn="just" fontAlgn="t">
              <a:lnSpc>
                <a:spcPct val="114000"/>
              </a:lnSpc>
            </a:pPr>
            <a:r>
              <a:rPr lang="ru-RU" sz="2000" b="1" dirty="0">
                <a:solidFill>
                  <a:srgbClr val="273B41"/>
                </a:solidFill>
              </a:rPr>
              <a:t>Освещение</a:t>
            </a:r>
            <a:r>
              <a:rPr lang="ru-RU" sz="2000" dirty="0">
                <a:solidFill>
                  <a:srgbClr val="273B41"/>
                </a:solidFill>
              </a:rPr>
              <a:t> — тип света, его характеристики (мягкий, контрастный, неоновый и т. д.). Например, «свет золотого часа», «кинематографичное освещение». </a:t>
            </a:r>
          </a:p>
          <a:p>
            <a:pPr algn="just" fontAlgn="t">
              <a:lnSpc>
                <a:spcPct val="114000"/>
              </a:lnSpc>
            </a:pPr>
            <a:r>
              <a:rPr lang="ru-RU" sz="2000" b="1" dirty="0">
                <a:solidFill>
                  <a:srgbClr val="273B41"/>
                </a:solidFill>
              </a:rPr>
              <a:t>Движение камеры </a:t>
            </a:r>
            <a:r>
              <a:rPr lang="ru-RU" sz="2000" dirty="0">
                <a:solidFill>
                  <a:srgbClr val="273B41"/>
                </a:solidFill>
              </a:rPr>
              <a:t>— как должна двигаться камера: панорама, наезд, облет, следящая съёмка и т. п. Например, «</a:t>
            </a:r>
            <a:r>
              <a:rPr lang="ru-RU" sz="2000" dirty="0" err="1">
                <a:solidFill>
                  <a:srgbClr val="273B41"/>
                </a:solidFill>
              </a:rPr>
              <a:t>camera</a:t>
            </a:r>
            <a:r>
              <a:rPr lang="ru-RU" sz="2000" dirty="0">
                <a:solidFill>
                  <a:srgbClr val="273B41"/>
                </a:solidFill>
              </a:rPr>
              <a:t> </a:t>
            </a:r>
            <a:r>
              <a:rPr lang="ru-RU" sz="2000" dirty="0" err="1">
                <a:solidFill>
                  <a:srgbClr val="273B41"/>
                </a:solidFill>
              </a:rPr>
              <a:t>orbits</a:t>
            </a:r>
            <a:r>
              <a:rPr lang="ru-RU" sz="2000" dirty="0">
                <a:solidFill>
                  <a:srgbClr val="273B41"/>
                </a:solidFill>
              </a:rPr>
              <a:t> </a:t>
            </a:r>
            <a:r>
              <a:rPr lang="ru-RU" sz="2000" dirty="0" err="1">
                <a:solidFill>
                  <a:srgbClr val="273B41"/>
                </a:solidFill>
              </a:rPr>
              <a:t>around</a:t>
            </a:r>
            <a:r>
              <a:rPr lang="ru-RU" sz="2000" dirty="0">
                <a:solidFill>
                  <a:srgbClr val="273B41"/>
                </a:solidFill>
              </a:rPr>
              <a:t>» (камера облетает вокруг) или «</a:t>
            </a:r>
            <a:r>
              <a:rPr lang="ru-RU" sz="2000" dirty="0" err="1">
                <a:solidFill>
                  <a:srgbClr val="273B41"/>
                </a:solidFill>
              </a:rPr>
              <a:t>tracking</a:t>
            </a:r>
            <a:r>
              <a:rPr lang="ru-RU" sz="2000" dirty="0">
                <a:solidFill>
                  <a:srgbClr val="273B41"/>
                </a:solidFill>
              </a:rPr>
              <a:t> </a:t>
            </a:r>
            <a:r>
              <a:rPr lang="ru-RU" sz="2000" dirty="0" err="1">
                <a:solidFill>
                  <a:srgbClr val="273B41"/>
                </a:solidFill>
              </a:rPr>
              <a:t>shot</a:t>
            </a:r>
            <a:r>
              <a:rPr lang="ru-RU" sz="2000" dirty="0">
                <a:solidFill>
                  <a:srgbClr val="273B41"/>
                </a:solidFill>
              </a:rPr>
              <a:t>» (следящая съёмка). </a:t>
            </a:r>
          </a:p>
          <a:p>
            <a:pPr algn="just" fontAlgn="t">
              <a:lnSpc>
                <a:spcPct val="114000"/>
              </a:lnSpc>
            </a:pPr>
            <a:r>
              <a:rPr lang="ru-RU" sz="2000" b="1" dirty="0">
                <a:solidFill>
                  <a:srgbClr val="273B41"/>
                </a:solidFill>
              </a:rPr>
              <a:t>Стиль</a:t>
            </a:r>
            <a:r>
              <a:rPr lang="ru-RU" sz="2000" dirty="0">
                <a:solidFill>
                  <a:srgbClr val="273B41"/>
                </a:solidFill>
              </a:rPr>
              <a:t> — эстетика ролика. Например, «</a:t>
            </a:r>
            <a:r>
              <a:rPr lang="ru-RU" sz="2000" dirty="0" err="1">
                <a:solidFill>
                  <a:srgbClr val="273B41"/>
                </a:solidFill>
              </a:rPr>
              <a:t>cinematic</a:t>
            </a:r>
            <a:r>
              <a:rPr lang="ru-RU" sz="2000" dirty="0">
                <a:solidFill>
                  <a:srgbClr val="273B41"/>
                </a:solidFill>
              </a:rPr>
              <a:t>, </a:t>
            </a:r>
            <a:r>
              <a:rPr lang="ru-RU" sz="2000" dirty="0" err="1">
                <a:solidFill>
                  <a:srgbClr val="273B41"/>
                </a:solidFill>
              </a:rPr>
              <a:t>film</a:t>
            </a:r>
            <a:r>
              <a:rPr lang="ru-RU" sz="2000" dirty="0">
                <a:solidFill>
                  <a:srgbClr val="273B41"/>
                </a:solidFill>
              </a:rPr>
              <a:t> </a:t>
            </a:r>
            <a:r>
              <a:rPr lang="ru-RU" sz="2000" dirty="0" err="1">
                <a:solidFill>
                  <a:srgbClr val="273B41"/>
                </a:solidFill>
              </a:rPr>
              <a:t>noir</a:t>
            </a:r>
            <a:r>
              <a:rPr lang="ru-RU" sz="2000" dirty="0">
                <a:solidFill>
                  <a:srgbClr val="273B41"/>
                </a:solidFill>
              </a:rPr>
              <a:t> </a:t>
            </a:r>
            <a:r>
              <a:rPr lang="ru-RU" sz="2000" dirty="0" err="1">
                <a:solidFill>
                  <a:srgbClr val="273B41"/>
                </a:solidFill>
              </a:rPr>
              <a:t>style</a:t>
            </a:r>
            <a:r>
              <a:rPr lang="ru-RU" sz="2000" dirty="0">
                <a:solidFill>
                  <a:srgbClr val="273B41"/>
                </a:solidFill>
              </a:rPr>
              <a:t>» (кинематографичный нуар), «</a:t>
            </a:r>
            <a:r>
              <a:rPr lang="ru-RU" sz="2000" dirty="0" err="1">
                <a:solidFill>
                  <a:srgbClr val="273B41"/>
                </a:solidFill>
              </a:rPr>
              <a:t>shot</a:t>
            </a:r>
            <a:r>
              <a:rPr lang="ru-RU" sz="2000" dirty="0">
                <a:solidFill>
                  <a:srgbClr val="273B41"/>
                </a:solidFill>
              </a:rPr>
              <a:t> </a:t>
            </a:r>
            <a:r>
              <a:rPr lang="ru-RU" sz="2000" dirty="0" err="1">
                <a:solidFill>
                  <a:srgbClr val="273B41"/>
                </a:solidFill>
              </a:rPr>
              <a:t>like</a:t>
            </a:r>
            <a:r>
              <a:rPr lang="ru-RU" sz="2000" dirty="0">
                <a:solidFill>
                  <a:srgbClr val="273B41"/>
                </a:solidFill>
              </a:rPr>
              <a:t> a </a:t>
            </a:r>
            <a:r>
              <a:rPr lang="ru-RU" sz="2000" dirty="0" err="1">
                <a:solidFill>
                  <a:srgbClr val="273B41"/>
                </a:solidFill>
              </a:rPr>
              <a:t>Wes</a:t>
            </a:r>
            <a:r>
              <a:rPr lang="ru-RU" sz="2000" dirty="0">
                <a:solidFill>
                  <a:srgbClr val="273B41"/>
                </a:solidFill>
              </a:rPr>
              <a:t> </a:t>
            </a:r>
            <a:r>
              <a:rPr lang="ru-RU" sz="2000" dirty="0" err="1">
                <a:solidFill>
                  <a:srgbClr val="273B41"/>
                </a:solidFill>
              </a:rPr>
              <a:t>Anderson</a:t>
            </a:r>
            <a:r>
              <a:rPr lang="ru-RU" sz="2000" dirty="0">
                <a:solidFill>
                  <a:srgbClr val="273B41"/>
                </a:solidFill>
              </a:rPr>
              <a:t> </a:t>
            </a:r>
            <a:r>
              <a:rPr lang="ru-RU" sz="2000" dirty="0" err="1">
                <a:solidFill>
                  <a:srgbClr val="273B41"/>
                </a:solidFill>
              </a:rPr>
              <a:t>film</a:t>
            </a:r>
            <a:r>
              <a:rPr lang="ru-RU" sz="2000" dirty="0">
                <a:solidFill>
                  <a:srgbClr val="273B41"/>
                </a:solidFill>
              </a:rPr>
              <a:t>» (снято как в фильмах Уэса Андерсона). </a:t>
            </a:r>
          </a:p>
          <a:p>
            <a:pPr algn="just" fontAlgn="t">
              <a:lnSpc>
                <a:spcPct val="114000"/>
              </a:lnSpc>
            </a:pPr>
            <a:r>
              <a:rPr lang="ru-RU" sz="2000" b="1" dirty="0">
                <a:solidFill>
                  <a:srgbClr val="273B41"/>
                </a:solidFill>
              </a:rPr>
              <a:t>Настроение/атмосфера </a:t>
            </a:r>
            <a:r>
              <a:rPr lang="ru-RU" sz="2000" dirty="0">
                <a:solidFill>
                  <a:srgbClr val="273B41"/>
                </a:solidFill>
              </a:rPr>
              <a:t>— общий тон видео (энергичное, уютное, драматичное и т. д.). </a:t>
            </a:r>
          </a:p>
          <a:p>
            <a:pPr algn="just">
              <a:spcAft>
                <a:spcPts val="0"/>
              </a:spcAft>
            </a:pPr>
            <a:endParaRPr lang="ru-RU" sz="2800" dirty="0">
              <a:solidFill>
                <a:srgbClr val="273B4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824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03382-F119-1449-8E21-285EA23A1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259E13-05A9-9021-88F2-E30C530EF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BD4F05"/>
                </a:solidFill>
              </a:rPr>
              <a:t>Формула </a:t>
            </a:r>
            <a:r>
              <a:rPr lang="ru-RU" dirty="0" err="1">
                <a:solidFill>
                  <a:srgbClr val="BD4F05"/>
                </a:solidFill>
              </a:rPr>
              <a:t>промпта</a:t>
            </a:r>
            <a:r>
              <a:rPr lang="ru-RU" dirty="0">
                <a:solidFill>
                  <a:srgbClr val="BD4F05"/>
                </a:solidFill>
              </a:rPr>
              <a:t> для создания видео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402C05B2-3E19-FD56-CEA2-E8CD066D89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1"/>
            <a:ext cx="8382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4FD781B-A849-2138-225E-65740554EBD4}"/>
              </a:ext>
            </a:extLst>
          </p:cNvPr>
          <p:cNvCxnSpPr>
            <a:cxnSpLocks/>
          </p:cNvCxnSpPr>
          <p:nvPr/>
        </p:nvCxnSpPr>
        <p:spPr>
          <a:xfrm flipH="1">
            <a:off x="167640" y="6720840"/>
            <a:ext cx="1184148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E6A56BA4-2573-AA22-8657-7E53091AC5C3}"/>
              </a:ext>
            </a:extLst>
          </p:cNvPr>
          <p:cNvCxnSpPr>
            <a:cxnSpLocks/>
          </p:cNvCxnSpPr>
          <p:nvPr/>
        </p:nvCxnSpPr>
        <p:spPr>
          <a:xfrm>
            <a:off x="167640" y="152400"/>
            <a:ext cx="0" cy="656844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665A05CE-D7A7-962C-A39F-733F2C665C67}"/>
              </a:ext>
            </a:extLst>
          </p:cNvPr>
          <p:cNvCxnSpPr>
            <a:cxnSpLocks/>
          </p:cNvCxnSpPr>
          <p:nvPr/>
        </p:nvCxnSpPr>
        <p:spPr>
          <a:xfrm>
            <a:off x="327660" y="297180"/>
            <a:ext cx="0" cy="627126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10193D92-1025-0F82-C5BB-56D571AE2C49}"/>
              </a:ext>
            </a:extLst>
          </p:cNvPr>
          <p:cNvCxnSpPr/>
          <p:nvPr/>
        </p:nvCxnSpPr>
        <p:spPr>
          <a:xfrm>
            <a:off x="327660" y="6568440"/>
            <a:ext cx="11483340" cy="0"/>
          </a:xfrm>
          <a:prstGeom prst="line">
            <a:avLst/>
          </a:prstGeom>
          <a:ln w="12700">
            <a:solidFill>
              <a:srgbClr val="273B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F69FDBB7-C7C5-443A-94B4-C6BEA674AA9B}"/>
              </a:ext>
            </a:extLst>
          </p:cNvPr>
          <p:cNvSpPr txBox="1"/>
          <p:nvPr/>
        </p:nvSpPr>
        <p:spPr>
          <a:xfrm>
            <a:off x="609603" y="1168650"/>
            <a:ext cx="11201397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rgbClr val="273B41"/>
                </a:solidFill>
              </a:rPr>
              <a:t>Дополнительные рекомендации:</a:t>
            </a:r>
            <a:endParaRPr lang="en-US" sz="2400" b="1" i="1" dirty="0">
              <a:solidFill>
                <a:srgbClr val="273B41"/>
              </a:solidFill>
            </a:endParaRPr>
          </a:p>
          <a:p>
            <a:endParaRPr lang="ru-RU" sz="2000" dirty="0">
              <a:solidFill>
                <a:srgbClr val="273B41"/>
              </a:solidFill>
            </a:endParaRPr>
          </a:p>
          <a:p>
            <a:pPr algn="just">
              <a:spcBef>
                <a:spcPts val="400"/>
              </a:spcBef>
            </a:pPr>
            <a:r>
              <a:rPr lang="ru-RU" sz="2200" b="1" dirty="0">
                <a:solidFill>
                  <a:srgbClr val="273B41"/>
                </a:solidFill>
              </a:rPr>
              <a:t>Конкретика и полнота</a:t>
            </a:r>
            <a:r>
              <a:rPr lang="ru-RU" sz="2200" dirty="0">
                <a:solidFill>
                  <a:srgbClr val="273B41"/>
                </a:solidFill>
              </a:rPr>
              <a:t>. Указывайте детали: возраст, одежду, эмоции персонажа, материал предмета, погодные условия, время суток. </a:t>
            </a:r>
            <a:endParaRPr lang="en-US" sz="2200" dirty="0">
              <a:solidFill>
                <a:srgbClr val="273B41"/>
              </a:solidFill>
            </a:endParaRPr>
          </a:p>
          <a:p>
            <a:pPr algn="just">
              <a:spcBef>
                <a:spcPts val="400"/>
              </a:spcBef>
            </a:pPr>
            <a:r>
              <a:rPr lang="ru-RU" sz="2200" b="1" dirty="0">
                <a:solidFill>
                  <a:srgbClr val="273B41"/>
                </a:solidFill>
              </a:rPr>
              <a:t>Использование профессиональных терминов</a:t>
            </a:r>
            <a:r>
              <a:rPr lang="ru-RU" sz="2200" dirty="0">
                <a:solidFill>
                  <a:srgbClr val="273B41"/>
                </a:solidFill>
              </a:rPr>
              <a:t>. Вместо общих слов вроде «светло» или «темно» лучше использовать точные описания освещения. </a:t>
            </a:r>
            <a:endParaRPr lang="en-US" sz="2200" dirty="0">
              <a:solidFill>
                <a:srgbClr val="273B41"/>
              </a:solidFill>
            </a:endParaRPr>
          </a:p>
          <a:p>
            <a:pPr algn="just">
              <a:spcBef>
                <a:spcPts val="400"/>
              </a:spcBef>
            </a:pPr>
            <a:r>
              <a:rPr lang="ru-RU" sz="2200" b="1" dirty="0">
                <a:solidFill>
                  <a:srgbClr val="273B41"/>
                </a:solidFill>
              </a:rPr>
              <a:t>Технические параметры</a:t>
            </a:r>
            <a:r>
              <a:rPr lang="ru-RU" sz="2200" dirty="0">
                <a:solidFill>
                  <a:srgbClr val="273B41"/>
                </a:solidFill>
              </a:rPr>
              <a:t>. Если сервис это поддерживает, указывайте разрешение (1080p, 4K), соотношение сторон (16:9, 9:16), длительность видео. </a:t>
            </a:r>
            <a:endParaRPr lang="en-US" sz="2200" dirty="0">
              <a:solidFill>
                <a:srgbClr val="273B41"/>
              </a:solidFill>
            </a:endParaRPr>
          </a:p>
          <a:p>
            <a:pPr algn="just">
              <a:spcBef>
                <a:spcPts val="400"/>
              </a:spcBef>
            </a:pPr>
            <a:r>
              <a:rPr lang="ru-RU" sz="2200" b="1" dirty="0">
                <a:solidFill>
                  <a:srgbClr val="273B41"/>
                </a:solidFill>
              </a:rPr>
              <a:t>Негативный </a:t>
            </a:r>
            <a:r>
              <a:rPr lang="ru-RU" sz="2200" b="1" dirty="0" err="1">
                <a:solidFill>
                  <a:srgbClr val="273B41"/>
                </a:solidFill>
              </a:rPr>
              <a:t>промпт</a:t>
            </a:r>
            <a:r>
              <a:rPr lang="ru-RU" sz="2200" dirty="0">
                <a:solidFill>
                  <a:srgbClr val="273B41"/>
                </a:solidFill>
              </a:rPr>
              <a:t>. Можно указать, чего следует избегать в генерации (например, лишних элементов, определённых стилей). </a:t>
            </a:r>
            <a:endParaRPr lang="en-US" sz="2200" dirty="0">
              <a:solidFill>
                <a:srgbClr val="273B41"/>
              </a:solidFill>
            </a:endParaRPr>
          </a:p>
          <a:p>
            <a:pPr algn="just">
              <a:spcBef>
                <a:spcPts val="400"/>
              </a:spcBef>
            </a:pPr>
            <a:r>
              <a:rPr lang="ru-RU" sz="2200" b="1" dirty="0">
                <a:solidFill>
                  <a:srgbClr val="273B41"/>
                </a:solidFill>
              </a:rPr>
              <a:t>Итеративный подход</a:t>
            </a:r>
            <a:r>
              <a:rPr lang="ru-RU" sz="2200" dirty="0">
                <a:solidFill>
                  <a:srgbClr val="273B41"/>
                </a:solidFill>
              </a:rPr>
              <a:t>. Если задача сложная, разбивайте её на этапы: сначала сформулируйте базовую идею, затем уточните детали (стиль, движение, свет и т. д.). </a:t>
            </a:r>
            <a:endParaRPr lang="en-US" sz="2200" dirty="0">
              <a:solidFill>
                <a:srgbClr val="273B41"/>
              </a:solidFill>
            </a:endParaRPr>
          </a:p>
          <a:p>
            <a:pPr algn="just">
              <a:spcBef>
                <a:spcPts val="400"/>
              </a:spcBef>
            </a:pPr>
            <a:r>
              <a:rPr lang="ru-RU" sz="2200" b="1" dirty="0">
                <a:solidFill>
                  <a:srgbClr val="273B41"/>
                </a:solidFill>
              </a:rPr>
              <a:t>Проверка результата</a:t>
            </a:r>
            <a:r>
              <a:rPr lang="ru-RU" sz="2200" dirty="0">
                <a:solidFill>
                  <a:srgbClr val="273B41"/>
                </a:solidFill>
              </a:rPr>
              <a:t>. Даже качественный </a:t>
            </a:r>
            <a:r>
              <a:rPr lang="ru-RU" sz="2200" dirty="0" err="1">
                <a:solidFill>
                  <a:srgbClr val="273B41"/>
                </a:solidFill>
              </a:rPr>
              <a:t>промпт</a:t>
            </a:r>
            <a:r>
              <a:rPr lang="ru-RU" sz="2200" dirty="0">
                <a:solidFill>
                  <a:srgbClr val="273B41"/>
                </a:solidFill>
              </a:rPr>
              <a:t> не гарантирует абсолютной точности — после генерации можно попросить нейросеть уточнить некоторые параметры. </a:t>
            </a:r>
          </a:p>
        </p:txBody>
      </p:sp>
    </p:spTree>
    <p:extLst>
      <p:ext uri="{BB962C8B-B14F-4D97-AF65-F5344CB8AC3E}">
        <p14:creationId xmlns:p14="http://schemas.microsoft.com/office/powerpoint/2010/main" val="2619593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Искусственный интеллект</Template>
  <TotalTime>2337</TotalTime>
  <Words>4216</Words>
  <Application>Microsoft Office PowerPoint</Application>
  <PresentationFormat>Широкоэкранный</PresentationFormat>
  <Paragraphs>339</Paragraphs>
  <Slides>41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51" baseType="lpstr">
      <vt:lpstr>Arial</vt:lpstr>
      <vt:lpstr>Calibri</vt:lpstr>
      <vt:lpstr>Calibri Light</vt:lpstr>
      <vt:lpstr>Graphik RBC LC</vt:lpstr>
      <vt:lpstr>Symbol</vt:lpstr>
      <vt:lpstr>system-ui</vt:lpstr>
      <vt:lpstr>Times New Roman</vt:lpstr>
      <vt:lpstr>ui-monospace</vt:lpstr>
      <vt:lpstr>YS Text</vt:lpstr>
      <vt:lpstr>Тема Office</vt:lpstr>
      <vt:lpstr>Использование нейросетей для работы с разным видом контента</vt:lpstr>
      <vt:lpstr>План лекции</vt:lpstr>
      <vt:lpstr>1. Нейросети для работы с видеоконтентом</vt:lpstr>
      <vt:lpstr>Нейросети для работы с видеоконтентом</vt:lpstr>
      <vt:lpstr>Нейросети для работы с видеоконтентом</vt:lpstr>
      <vt:lpstr>Нейросети для работы с видео</vt:lpstr>
      <vt:lpstr>Этапы работы с нейросетью</vt:lpstr>
      <vt:lpstr>Формула промпта для создания видео</vt:lpstr>
      <vt:lpstr>Формула промпта для создания видео</vt:lpstr>
      <vt:lpstr>Промпт-инжиниринг</vt:lpstr>
      <vt:lpstr>Ошибки при написании промптов</vt:lpstr>
      <vt:lpstr>Ошибки при написании промптов</vt:lpstr>
      <vt:lpstr>Ошибки при написании промптов</vt:lpstr>
      <vt:lpstr>Ошибки при написании промптов</vt:lpstr>
      <vt:lpstr>Ошибки при написании промптов</vt:lpstr>
      <vt:lpstr>Ошибки при написании промптов</vt:lpstr>
      <vt:lpstr>Ошибки при написании промптов</vt:lpstr>
      <vt:lpstr>2. Нейросети для работы с аудиоконтентом</vt:lpstr>
      <vt:lpstr>Нейросети для работы с аудиоконтентом</vt:lpstr>
      <vt:lpstr>Нейросети для работы с аудиоконтентом</vt:lpstr>
      <vt:lpstr>Нейросети для работы с аудиоконтентом</vt:lpstr>
      <vt:lpstr>Формула промпта для создания аудиоконтента</vt:lpstr>
      <vt:lpstr>Формула промпта для создания аудиоконтента</vt:lpstr>
      <vt:lpstr>Промпт-инжиниринг</vt:lpstr>
      <vt:lpstr>Ошибки при написании промптов</vt:lpstr>
      <vt:lpstr>Ошибки при написании промптов</vt:lpstr>
      <vt:lpstr>Ошибки при написании промптов</vt:lpstr>
      <vt:lpstr>Ошибки при написании промптов</vt:lpstr>
      <vt:lpstr>Ошибки при написании промптов</vt:lpstr>
      <vt:lpstr>Ошибки при написании промптов</vt:lpstr>
      <vt:lpstr>3. Нейросети для работы с презентациями</vt:lpstr>
      <vt:lpstr>Создание презентаций с использованием ИИ</vt:lpstr>
      <vt:lpstr>Формула создания презентации</vt:lpstr>
      <vt:lpstr>Промпт-инжиниринг</vt:lpstr>
      <vt:lpstr>Ошибки при написании промптов</vt:lpstr>
      <vt:lpstr>Ошибки при написании промптов</vt:lpstr>
      <vt:lpstr>Ошибки при написании промптов</vt:lpstr>
      <vt:lpstr>Ошибки при написании промптов</vt:lpstr>
      <vt:lpstr>Ошибки при написании промптов</vt:lpstr>
      <vt:lpstr>Ошибки при написании промптов</vt:lpstr>
      <vt:lpstr>Ошибки при написании промптов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Искусственный интеллект в работе руководителей кружков</dc:title>
  <dc:creator>Лена</dc:creator>
  <cp:lastModifiedBy>Пользователь</cp:lastModifiedBy>
  <cp:revision>42</cp:revision>
  <dcterms:created xsi:type="dcterms:W3CDTF">2025-09-30T16:30:27Z</dcterms:created>
  <dcterms:modified xsi:type="dcterms:W3CDTF">2026-06-11T08:47:30Z</dcterms:modified>
</cp:coreProperties>
</file>