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8" r:id="rId5"/>
    <p:sldId id="268" r:id="rId6"/>
    <p:sldId id="279" r:id="rId7"/>
    <p:sldId id="283" r:id="rId8"/>
    <p:sldId id="307" r:id="rId9"/>
    <p:sldId id="311" r:id="rId10"/>
    <p:sldId id="269" r:id="rId11"/>
    <p:sldId id="270" r:id="rId12"/>
    <p:sldId id="306" r:id="rId13"/>
    <p:sldId id="266" r:id="rId14"/>
    <p:sldId id="299" r:id="rId15"/>
    <p:sldId id="309" r:id="rId16"/>
    <p:sldId id="308" r:id="rId17"/>
    <p:sldId id="310" r:id="rId18"/>
    <p:sldId id="303" r:id="rId19"/>
    <p:sldId id="305" r:id="rId20"/>
    <p:sldId id="312" r:id="rId21"/>
    <p:sldId id="300" r:id="rId22"/>
    <p:sldId id="313" r:id="rId23"/>
    <p:sldId id="314" r:id="rId24"/>
    <p:sldId id="315" r:id="rId25"/>
    <p:sldId id="301" r:id="rId26"/>
    <p:sldId id="302" r:id="rId27"/>
    <p:sldId id="316" r:id="rId28"/>
    <p:sldId id="317" r:id="rId29"/>
    <p:sldId id="318" r:id="rId30"/>
    <p:sldId id="304" r:id="rId31"/>
    <p:sldId id="319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892" userDrawn="1">
          <p15:clr>
            <a:srgbClr val="A4A3A4"/>
          </p15:clr>
        </p15:guide>
        <p15:guide id="3" pos="992" userDrawn="1">
          <p15:clr>
            <a:srgbClr val="A4A3A4"/>
          </p15:clr>
        </p15:guide>
        <p15:guide id="4" pos="1092" userDrawn="1">
          <p15:clr>
            <a:srgbClr val="A4A3A4"/>
          </p15:clr>
        </p15:guide>
        <p15:guide id="5" orient="horz" pos="686" userDrawn="1">
          <p15:clr>
            <a:srgbClr val="A4A3A4"/>
          </p15:clr>
        </p15:guide>
        <p15:guide id="6" orient="horz" pos="935" userDrawn="1">
          <p15:clr>
            <a:srgbClr val="A4A3A4"/>
          </p15:clr>
        </p15:guide>
        <p15:guide id="7" orient="horz" pos="12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B41"/>
    <a:srgbClr val="BD4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159" d="100"/>
          <a:sy n="159" d="100"/>
        </p:scale>
        <p:origin x="150" y="144"/>
      </p:cViewPr>
      <p:guideLst>
        <p:guide orient="horz" pos="436"/>
        <p:guide pos="892"/>
        <p:guide pos="992"/>
        <p:guide pos="1092"/>
        <p:guide orient="horz" pos="686"/>
        <p:guide orient="horz" pos="935"/>
        <p:guide orient="horz" pos="12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0D786-E86D-4189-976C-F00C0B560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BB1593-BD8C-4394-AEA8-A369027AA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B3A142-7387-4BF7-AB05-AC4C55BF0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C6C8-1781-49BC-986A-8CB7A696D5B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66B1B-663C-40EE-9211-0AD6CC50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A0DDB2-CB28-4AA1-A1D7-0847CD3C1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2549-F71C-4939-A0C5-3476E9944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7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9BF66-C5D8-4A98-8430-4DDE6CD4B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384E62-A44F-4D29-8821-812359AF9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B21E5A-D7FA-4E6A-AF78-89D0E1087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C6C8-1781-49BC-986A-8CB7A696D5B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77D081-3386-4303-A2ED-64F3E770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D1C5E8-CD6D-42E5-8F91-C9D3C179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2549-F71C-4939-A0C5-3476E9944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70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62B618-388A-4E89-B04F-0A804280C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735A2E-367D-42AE-AF83-F0DC02DE8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90418-4E40-4C69-91E6-00F71191C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C6C8-1781-49BC-986A-8CB7A696D5B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5FC28F-F580-484C-9C34-49BDF2D8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F10603-D63D-42E5-89B9-EDDE145E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2549-F71C-4939-A0C5-3476E9944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25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1F8C5-0660-49D6-BD15-815F8A85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70AD7A-E722-4596-AA94-EBCABA6C5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AC84F9-F73D-4AFB-9214-CC133606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C6C8-1781-49BC-986A-8CB7A696D5B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E06FDA-DAB0-4C71-A44F-77DD1191B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06BC1B-52EC-4EB1-83AD-6371AD2C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2549-F71C-4939-A0C5-3476E9944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1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F28B0-5DCC-4591-888C-7F1FB830E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DE6B0B-87F6-474C-999A-B2758756C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F5E1BF-BAF2-43D5-B67A-CCCA40D4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C6C8-1781-49BC-986A-8CB7A696D5B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ED7D4-CCE0-466C-8F13-2EFBB4533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1D1917-FF3C-47EB-BC92-CD9FCC06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2549-F71C-4939-A0C5-3476E9944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69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28AAA-9E2F-4BFC-8917-6234992A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C422BC-580D-487F-910F-88E7F3C0A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D23905-5D07-479E-AE55-3E4069FE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E77974-51C4-45B3-AF4D-8CCAC65C8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C6C8-1781-49BC-986A-8CB7A696D5B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CDB873-A837-408D-97DE-B990F3BE4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8528B0-2723-40A2-B259-0EC34CAD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2549-F71C-4939-A0C5-3476E9944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29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705DC-CCD2-4BCC-BC72-FD02061F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A9A773-162C-4E62-98B9-5FB9544C6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136EAA-5AF7-4642-9FAB-2A2777612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C72AAD-80D8-43FA-A9AB-04EC62422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F4AE32-879C-4BA5-8099-42685604E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985EC4-67A6-4909-8670-8793101D3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C6C8-1781-49BC-986A-8CB7A696D5B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BA7469-9554-48B4-B90E-4EDBA879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331CF0-5317-4B2E-9EC8-46D08B6B4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2549-F71C-4939-A0C5-3476E9944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3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B8436-5419-4B1F-9E51-DE07CF8DE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D7A60-DBD6-4974-8D26-8F2DC9425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C6C8-1781-49BC-986A-8CB7A696D5B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FFDFF4-72CC-4554-9750-BBFFA2E0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0BA846-0DA5-49E7-A307-E564910B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2549-F71C-4939-A0C5-3476E9944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3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962A029-7AB1-46F4-A96E-FF11CFF1D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C6C8-1781-49BC-986A-8CB7A696D5B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EDC6C3-A74C-4CE1-B8FF-B73D750A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C07770-549E-406D-BCD5-0799D70A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2549-F71C-4939-A0C5-3476E9944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4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9F98-209E-4E7A-BA78-9D00299E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AB7B8F-C519-4199-A9E5-E636FB13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2B6BE5-9E03-4442-AE61-F5B8CB33D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54E37-0F96-4DD7-9142-C4AFB402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C6C8-1781-49BC-986A-8CB7A696D5B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08F6C3-91C8-41EA-B7B1-C1AAF64F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D1C47F-89FA-4AAB-88AA-7F80E6BF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2549-F71C-4939-A0C5-3476E9944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4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4DE59-BA62-4C9F-97EC-399A8E4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506EA6-25EA-44A9-8B51-116DEA59B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BB5FA9-5052-4540-B957-D2B4AA40F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4159B0-5DD7-4D21-91C5-E4942C9BB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C6C8-1781-49BC-986A-8CB7A696D5B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13747D-8A5D-48AD-B11E-1D59C718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3D5DFE-3D41-468D-8A4C-1F059C8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2549-F71C-4939-A0C5-3476E9944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7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8AB30-9895-45E7-ABAB-4FC10F641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AB4F67-AC6D-4610-9481-2E454D520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87AC4-3CD9-4157-AB19-CF3C12DE2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CC6C8-1781-49BC-986A-8CB7A696D5B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88F784-DDD6-4BC5-8868-B34950203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E7C81D-4FAE-46E8-97A3-75595135D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92549-F71C-4939-A0C5-3476E9944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17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ga.chat/" TargetMode="Externa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lice.yandex.ru/" TargetMode="External"/><Relationship Id="rId5" Type="http://schemas.openxmlformats.org/officeDocument/2006/relationships/hyperlink" Target="https://chat.deepseek.com/" TargetMode="External"/><Relationship Id="rId4" Type="http://schemas.openxmlformats.org/officeDocument/2006/relationships/hyperlink" Target="https://chat.qwen.ai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B048B0D7-CA25-45CE-B52B-469D0B156603}"/>
              </a:ext>
            </a:extLst>
          </p:cNvPr>
          <p:cNvCxnSpPr>
            <a:cxnSpLocks/>
          </p:cNvCxnSpPr>
          <p:nvPr/>
        </p:nvCxnSpPr>
        <p:spPr>
          <a:xfrm flipH="1">
            <a:off x="601980" y="6720840"/>
            <a:ext cx="11407141" cy="537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6A1BF1B9-9FE8-4E6F-BF1B-56BC2FD592A4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421386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09C6CB01-5C55-477E-A06B-AF5CCBCE537A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17982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CC45CCA-CABA-476A-8764-7386FB327BF3}"/>
              </a:ext>
            </a:extLst>
          </p:cNvPr>
          <p:cNvSpPr/>
          <p:nvPr/>
        </p:nvSpPr>
        <p:spPr>
          <a:xfrm>
            <a:off x="6918960" y="5725885"/>
            <a:ext cx="5280660" cy="410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A6EA99B-B0E6-4206-8DF4-BB90B42ACE6F}"/>
              </a:ext>
            </a:extLst>
          </p:cNvPr>
          <p:cNvSpPr/>
          <p:nvPr/>
        </p:nvSpPr>
        <p:spPr>
          <a:xfrm>
            <a:off x="9476715" y="3257402"/>
            <a:ext cx="777240" cy="7326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8D14AC0-F1FE-43D6-8B06-3FA9BDB23AB5}"/>
              </a:ext>
            </a:extLst>
          </p:cNvPr>
          <p:cNvSpPr/>
          <p:nvPr/>
        </p:nvSpPr>
        <p:spPr>
          <a:xfrm>
            <a:off x="6530340" y="1060659"/>
            <a:ext cx="777240" cy="7326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04660-6405-44D6-8E80-352FCC1B3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222" y="2357951"/>
            <a:ext cx="7267664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273B41"/>
                </a:solidFill>
              </a:rPr>
              <a:t>Использование нейросетей для работы с текстовым контентом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506E3B-8269-48AD-8623-CC678BD9C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3182" y="5761264"/>
            <a:ext cx="10050379" cy="410494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4481513" algn="r"/>
            <a:r>
              <a:rPr lang="ru-RU" dirty="0" err="1"/>
              <a:t>Делекторская</a:t>
            </a:r>
            <a:r>
              <a:rPr lang="ru-RU" dirty="0"/>
              <a:t> Е.В., методист ЛИРО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1AD2A9F-C4FD-4615-9E2F-563A73FC3D6E}"/>
              </a:ext>
            </a:extLst>
          </p:cNvPr>
          <p:cNvSpPr/>
          <p:nvPr/>
        </p:nvSpPr>
        <p:spPr>
          <a:xfrm>
            <a:off x="-625311" y="2883176"/>
            <a:ext cx="5332957" cy="4810831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C0451BA-8380-4121-A56B-EC080B103095}"/>
              </a:ext>
            </a:extLst>
          </p:cNvPr>
          <p:cNvGrpSpPr/>
          <p:nvPr/>
        </p:nvGrpSpPr>
        <p:grpSpPr>
          <a:xfrm>
            <a:off x="1362837" y="638937"/>
            <a:ext cx="434594" cy="1319872"/>
            <a:chOff x="1362837" y="638937"/>
            <a:chExt cx="434594" cy="131987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9DB1DBCB-991E-4A7C-9E9A-13A1D494B131}"/>
                </a:ext>
              </a:extLst>
            </p:cNvPr>
            <p:cNvSpPr/>
            <p:nvPr/>
          </p:nvSpPr>
          <p:spPr>
            <a:xfrm>
              <a:off x="1362837" y="638937"/>
              <a:ext cx="106426" cy="1064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BA46BFC-32AC-41DC-81A3-5AD68748E54D}"/>
                </a:ext>
              </a:extLst>
            </p:cNvPr>
            <p:cNvSpPr/>
            <p:nvPr/>
          </p:nvSpPr>
          <p:spPr>
            <a:xfrm>
              <a:off x="1521587" y="638937"/>
              <a:ext cx="106426" cy="1064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8F88B148-676A-4ABF-B81E-E1FC24BC0EBB}"/>
                </a:ext>
              </a:extLst>
            </p:cNvPr>
            <p:cNvSpPr/>
            <p:nvPr/>
          </p:nvSpPr>
          <p:spPr>
            <a:xfrm>
              <a:off x="1680337" y="638937"/>
              <a:ext cx="106426" cy="1064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CBD8421C-C6D5-4A02-9A9A-27658DDA8997}"/>
                </a:ext>
              </a:extLst>
            </p:cNvPr>
            <p:cNvSpPr/>
            <p:nvPr/>
          </p:nvSpPr>
          <p:spPr>
            <a:xfrm>
              <a:off x="1371219" y="1029628"/>
              <a:ext cx="106426" cy="1064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D71AAF50-ED56-45E4-862A-561EF15A9C24}"/>
                </a:ext>
              </a:extLst>
            </p:cNvPr>
            <p:cNvSpPr/>
            <p:nvPr/>
          </p:nvSpPr>
          <p:spPr>
            <a:xfrm>
              <a:off x="1529969" y="1029628"/>
              <a:ext cx="106426" cy="1064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52C68900-7D21-405C-B18D-60346C2398FD}"/>
                </a:ext>
              </a:extLst>
            </p:cNvPr>
            <p:cNvSpPr/>
            <p:nvPr/>
          </p:nvSpPr>
          <p:spPr>
            <a:xfrm>
              <a:off x="1688719" y="1029628"/>
              <a:ext cx="106426" cy="1064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E95798D-455D-48A8-96C2-42174D57CE44}"/>
                </a:ext>
              </a:extLst>
            </p:cNvPr>
            <p:cNvSpPr/>
            <p:nvPr/>
          </p:nvSpPr>
          <p:spPr>
            <a:xfrm>
              <a:off x="1371219" y="1437132"/>
              <a:ext cx="106426" cy="1064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1EDB3DF0-7EA4-475C-8B6C-690D1642EE9D}"/>
                </a:ext>
              </a:extLst>
            </p:cNvPr>
            <p:cNvSpPr/>
            <p:nvPr/>
          </p:nvSpPr>
          <p:spPr>
            <a:xfrm>
              <a:off x="1529969" y="1437132"/>
              <a:ext cx="106426" cy="1064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44570B2-6CAC-4064-8AC6-AECDF100EF17}"/>
                </a:ext>
              </a:extLst>
            </p:cNvPr>
            <p:cNvSpPr/>
            <p:nvPr/>
          </p:nvSpPr>
          <p:spPr>
            <a:xfrm>
              <a:off x="1688719" y="1437132"/>
              <a:ext cx="106426" cy="1064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DE1BBEF-E14F-421C-A1C5-3F67BC4CBBC5}"/>
                </a:ext>
              </a:extLst>
            </p:cNvPr>
            <p:cNvSpPr/>
            <p:nvPr/>
          </p:nvSpPr>
          <p:spPr>
            <a:xfrm>
              <a:off x="1373505" y="1852383"/>
              <a:ext cx="106426" cy="1064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369557B-DB73-4F6B-A6EC-8E881446BB5B}"/>
                </a:ext>
              </a:extLst>
            </p:cNvPr>
            <p:cNvSpPr/>
            <p:nvPr/>
          </p:nvSpPr>
          <p:spPr>
            <a:xfrm>
              <a:off x="1532255" y="1852383"/>
              <a:ext cx="106426" cy="1064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3F92AC0D-721E-4133-BAD7-A64CD4254E67}"/>
                </a:ext>
              </a:extLst>
            </p:cNvPr>
            <p:cNvSpPr/>
            <p:nvPr/>
          </p:nvSpPr>
          <p:spPr>
            <a:xfrm>
              <a:off x="1691005" y="1852383"/>
              <a:ext cx="106426" cy="1064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Овал 19">
            <a:extLst>
              <a:ext uri="{FF2B5EF4-FFF2-40B4-BE49-F238E27FC236}">
                <a16:creationId xmlns:a16="http://schemas.microsoft.com/office/drawing/2014/main" id="{A7A94C93-B7FB-4BC8-9779-9374801FE378}"/>
              </a:ext>
            </a:extLst>
          </p:cNvPr>
          <p:cNvSpPr/>
          <p:nvPr/>
        </p:nvSpPr>
        <p:spPr>
          <a:xfrm rot="5400000">
            <a:off x="11694673" y="4890331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C3B9EB6-F2BF-44EF-85CA-A76ECF876F55}"/>
              </a:ext>
            </a:extLst>
          </p:cNvPr>
          <p:cNvSpPr/>
          <p:nvPr/>
        </p:nvSpPr>
        <p:spPr>
          <a:xfrm rot="5400000">
            <a:off x="11694673" y="5049081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257C21E-B3C3-42FC-A92B-247CA411B73B}"/>
              </a:ext>
            </a:extLst>
          </p:cNvPr>
          <p:cNvSpPr/>
          <p:nvPr/>
        </p:nvSpPr>
        <p:spPr>
          <a:xfrm rot="5400000">
            <a:off x="11694673" y="5207831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2EF3886A-8C94-45EE-92A9-DCE57E29582A}"/>
              </a:ext>
            </a:extLst>
          </p:cNvPr>
          <p:cNvSpPr/>
          <p:nvPr/>
        </p:nvSpPr>
        <p:spPr>
          <a:xfrm rot="5400000">
            <a:off x="11303982" y="4898713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7F93845-ED36-4F15-BC3F-AD42300840B1}"/>
              </a:ext>
            </a:extLst>
          </p:cNvPr>
          <p:cNvSpPr/>
          <p:nvPr/>
        </p:nvSpPr>
        <p:spPr>
          <a:xfrm rot="5400000">
            <a:off x="11303982" y="5057463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4CCE0B87-63FA-4C25-8E89-C8654511C8BC}"/>
              </a:ext>
            </a:extLst>
          </p:cNvPr>
          <p:cNvSpPr/>
          <p:nvPr/>
        </p:nvSpPr>
        <p:spPr>
          <a:xfrm rot="5400000">
            <a:off x="11303982" y="5216213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56BE5E2-A55F-4A98-A3F4-066CAFA09447}"/>
              </a:ext>
            </a:extLst>
          </p:cNvPr>
          <p:cNvSpPr/>
          <p:nvPr/>
        </p:nvSpPr>
        <p:spPr>
          <a:xfrm rot="5400000">
            <a:off x="10896478" y="4898713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EC7CC75-2628-4CB0-B401-A820E1C86689}"/>
              </a:ext>
            </a:extLst>
          </p:cNvPr>
          <p:cNvSpPr/>
          <p:nvPr/>
        </p:nvSpPr>
        <p:spPr>
          <a:xfrm rot="5400000">
            <a:off x="10896478" y="5057463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022B87F-92EA-427F-917B-A726826BEBEE}"/>
              </a:ext>
            </a:extLst>
          </p:cNvPr>
          <p:cNvSpPr/>
          <p:nvPr/>
        </p:nvSpPr>
        <p:spPr>
          <a:xfrm rot="5400000">
            <a:off x="10896478" y="5216213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0DF05878-0296-454C-82B1-2401BCF01612}"/>
              </a:ext>
            </a:extLst>
          </p:cNvPr>
          <p:cNvSpPr/>
          <p:nvPr/>
        </p:nvSpPr>
        <p:spPr>
          <a:xfrm rot="5400000">
            <a:off x="10481227" y="4900999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2C84C30F-E2BF-4A8C-9E79-EB118DE21269}"/>
              </a:ext>
            </a:extLst>
          </p:cNvPr>
          <p:cNvSpPr/>
          <p:nvPr/>
        </p:nvSpPr>
        <p:spPr>
          <a:xfrm rot="5400000">
            <a:off x="10481227" y="5059749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3D4410A5-F94C-49C9-BE6A-56235925E4C0}"/>
              </a:ext>
            </a:extLst>
          </p:cNvPr>
          <p:cNvSpPr/>
          <p:nvPr/>
        </p:nvSpPr>
        <p:spPr>
          <a:xfrm rot="5400000">
            <a:off x="10481227" y="5218499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EDC7D7F-0A60-4318-B012-0DD472CF20B8}"/>
              </a:ext>
            </a:extLst>
          </p:cNvPr>
          <p:cNvSpPr/>
          <p:nvPr/>
        </p:nvSpPr>
        <p:spPr>
          <a:xfrm rot="5400000">
            <a:off x="10042335" y="4894206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42E3154-1B68-4178-90A7-F164DF6962D5}"/>
              </a:ext>
            </a:extLst>
          </p:cNvPr>
          <p:cNvSpPr/>
          <p:nvPr/>
        </p:nvSpPr>
        <p:spPr>
          <a:xfrm rot="5400000">
            <a:off x="10042335" y="5052956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B9A3130-47FE-4F86-AAD3-D9E7F51E9334}"/>
              </a:ext>
            </a:extLst>
          </p:cNvPr>
          <p:cNvSpPr/>
          <p:nvPr/>
        </p:nvSpPr>
        <p:spPr>
          <a:xfrm rot="5400000">
            <a:off x="10042335" y="5211706"/>
            <a:ext cx="106426" cy="10642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EDCAB4F4-3047-458D-8C22-F2C629A19DCA}"/>
              </a:ext>
            </a:extLst>
          </p:cNvPr>
          <p:cNvCxnSpPr/>
          <p:nvPr/>
        </p:nvCxnSpPr>
        <p:spPr>
          <a:xfrm>
            <a:off x="167640" y="152400"/>
            <a:ext cx="1184148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4EC7FA41-5E24-4276-A0AD-72ED8576E6F7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11582400" cy="0"/>
          </a:xfrm>
          <a:prstGeom prst="line">
            <a:avLst/>
          </a:prstGeom>
          <a:ln w="1905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одзаголовок 2">
            <a:extLst>
              <a:ext uri="{FF2B5EF4-FFF2-40B4-BE49-F238E27FC236}">
                <a16:creationId xmlns:a16="http://schemas.microsoft.com/office/drawing/2014/main" id="{063728C7-D641-40D6-A833-17E35F5ECC5D}"/>
              </a:ext>
            </a:extLst>
          </p:cNvPr>
          <p:cNvSpPr txBox="1">
            <a:spLocks/>
          </p:cNvSpPr>
          <p:nvPr/>
        </p:nvSpPr>
        <p:spPr>
          <a:xfrm>
            <a:off x="1416050" y="435127"/>
            <a:ext cx="10050379" cy="4104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273B41"/>
                </a:solidFill>
              </a:rPr>
              <a:t>ГБОУ ДПО ЛНР «Луганский институт развития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338814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976EE-94A0-4108-8C33-D6A6080A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 err="1">
                <a:solidFill>
                  <a:srgbClr val="BD4F05"/>
                </a:solidFill>
              </a:rPr>
              <a:t>Промпт</a:t>
            </a:r>
            <a:r>
              <a:rPr lang="ru-RU" dirty="0">
                <a:solidFill>
                  <a:srgbClr val="BD4F05"/>
                </a:solidFill>
              </a:rPr>
              <a:t>-инжиниринг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E2BCAD5-1F36-40E7-B840-49D07C94F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"/>
            <a:ext cx="838200" cy="838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923646F-218B-43D5-ACF2-6468DC3F130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C4214FE-DAFA-4E48-B586-F3BC38A5547A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AE95898-D672-4CAA-8755-C2ABA9BBBA86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65486F8-1EFB-4364-A226-D60E9C81C208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CCD94F5-553C-4C2F-8019-D1B7DC837639}"/>
              </a:ext>
            </a:extLst>
          </p:cNvPr>
          <p:cNvSpPr txBox="1"/>
          <p:nvPr/>
        </p:nvSpPr>
        <p:spPr>
          <a:xfrm>
            <a:off x="609603" y="1159772"/>
            <a:ext cx="11201397" cy="583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err="1">
                <a:solidFill>
                  <a:srgbClr val="273B41"/>
                </a:solidFill>
                <a:latin typeface="Times New Roman" panose="02020603050405020304" pitchFamily="18" charset="0"/>
              </a:rPr>
              <a:t>Промпт</a:t>
            </a:r>
            <a:r>
              <a:rPr lang="ru-RU" sz="2000" dirty="0">
                <a:solidFill>
                  <a:srgbClr val="273B41"/>
                </a:solidFill>
                <a:latin typeface="Times New Roman" panose="02020603050405020304" pitchFamily="18" charset="0"/>
              </a:rPr>
              <a:t> ― это задание для нейросети, сформулированное на естественном языке.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273B41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BD4F05"/>
                </a:solidFill>
                <a:latin typeface="Times New Roman" panose="02020603050405020304" pitchFamily="18" charset="0"/>
              </a:rPr>
              <a:t>Формула хорошего </a:t>
            </a:r>
            <a:r>
              <a:rPr lang="ru-RU" sz="2400" dirty="0" err="1">
                <a:solidFill>
                  <a:srgbClr val="BD4F05"/>
                </a:solidFill>
                <a:latin typeface="Times New Roman" panose="02020603050405020304" pitchFamily="18" charset="0"/>
              </a:rPr>
              <a:t>промпта</a:t>
            </a:r>
            <a:endParaRPr lang="ru-RU" sz="2400" dirty="0">
              <a:solidFill>
                <a:srgbClr val="BD4F05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273B4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273B41"/>
                </a:solidFill>
                <a:latin typeface="Times New Roman" panose="02020603050405020304" pitchFamily="18" charset="0"/>
              </a:rPr>
              <a:t>[РОЛЬ] + [ЗАДАЧА] + [КОНТЕКСТ] + [ФОРМАТ] + [ОГРАНИЧЕНИЯ]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273B41"/>
              </a:solidFill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ru-RU" sz="2000" b="1" dirty="0">
                <a:solidFill>
                  <a:srgbClr val="273B41"/>
                </a:solidFill>
                <a:latin typeface="Times New Roman" panose="02020603050405020304" pitchFamily="18" charset="0"/>
              </a:rPr>
              <a:t>Роль</a:t>
            </a:r>
            <a:r>
              <a:rPr lang="ru-RU" sz="2000" dirty="0">
                <a:solidFill>
                  <a:srgbClr val="273B41"/>
                </a:solidFill>
                <a:latin typeface="Times New Roman" panose="02020603050405020304" pitchFamily="18" charset="0"/>
              </a:rPr>
              <a:t>: «Ты — методист…», «Ты — сценарист детских праздников…», </a:t>
            </a:r>
            <a:br>
              <a:rPr lang="ru-RU" sz="2000" dirty="0">
                <a:solidFill>
                  <a:srgbClr val="273B41"/>
                </a:solidFill>
                <a:latin typeface="Times New Roman" panose="02020603050405020304" pitchFamily="18" charset="0"/>
              </a:rPr>
            </a:br>
            <a:r>
              <a:rPr lang="ru-RU" sz="2000" dirty="0">
                <a:solidFill>
                  <a:srgbClr val="273B41"/>
                </a:solidFill>
                <a:latin typeface="Times New Roman" panose="02020603050405020304" pitchFamily="18" charset="0"/>
              </a:rPr>
              <a:t>«Ты — искусствовед…». Это настраивает ИИ на нужный лад.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ru-RU" sz="2000" b="1" dirty="0">
                <a:solidFill>
                  <a:srgbClr val="273B41"/>
                </a:solidFill>
                <a:latin typeface="Times New Roman" panose="02020603050405020304" pitchFamily="18" charset="0"/>
              </a:rPr>
              <a:t>Задача</a:t>
            </a:r>
            <a:r>
              <a:rPr lang="ru-RU" sz="2000" dirty="0">
                <a:solidFill>
                  <a:srgbClr val="273B41"/>
                </a:solidFill>
                <a:latin typeface="Times New Roman" panose="02020603050405020304" pitchFamily="18" charset="0"/>
              </a:rPr>
              <a:t>: «Создай…», «Проанализируй…», «Предложи идеи…», «Напиши сценарий…». </a:t>
            </a:r>
            <a:br>
              <a:rPr lang="ru-RU" sz="2000" dirty="0">
                <a:solidFill>
                  <a:srgbClr val="273B41"/>
                </a:solidFill>
                <a:latin typeface="Times New Roman" panose="02020603050405020304" pitchFamily="18" charset="0"/>
              </a:rPr>
            </a:br>
            <a:r>
              <a:rPr lang="ru-RU" sz="2000" dirty="0">
                <a:solidFill>
                  <a:srgbClr val="273B41"/>
                </a:solidFill>
                <a:latin typeface="Times New Roman" panose="02020603050405020304" pitchFamily="18" charset="0"/>
              </a:rPr>
              <a:t>Четкое действие.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ru-RU" sz="2000" b="1" dirty="0">
                <a:solidFill>
                  <a:srgbClr val="273B41"/>
                </a:solidFill>
                <a:latin typeface="Times New Roman" panose="02020603050405020304" pitchFamily="18" charset="0"/>
              </a:rPr>
              <a:t>Контекст</a:t>
            </a:r>
            <a:r>
              <a:rPr lang="ru-RU" sz="2000" dirty="0">
                <a:solidFill>
                  <a:srgbClr val="273B41"/>
                </a:solidFill>
                <a:latin typeface="Times New Roman" panose="02020603050405020304" pitchFamily="18" charset="0"/>
              </a:rPr>
              <a:t>: Самая важная часть. Кто ваша ЦА (возраст, уровень), какая цель занятия, какие темы важны. Чем больше деталей, тем лучше.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ru-RU" sz="2000" b="1" dirty="0">
                <a:solidFill>
                  <a:srgbClr val="273B41"/>
                </a:solidFill>
                <a:latin typeface="Times New Roman" panose="02020603050405020304" pitchFamily="18" charset="0"/>
              </a:rPr>
              <a:t>Формат</a:t>
            </a:r>
            <a:r>
              <a:rPr lang="ru-RU" sz="2000" dirty="0">
                <a:solidFill>
                  <a:srgbClr val="273B41"/>
                </a:solidFill>
                <a:latin typeface="Times New Roman" panose="02020603050405020304" pitchFamily="18" charset="0"/>
              </a:rPr>
              <a:t>: «Представь ответ в виде таблицы…», «Напиши пошаговую инструкцию…», «Структурируй по пунктам…». Это помогает получить легко читаемый результат.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ru-RU" sz="2000" b="1" dirty="0">
                <a:solidFill>
                  <a:srgbClr val="273B41"/>
                </a:solidFill>
                <a:latin typeface="Times New Roman" panose="02020603050405020304" pitchFamily="18" charset="0"/>
              </a:rPr>
              <a:t>Ограничения</a:t>
            </a:r>
            <a:r>
              <a:rPr lang="ru-RU" sz="2000" dirty="0">
                <a:solidFill>
                  <a:srgbClr val="273B41"/>
                </a:solidFill>
                <a:latin typeface="Times New Roman" panose="02020603050405020304" pitchFamily="18" charset="0"/>
              </a:rPr>
              <a:t>: «Текст должен быть не более 500 слов…», «Используй только простую лексику…», «Не предлагай варианты, требующие дорогого оборудования…».</a:t>
            </a:r>
          </a:p>
          <a:p>
            <a:pPr algn="just">
              <a:spcAft>
                <a:spcPts val="0"/>
              </a:spcAft>
            </a:pPr>
            <a:endParaRPr lang="ru-RU" sz="2800" dirty="0">
              <a:solidFill>
                <a:srgbClr val="273B4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8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976EE-94A0-4108-8C33-D6A6080A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1" y="175419"/>
            <a:ext cx="10515600" cy="1325563"/>
          </a:xfrm>
        </p:spPr>
        <p:txBody>
          <a:bodyPr/>
          <a:lstStyle/>
          <a:p>
            <a:pPr algn="ctr"/>
            <a:r>
              <a:rPr lang="ru-RU" dirty="0" err="1">
                <a:solidFill>
                  <a:srgbClr val="BD4F05"/>
                </a:solidFill>
              </a:rPr>
              <a:t>Промпт</a:t>
            </a:r>
            <a:r>
              <a:rPr lang="ru-RU" dirty="0">
                <a:solidFill>
                  <a:srgbClr val="BD4F05"/>
                </a:solidFill>
              </a:rPr>
              <a:t>-инжиниринг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E2BCAD5-1F36-40E7-B840-49D07C94F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"/>
            <a:ext cx="838200" cy="838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923646F-218B-43D5-ACF2-6468DC3F130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C4214FE-DAFA-4E48-B586-F3BC38A5547A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AE95898-D672-4CAA-8755-C2ABA9BBBA86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65486F8-1EFB-4364-A226-D60E9C81C208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E3E1DF9B-37A9-4373-AF56-5C3009AF596F}"/>
              </a:ext>
            </a:extLst>
          </p:cNvPr>
          <p:cNvGraphicFramePr>
            <a:graphicFrameLocks noGrp="1"/>
          </p:cNvGraphicFramePr>
          <p:nvPr/>
        </p:nvGraphicFramePr>
        <p:xfrm>
          <a:off x="487680" y="1946403"/>
          <a:ext cx="11445230" cy="27712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22615">
                  <a:extLst>
                    <a:ext uri="{9D8B030D-6E8A-4147-A177-3AD203B41FA5}">
                      <a16:colId xmlns:a16="http://schemas.microsoft.com/office/drawing/2014/main" val="3649101545"/>
                    </a:ext>
                  </a:extLst>
                </a:gridCol>
                <a:gridCol w="5722615">
                  <a:extLst>
                    <a:ext uri="{9D8B030D-6E8A-4147-A177-3AD203B41FA5}">
                      <a16:colId xmlns:a16="http://schemas.microsoft.com/office/drawing/2014/main" val="3393854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spc="-25" dirty="0">
                          <a:effectLst/>
                        </a:rPr>
                        <a:t>Плохой </a:t>
                      </a:r>
                      <a:r>
                        <a:rPr lang="ru-RU" sz="2800" b="1" spc="-25" dirty="0" err="1">
                          <a:effectLst/>
                        </a:rPr>
                        <a:t>промпт</a:t>
                      </a:r>
                      <a:r>
                        <a:rPr lang="ru-RU" sz="2800" b="1" spc="-25" dirty="0">
                          <a:effectLst/>
                        </a:rPr>
                        <a:t>:</a:t>
                      </a:r>
                      <a:r>
                        <a:rPr lang="ru-RU" sz="2800" spc="-25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spc="-25" dirty="0">
                          <a:effectLst/>
                        </a:rPr>
                        <a:t>Хороший </a:t>
                      </a:r>
                      <a:r>
                        <a:rPr lang="ru-RU" sz="2800" b="1" spc="-25" dirty="0" err="1">
                          <a:effectLst/>
                        </a:rPr>
                        <a:t>промпт</a:t>
                      </a:r>
                      <a:r>
                        <a:rPr lang="ru-RU" sz="2800" b="1" spc="-25" dirty="0">
                          <a:effectLst/>
                        </a:rPr>
                        <a:t>:</a:t>
                      </a:r>
                      <a:r>
                        <a:rPr lang="ru-RU" sz="2800" spc="-25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2562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spc="-25" dirty="0">
                        <a:solidFill>
                          <a:srgbClr val="273B4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spc="-25" dirty="0">
                          <a:solidFill>
                            <a:srgbClr val="273B41"/>
                          </a:solidFill>
                          <a:effectLst/>
                        </a:rPr>
                        <a:t>Приведи 3 идеи для кружка 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Креативная мастерская «Арт-микс»</a:t>
                      </a:r>
                      <a:r>
                        <a:rPr lang="ru-RU" sz="1800" b="0" spc="-25" dirty="0">
                          <a:solidFill>
                            <a:srgbClr val="273B41"/>
                          </a:solidFill>
                          <a:effectLst/>
                        </a:rPr>
                        <a:t>.</a:t>
                      </a:r>
                      <a:endParaRPr lang="ru-RU" sz="1800" b="0" dirty="0">
                        <a:solidFill>
                          <a:srgbClr val="273B4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spc="-25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spc="-25" dirty="0">
                          <a:solidFill>
                            <a:srgbClr val="273B41"/>
                          </a:solidFill>
                          <a:effectLst/>
                        </a:rPr>
                        <a:t>Ты — руководитель кружка 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Креативная мастерская «Арт-микс»</a:t>
                      </a:r>
                      <a:r>
                        <a:rPr lang="ru-RU" sz="1800" spc="-25" dirty="0">
                          <a:solidFill>
                            <a:srgbClr val="273B41"/>
                          </a:solidFill>
                          <a:effectLst/>
                        </a:rPr>
                        <a:t>. Предложи 5 креативных идей для одного занятия в кружке «</a:t>
                      </a:r>
                      <a:r>
                        <a:rPr lang="ru-RU" sz="1800" kern="1200" spc="-25" dirty="0">
                          <a:solidFill>
                            <a:srgbClr val="273B4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Креативная мастерская «Арт-микс»» для учеников 6 класса.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spc="-25" dirty="0">
                          <a:solidFill>
                            <a:srgbClr val="273B4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Тема: «Волшебство акварели: от пятна к образу». Цель — научить технике акварельной заливки «</a:t>
                      </a:r>
                      <a:r>
                        <a:rPr lang="ru-RU" sz="1800" kern="1200" spc="-25" dirty="0" err="1">
                          <a:solidFill>
                            <a:srgbClr val="273B4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по-мокрому</a:t>
                      </a:r>
                      <a:r>
                        <a:rPr lang="ru-RU" sz="1800" kern="1200" spc="-25" dirty="0">
                          <a:solidFill>
                            <a:srgbClr val="273B4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получению плавных переходов цвета.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9641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5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976EE-94A0-4108-8C33-D6A6080A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1" y="175419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BD4F05"/>
                </a:solidFill>
              </a:rPr>
              <a:t>Типичные ошибки при написании </a:t>
            </a:r>
            <a:r>
              <a:rPr lang="ru-RU" dirty="0" err="1">
                <a:solidFill>
                  <a:srgbClr val="BD4F05"/>
                </a:solidFill>
              </a:rPr>
              <a:t>промпта</a:t>
            </a:r>
            <a:endParaRPr lang="ru-RU" dirty="0">
              <a:solidFill>
                <a:srgbClr val="BD4F05"/>
              </a:solidFill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E2BCAD5-1F36-40E7-B840-49D07C94F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"/>
            <a:ext cx="838200" cy="838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923646F-218B-43D5-ACF2-6468DC3F130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C4214FE-DAFA-4E48-B586-F3BC38A5547A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AE95898-D672-4CAA-8755-C2ABA9BBBA86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65486F8-1EFB-4364-A226-D60E9C81C208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2F13FD4F-A84A-44E4-9EDE-EE9ED47518A4}"/>
              </a:ext>
            </a:extLst>
          </p:cNvPr>
          <p:cNvGraphicFramePr>
            <a:graphicFrameLocks noGrp="1"/>
          </p:cNvGraphicFramePr>
          <p:nvPr/>
        </p:nvGraphicFramePr>
        <p:xfrm>
          <a:off x="661738" y="1204763"/>
          <a:ext cx="10984300" cy="5217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58179">
                  <a:extLst>
                    <a:ext uri="{9D8B030D-6E8A-4147-A177-3AD203B41FA5}">
                      <a16:colId xmlns:a16="http://schemas.microsoft.com/office/drawing/2014/main" val="273263663"/>
                    </a:ext>
                  </a:extLst>
                </a:gridCol>
                <a:gridCol w="3758570">
                  <a:extLst>
                    <a:ext uri="{9D8B030D-6E8A-4147-A177-3AD203B41FA5}">
                      <a16:colId xmlns:a16="http://schemas.microsoft.com/office/drawing/2014/main" val="44163654"/>
                    </a:ext>
                  </a:extLst>
                </a:gridCol>
                <a:gridCol w="3767551">
                  <a:extLst>
                    <a:ext uri="{9D8B030D-6E8A-4147-A177-3AD203B41FA5}">
                      <a16:colId xmlns:a16="http://schemas.microsoft.com/office/drawing/2014/main" val="19922371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Ошибка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Последствие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Способ коррекции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388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Расплывчатость формулировки </a:t>
                      </a:r>
                      <a:r>
                        <a:rPr lang="ru-RU" dirty="0" err="1"/>
                        <a:t>промпта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Случайный, несвязный контент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Более конкретная формулировка </a:t>
                      </a:r>
                      <a:r>
                        <a:rPr lang="ru-RU" dirty="0" err="1"/>
                        <a:t>промпта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942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Перегрузка запроса (большое количество параметров)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Потеря фокуса, «размытие» результата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Разбиение сложного запроса на несколько более мелких последовательных промптов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341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Отсутствие или недостаток контекстной информации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Несоответствие ответа нужным условиям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Добавление контекста (цель занятия, возраст учеников, стиль текста, художественный стиль и т.д.)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41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Отсутствие стилистических ограничений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Визуально неадекватный результат (например, подборка опытов с оборудованием, отсутствующим в школе, мультяшный стиль для серьёзной темы)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Чёткое определение возможных ресурсов, чёткое задание стиля и т.д.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477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Пренебрежение верификацией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Риск фактических ошибок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Обязательная педагогическая экспертиза выдачи перед использованием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376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78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976EE-94A0-4108-8C33-D6A6080A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1" y="175419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BD4F05"/>
                </a:solidFill>
              </a:rPr>
              <a:t>Преимущества использования ИИ в работе педагога 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E2BCAD5-1F36-40E7-B840-49D07C94F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"/>
            <a:ext cx="838200" cy="838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923646F-218B-43D5-ACF2-6468DC3F130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C4214FE-DAFA-4E48-B586-F3BC38A5547A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AE95898-D672-4CAA-8755-C2ABA9BBBA86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65486F8-1EFB-4364-A226-D60E9C81C208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CCD94F5-553C-4C2F-8019-D1B7DC837639}"/>
              </a:ext>
            </a:extLst>
          </p:cNvPr>
          <p:cNvSpPr txBox="1"/>
          <p:nvPr/>
        </p:nvSpPr>
        <p:spPr>
          <a:xfrm>
            <a:off x="580381" y="1836384"/>
            <a:ext cx="11201397" cy="3901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Борьба с «чистым листом».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времени.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шаблонов.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под возраст.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Структурированность.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поиске темы.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6CDB92-13C9-4314-9D13-17F97CB55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281" y="2186924"/>
            <a:ext cx="10515600" cy="2852737"/>
          </a:xfrm>
        </p:spPr>
        <p:txBody>
          <a:bodyPr/>
          <a:lstStyle/>
          <a:p>
            <a:pPr marL="808038" indent="-808038"/>
            <a:r>
              <a:rPr lang="ru-RU" dirty="0">
                <a:solidFill>
                  <a:srgbClr val="273B41"/>
                </a:solidFill>
              </a:rPr>
              <a:t>3. Регистрация и функционал нейросетей для работы с текстовым контентом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83C54AE-5B9B-4549-95CC-4CF592227D1E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D4B6756-C398-4B1B-981F-685E63620D62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AA58915-B820-426E-B028-5E27FC09C038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B1EFCA8-38F5-4092-A553-61EFEC302B97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Picture background">
            <a:extLst>
              <a:ext uri="{FF2B5EF4-FFF2-40B4-BE49-F238E27FC236}">
                <a16:creationId xmlns:a16="http://schemas.microsoft.com/office/drawing/2014/main" id="{6975B660-AFB8-4F2C-ADB4-6D2E625E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475" y="0"/>
            <a:ext cx="2034525" cy="20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5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33276-3718-292F-DB66-FAFEC67D1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2B0C3-D4D6-B0AD-1FFA-04B900C7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" y="-14395"/>
            <a:ext cx="10515600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Deepseek</a:t>
            </a:r>
            <a:r>
              <a:rPr lang="ru-RU" sz="4000" dirty="0">
                <a:solidFill>
                  <a:srgbClr val="BD4F05"/>
                </a:solidFill>
              </a:rPr>
              <a:t> (компания </a:t>
            </a:r>
            <a:r>
              <a:rPr lang="en-US" sz="4000" dirty="0" err="1">
                <a:solidFill>
                  <a:srgbClr val="BD4F05"/>
                </a:solidFill>
              </a:rPr>
              <a:t>Deepseek</a:t>
            </a:r>
            <a:r>
              <a:rPr lang="ru-RU" sz="4000" dirty="0">
                <a:solidFill>
                  <a:srgbClr val="BD4F05"/>
                </a:solidFill>
              </a:rPr>
              <a:t>, основана в 2023г.)</a:t>
            </a:r>
          </a:p>
        </p:txBody>
      </p:sp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4B130439-AA0F-A6E5-C2A8-0D4AE8AAB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994" y="45528"/>
            <a:ext cx="1512580" cy="8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031795-C45D-6885-A901-234A5DB06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" t="2378" b="3961"/>
          <a:stretch/>
        </p:blipFill>
        <p:spPr>
          <a:xfrm>
            <a:off x="601579" y="1328199"/>
            <a:ext cx="5107405" cy="27454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2125FF-AC3E-A59A-0A4D-E62D9F30C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93" t="36257" r="27836" b="36385"/>
          <a:stretch/>
        </p:blipFill>
        <p:spPr>
          <a:xfrm>
            <a:off x="3659525" y="1463567"/>
            <a:ext cx="8151475" cy="3383870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8E7EE28-32FE-2CE6-C071-DFBC6B005064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9355C84-932F-FB19-A3F9-21E2CC07A6B7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9EA2E4F-B742-81CF-E7B0-F38F095B9C01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F6F0781-7805-F8F2-F9F8-7E564C4EE8A5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1D8393D-60E2-F7FD-9EA9-F06449EB380B}"/>
              </a:ext>
            </a:extLst>
          </p:cNvPr>
          <p:cNvSpPr txBox="1"/>
          <p:nvPr/>
        </p:nvSpPr>
        <p:spPr>
          <a:xfrm>
            <a:off x="467540" y="4324161"/>
            <a:ext cx="11343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Быстрый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(включен по умолчанию) — это режим, ориентированный на повседневные диалоги и мгновенные ответы. </a:t>
            </a:r>
          </a:p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Эксперт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YS Text"/>
              </a:rPr>
              <a:t>— это специализированный режим работы с нейросетью, предназначенный для сложных задач, где важны глубина анализа, точность и качество ответа, а не скорость. </a:t>
            </a:r>
          </a:p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YS Text"/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YS Text"/>
              </a:rPr>
              <a:t>Глубокое мышление </a:t>
            </a:r>
            <a:r>
              <a:rPr lang="ru-RU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YS Text"/>
              </a:rPr>
              <a:t>—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YS Text"/>
              </a:rPr>
              <a:t> режим работы модели, который позволяет нейросети «рассуждать» перед ответом, что повышает качество решения сложных задач.</a:t>
            </a:r>
          </a:p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YS Text"/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YS Text"/>
              </a:rPr>
              <a:t>Умный поиск </a:t>
            </a:r>
            <a:r>
              <a:rPr lang="ru-RU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YS Text"/>
              </a:rPr>
              <a:t>—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YS Text"/>
              </a:rPr>
              <a:t> режим, который 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позволяет модели искать актуальную информацию в сети Интернет и предоставлять структурированные ответы с ссылками на источники.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20537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FDF02-0D4C-9429-2EA3-B453C4183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E7071-ACDC-A639-5888-5DACAB05E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11" y="38645"/>
            <a:ext cx="9175466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Qweenchat</a:t>
            </a:r>
            <a:r>
              <a:rPr lang="ru-RU" sz="4000" dirty="0">
                <a:solidFill>
                  <a:srgbClr val="BD4F05"/>
                </a:solidFill>
              </a:rPr>
              <a:t> (нейросеть от китайской компании </a:t>
            </a:r>
            <a:r>
              <a:rPr lang="ru-RU" sz="4000" dirty="0" err="1">
                <a:solidFill>
                  <a:srgbClr val="BD4F05"/>
                </a:solidFill>
              </a:rPr>
              <a:t>Alibaba</a:t>
            </a:r>
            <a:r>
              <a:rPr lang="ru-RU" sz="4000" dirty="0">
                <a:solidFill>
                  <a:srgbClr val="BD4F05"/>
                </a:solidFill>
              </a:rPr>
              <a:t>)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F750C0D-AB49-E123-A6FE-D1745B6BF320}"/>
              </a:ext>
            </a:extLst>
          </p:cNvPr>
          <p:cNvGrpSpPr/>
          <p:nvPr/>
        </p:nvGrpSpPr>
        <p:grpSpPr>
          <a:xfrm>
            <a:off x="778810" y="1468178"/>
            <a:ext cx="10634380" cy="3297508"/>
            <a:chOff x="1104097" y="2629086"/>
            <a:chExt cx="10760243" cy="382254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19D127C-0E21-A150-F79D-28F3DB90A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966" t="5614" r="1776" b="40351"/>
            <a:stretch/>
          </p:blipFill>
          <p:spPr>
            <a:xfrm>
              <a:off x="1104097" y="2629086"/>
              <a:ext cx="10760243" cy="370572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4313126-1E0D-9253-2B2B-ACCFB6F36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197" t="47631" r="28257" b="38509"/>
            <a:stretch/>
          </p:blipFill>
          <p:spPr>
            <a:xfrm>
              <a:off x="7200900" y="5501133"/>
              <a:ext cx="1407696" cy="950494"/>
            </a:xfrm>
            <a:prstGeom prst="rect">
              <a:avLst/>
            </a:prstGeom>
          </p:spPr>
        </p:pic>
      </p:grp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FCE49BB-8A06-5451-0ABB-25AC057AEB57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14B37B2-6025-245B-2528-0EEE70BF65CC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0B483D8-5E8B-FF6F-6EE3-CBEEA4B105CB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1D47E35-9760-4C02-3C1B-F7CB90F4B839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410349-29FE-AD81-4BEF-1AE5A75F7599}"/>
              </a:ext>
            </a:extLst>
          </p:cNvPr>
          <p:cNvSpPr txBox="1"/>
          <p:nvPr/>
        </p:nvSpPr>
        <p:spPr>
          <a:xfrm>
            <a:off x="587061" y="4862544"/>
            <a:ext cx="11343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Автоматический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(включен по умолчанию) — 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 это режим работы, при котором нейросеть сама определяет, требуется ли глубокий анализ или достаточно краткого ответа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Мышление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YS Text"/>
              </a:rPr>
              <a:t>— 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то режим пошаговых рассуждений, при котором модель анализирует задачу, разбивает её на логические шаги, проверяет гипотезы и только затем формирует ответ. </a:t>
            </a:r>
            <a:r>
              <a:rPr lang="ru-RU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YS Text"/>
              </a:rPr>
              <a:t> </a:t>
            </a:r>
          </a:p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YS Text"/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YS Text"/>
              </a:rPr>
              <a:t>Быстрый </a:t>
            </a:r>
            <a:r>
              <a:rPr lang="ru-RU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YS Text"/>
              </a:rPr>
              <a:t>—</a:t>
            </a:r>
            <a:r>
              <a:rPr lang="ru-RU" b="0" i="0" dirty="0">
                <a:solidFill>
                  <a:srgbClr val="1D1D1F"/>
                </a:solidFill>
                <a:effectLst/>
                <a:latin typeface="system-ui"/>
              </a:rPr>
              <a:t>модель выдаёт ответ мгновенно, без явного этапа рассуждения (для простых вопросов, фактологических запросов, генерация идей, общение в реальном времени).</a:t>
            </a:r>
            <a:endParaRPr lang="ru-RU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YS Text"/>
            </a:endParaRPr>
          </a:p>
        </p:txBody>
      </p:sp>
      <p:pic>
        <p:nvPicPr>
          <p:cNvPr id="3" name="Picture 8" descr="Picture background">
            <a:extLst>
              <a:ext uri="{FF2B5EF4-FFF2-40B4-BE49-F238E27FC236}">
                <a16:creationId xmlns:a16="http://schemas.microsoft.com/office/drawing/2014/main" id="{6718A6E5-CB21-41E0-E95D-2F06333CC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642" y="5859"/>
            <a:ext cx="1139358" cy="113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6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D59B5-2B0C-0395-D7A1-635F074FE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DDE3A-4F66-6E89-3C6E-C458D89CA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11" y="38645"/>
            <a:ext cx="9717004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Qweenchat</a:t>
            </a:r>
            <a:r>
              <a:rPr lang="ru-RU" sz="4000" dirty="0">
                <a:solidFill>
                  <a:srgbClr val="BD4F05"/>
                </a:solidFill>
              </a:rPr>
              <a:t> (нейросеть от китайской компании </a:t>
            </a:r>
            <a:r>
              <a:rPr lang="ru-RU" sz="4000" dirty="0" err="1">
                <a:solidFill>
                  <a:srgbClr val="BD4F05"/>
                </a:solidFill>
              </a:rPr>
              <a:t>Alibaba</a:t>
            </a:r>
            <a:r>
              <a:rPr lang="ru-RU" sz="4000" dirty="0">
                <a:solidFill>
                  <a:srgbClr val="BD4F05"/>
                </a:solidFill>
              </a:rPr>
              <a:t>)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D432F8A-E552-6521-1236-211529FE7BC1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AE467C8-59A9-A6CA-3113-AE1121FFC275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E7AF65B-F8D3-FD9F-72CA-0FE464DF9442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F9B67A5-F15C-0E10-EDCF-395A111EBD42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738F7A0-482C-F174-D2E5-74D5DD2A7521}"/>
              </a:ext>
            </a:extLst>
          </p:cNvPr>
          <p:cNvSpPr txBox="1"/>
          <p:nvPr/>
        </p:nvSpPr>
        <p:spPr>
          <a:xfrm>
            <a:off x="743308" y="1312961"/>
            <a:ext cx="5352690" cy="4848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Глубокое исследование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— 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dirty="0"/>
              <a:t>это функция, которая позволяет нейросети самостоятельно собирать данные из различных источников (научных статей, новостных публикаций, аналитических материалов и др.) и формировать структурированный отчёт.</a:t>
            </a:r>
          </a:p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Поиск в сети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YS Text"/>
              </a:rPr>
              <a:t>— </a:t>
            </a:r>
            <a:r>
              <a:rPr lang="ru-RU" dirty="0"/>
              <a:t>это функция, которая позволяет нейросети находить актуальную информацию в открытых источниках и формировать ответ с ссылками на эти источники.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Учиться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YS Text"/>
              </a:rPr>
              <a:t>— </a:t>
            </a:r>
            <a:r>
              <a:rPr lang="ru-RU" dirty="0"/>
              <a:t> это специальный режим работы, который превращает чат-ассистента в интерактивного наставника. Он ориентирован на поэтапное освоение новых тем с помощью диалога, адаптации под уровень и темп пользователя, а также формирования индивидуального плана обучения.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YS Text"/>
              </a:rPr>
              <a:t> 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F2B38E4-E060-929A-6E1B-C4DDE712B444}"/>
              </a:ext>
            </a:extLst>
          </p:cNvPr>
          <p:cNvGrpSpPr/>
          <p:nvPr/>
        </p:nvGrpSpPr>
        <p:grpSpPr>
          <a:xfrm>
            <a:off x="7240676" y="1632752"/>
            <a:ext cx="4208016" cy="4103568"/>
            <a:chOff x="7240676" y="1632752"/>
            <a:chExt cx="4208016" cy="410356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AFF4405-9A41-BB93-E61B-33829F55E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6553" t="54498" r="39636" b="4223"/>
            <a:stretch>
              <a:fillRect/>
            </a:stretch>
          </p:blipFill>
          <p:spPr>
            <a:xfrm>
              <a:off x="7240676" y="1632752"/>
              <a:ext cx="4208016" cy="4103568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984F0BC-CCD5-A4C6-DA1C-D57FBC947F23}"/>
                </a:ext>
              </a:extLst>
            </p:cNvPr>
            <p:cNvSpPr/>
            <p:nvPr/>
          </p:nvSpPr>
          <p:spPr>
            <a:xfrm>
              <a:off x="9534617" y="1660124"/>
              <a:ext cx="1914075" cy="23969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Picture 8" descr="Picture background">
            <a:extLst>
              <a:ext uri="{FF2B5EF4-FFF2-40B4-BE49-F238E27FC236}">
                <a16:creationId xmlns:a16="http://schemas.microsoft.com/office/drawing/2014/main" id="{C9C81DEA-CA73-A43D-CC5C-75996AC6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178" y="5859"/>
            <a:ext cx="1115821" cy="11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84" y="18255"/>
            <a:ext cx="10515600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Gigachat</a:t>
            </a:r>
            <a:endParaRPr lang="ru-RU" sz="4000" dirty="0">
              <a:solidFill>
                <a:srgbClr val="BD4F05"/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CEEEFCB-6378-456C-92A5-887DF85898A1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1345217-B6AC-41F0-91DD-C3012CA60B4E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0DD4427-A7F4-42A7-BF92-4F8EEB91C37F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9ADA52D-59C9-4078-AA58-90FFAF339B7C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40FC5B-22E6-4C90-948B-8FD9B6F22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5" r="674" b="44743"/>
          <a:stretch>
            <a:fillRect/>
          </a:stretch>
        </p:blipFill>
        <p:spPr>
          <a:xfrm>
            <a:off x="1355883" y="1022091"/>
            <a:ext cx="10025284" cy="2972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643E24-411B-745A-BFA4-39B91F84C62B}"/>
              </a:ext>
            </a:extLst>
          </p:cNvPr>
          <p:cNvSpPr txBox="1"/>
          <p:nvPr/>
        </p:nvSpPr>
        <p:spPr>
          <a:xfrm>
            <a:off x="777482" y="4241381"/>
            <a:ext cx="10919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Исследование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— 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dirty="0"/>
              <a:t>функция для глубокого анализа информации, которая позволяет нейросети самостоятельно собирать, структурировать данные из разных источников и выдавать развёрнутые ответы со ссылками на первоисточники. Этот режим предназначен для объёмных и вдумчивых запросов, подходит для создания рефератов, аналитических отчётов, научных работ, анализа рынков и других задач.</a:t>
            </a:r>
            <a:endParaRPr lang="en-US" dirty="0"/>
          </a:p>
          <a:p>
            <a:pPr algn="just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Рассуждение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YS Text"/>
              </a:rPr>
              <a:t>— э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то режим пошаговых рассуждений, при котором модель анализирует задачу, разбивает её на логические шаги, проверяет гипотезы и только затем формирует ответ. </a:t>
            </a:r>
            <a:r>
              <a:rPr lang="ru-RU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YS Text"/>
              </a:rPr>
              <a:t> </a:t>
            </a:r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7D2AA88B-BD6C-597B-5A65-03AE91C1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07" y="35303"/>
            <a:ext cx="898013" cy="8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85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84" y="18255"/>
            <a:ext cx="10515600" cy="132556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BD4F05"/>
                </a:solidFill>
              </a:rPr>
              <a:t>Yandex GPT</a:t>
            </a:r>
            <a:r>
              <a:rPr lang="ru-RU" sz="4000" dirty="0">
                <a:solidFill>
                  <a:srgbClr val="BD4F05"/>
                </a:solidFill>
              </a:rPr>
              <a:t> и </a:t>
            </a:r>
            <a:r>
              <a:rPr lang="en-US" sz="4000" dirty="0">
                <a:solidFill>
                  <a:srgbClr val="BD4F05"/>
                </a:solidFill>
              </a:rPr>
              <a:t>Yandex </a:t>
            </a:r>
            <a:r>
              <a:rPr lang="ru-RU" sz="4000" dirty="0">
                <a:solidFill>
                  <a:srgbClr val="BD4F05"/>
                </a:solidFill>
              </a:rPr>
              <a:t>Алиса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CEEEFCB-6378-456C-92A5-887DF85898A1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1345217-B6AC-41F0-91DD-C3012CA60B4E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0DD4427-A7F4-42A7-BF92-4F8EEB91C37F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9ADA52D-59C9-4078-AA58-90FFAF339B7C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81A523-67FD-41D2-A262-F714978A7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2" b="40253"/>
          <a:stretch>
            <a:fillRect/>
          </a:stretch>
        </p:blipFill>
        <p:spPr>
          <a:xfrm>
            <a:off x="1571659" y="1163542"/>
            <a:ext cx="9394984" cy="29998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778BE0-6737-37F6-A2F4-6926CC10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27" t="70421" r="50704" b="12492"/>
          <a:stretch>
            <a:fillRect/>
          </a:stretch>
        </p:blipFill>
        <p:spPr>
          <a:xfrm>
            <a:off x="3258241" y="2276264"/>
            <a:ext cx="1819788" cy="1473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4EFF5-C3D4-7148-34EB-208AA8C1DBCD}"/>
              </a:ext>
            </a:extLst>
          </p:cNvPr>
          <p:cNvSpPr txBox="1"/>
          <p:nvPr/>
        </p:nvSpPr>
        <p:spPr>
          <a:xfrm>
            <a:off x="994212" y="3983117"/>
            <a:ext cx="105498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Рассуждать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YS Text"/>
              </a:rPr>
              <a:t>— </a:t>
            </a:r>
            <a:r>
              <a:rPr lang="ru-RU" dirty="0"/>
              <a:t>это функция, которая позволяет ИИ глубже анализировать информацию, выстраивать логические цепочки и предоставлять более развёрнутые ответы на сложные запросы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 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YS Text"/>
              </a:rPr>
              <a:t> </a:t>
            </a:r>
          </a:p>
          <a:p>
            <a:pPr algn="just"/>
            <a:r>
              <a:rPr lang="ru-RU" b="1" dirty="0"/>
              <a:t>Режим рассуждений полезен для: </a:t>
            </a:r>
            <a:r>
              <a:rPr lang="ru-RU" dirty="0"/>
              <a:t>сложных вопросов без очевидного решения; задач, требующих логических рассуждений (например, математических); создания стратегий и планов; анализа противоречивых данных; обработки больших объёмов разрозненной информации.</a:t>
            </a:r>
          </a:p>
          <a:p>
            <a:pPr algn="just"/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YS Text"/>
            </a:endParaRPr>
          </a:p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Режим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Репетитор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— 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dirty="0"/>
              <a:t>это инструмент для помощи школьникам 5–11 классов в изучении математики. Он работает на основе языковой модели, обученной объяснять материал в педагогическом стиле: задавать уточняющие вопросы, поддерживать ученика и поощрять интерес к задаче.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ACF830A5-99C1-3187-FEF5-224000751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167" y="49858"/>
            <a:ext cx="1036428" cy="103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9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976EE-94A0-4108-8C33-D6A6080A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BD4F05"/>
                </a:solidFill>
              </a:rPr>
              <a:t>План лекции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1A06F4-A405-4E19-8C62-AE47C56E5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" y="2045155"/>
            <a:ext cx="10515600" cy="180775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500" dirty="0">
                <a:solidFill>
                  <a:srgbClr val="273B41"/>
                </a:solidFill>
              </a:rPr>
              <a:t>Нейросети для работы с текстовым контентом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500" dirty="0" err="1">
                <a:solidFill>
                  <a:srgbClr val="273B41"/>
                </a:solidFill>
              </a:rPr>
              <a:t>Промпты</a:t>
            </a:r>
            <a:r>
              <a:rPr lang="ru-RU" sz="3500" dirty="0">
                <a:solidFill>
                  <a:srgbClr val="273B41"/>
                </a:solidFill>
              </a:rPr>
              <a:t> для текстовых нейросетей. Правила составления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500" dirty="0">
                <a:solidFill>
                  <a:srgbClr val="273B41"/>
                </a:solidFill>
              </a:rPr>
              <a:t>Функционал нейросетей для работы с текстовым контентом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E2BCAD5-1F36-40E7-B840-49D07C94F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923646F-218B-43D5-ACF2-6468DC3F130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C4214FE-DAFA-4E48-B586-F3BC38A5547A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AE95898-D672-4CAA-8755-C2ABA9BBBA86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65486F8-1EFB-4364-A226-D60E9C81C208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6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" y="87244"/>
            <a:ext cx="10515600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Deepseek</a:t>
            </a:r>
            <a:r>
              <a:rPr lang="ru-RU" sz="4000" dirty="0">
                <a:solidFill>
                  <a:srgbClr val="BD4F05"/>
                </a:solidFill>
              </a:rPr>
              <a:t> (компания </a:t>
            </a:r>
            <a:r>
              <a:rPr lang="en-US" sz="4000" dirty="0" err="1">
                <a:solidFill>
                  <a:srgbClr val="BD4F05"/>
                </a:solidFill>
              </a:rPr>
              <a:t>Deepseek</a:t>
            </a:r>
            <a:r>
              <a:rPr lang="ru-RU" sz="4000" dirty="0">
                <a:solidFill>
                  <a:srgbClr val="BD4F05"/>
                </a:solidFill>
              </a:rPr>
              <a:t>, основана в 2023г.)</a:t>
            </a:r>
          </a:p>
        </p:txBody>
      </p:sp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C3D8B9A7-F9E5-469E-A7BB-330B92549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994" y="45528"/>
            <a:ext cx="1512580" cy="8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7F67B82-FA64-4820-AAAE-FF090B89B26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C6D00C-71BB-4DA3-8AD1-ECC5330C0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91" t="9620" r="1020" b="73012"/>
          <a:stretch/>
        </p:blipFill>
        <p:spPr>
          <a:xfrm>
            <a:off x="673768" y="722210"/>
            <a:ext cx="9992295" cy="1605889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65775A8-10B6-45D4-A548-E4E7B3053B5A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26C561E-3098-48D7-B1FE-FAB83AB12A70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6ECF810-D3E7-4FCC-A83F-7F3EF7594391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032BFA-D0E2-48AF-8BBA-AC8D916CB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45" t="15292" b="41855"/>
          <a:stretch/>
        </p:blipFill>
        <p:spPr>
          <a:xfrm>
            <a:off x="2034080" y="2653699"/>
            <a:ext cx="8487542" cy="3482091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B790BA9-F992-4B66-A63B-17C1DAE8B5C1}"/>
              </a:ext>
            </a:extLst>
          </p:cNvPr>
          <p:cNvSpPr/>
          <p:nvPr/>
        </p:nvSpPr>
        <p:spPr>
          <a:xfrm>
            <a:off x="3922293" y="4879531"/>
            <a:ext cx="2364201" cy="10158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39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" y="87244"/>
            <a:ext cx="10515600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Deepseek</a:t>
            </a:r>
            <a:r>
              <a:rPr lang="ru-RU" sz="4000" dirty="0">
                <a:solidFill>
                  <a:srgbClr val="BD4F05"/>
                </a:solidFill>
              </a:rPr>
              <a:t> (компания </a:t>
            </a:r>
            <a:r>
              <a:rPr lang="en-US" sz="4000" dirty="0" err="1">
                <a:solidFill>
                  <a:srgbClr val="BD4F05"/>
                </a:solidFill>
              </a:rPr>
              <a:t>Deepseek</a:t>
            </a:r>
            <a:r>
              <a:rPr lang="ru-RU" sz="4000" dirty="0">
                <a:solidFill>
                  <a:srgbClr val="BD4F05"/>
                </a:solidFill>
              </a:rPr>
              <a:t>, основана в 2023г.)</a:t>
            </a:r>
          </a:p>
        </p:txBody>
      </p:sp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C3D8B9A7-F9E5-469E-A7BB-330B92549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994" y="45528"/>
            <a:ext cx="1512580" cy="8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7F67B82-FA64-4820-AAAE-FF090B89B26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13C087-FE31-477D-AE77-0327535DE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67" t="28812" r="38064" b="27354"/>
          <a:stretch>
            <a:fillRect/>
          </a:stretch>
        </p:blipFill>
        <p:spPr>
          <a:xfrm>
            <a:off x="674359" y="1152361"/>
            <a:ext cx="4354255" cy="5219683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65775A8-10B6-45D4-A548-E4E7B3053B5A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26C561E-3098-48D7-B1FE-FAB83AB12A70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6ECF810-D3E7-4FCC-A83F-7F3EF7594391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62258B-DA20-1569-4BB5-933B94CB54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864" t="21209" r="38253" b="16634"/>
          <a:stretch>
            <a:fillRect/>
          </a:stretch>
        </p:blipFill>
        <p:spPr>
          <a:xfrm>
            <a:off x="7163387" y="1317768"/>
            <a:ext cx="3452607" cy="5054276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4176536-53F1-4CB3-9EFE-BB2D1DB0E109}"/>
              </a:ext>
            </a:extLst>
          </p:cNvPr>
          <p:cNvSpPr/>
          <p:nvPr/>
        </p:nvSpPr>
        <p:spPr>
          <a:xfrm>
            <a:off x="3037973" y="4582177"/>
            <a:ext cx="1353553" cy="2304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114A9E6-7B48-4F02-8A9F-EC8BD03B573A}"/>
              </a:ext>
            </a:extLst>
          </p:cNvPr>
          <p:cNvSpPr/>
          <p:nvPr/>
        </p:nvSpPr>
        <p:spPr>
          <a:xfrm>
            <a:off x="7471611" y="2643331"/>
            <a:ext cx="2965784" cy="4728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E1CE53F-D3B3-4346-96D8-7A1F8B43B86A}"/>
              </a:ext>
            </a:extLst>
          </p:cNvPr>
          <p:cNvSpPr/>
          <p:nvPr/>
        </p:nvSpPr>
        <p:spPr>
          <a:xfrm>
            <a:off x="7477627" y="3229216"/>
            <a:ext cx="2965784" cy="4728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45403A9-6FE1-47FB-B69C-10B8A326632E}"/>
              </a:ext>
            </a:extLst>
          </p:cNvPr>
          <p:cNvSpPr/>
          <p:nvPr/>
        </p:nvSpPr>
        <p:spPr>
          <a:xfrm>
            <a:off x="7471611" y="3794635"/>
            <a:ext cx="2965784" cy="4728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CCAA4D3-9A8E-4A9E-B081-AE11961DC670}"/>
              </a:ext>
            </a:extLst>
          </p:cNvPr>
          <p:cNvSpPr/>
          <p:nvPr/>
        </p:nvSpPr>
        <p:spPr>
          <a:xfrm>
            <a:off x="7471611" y="4356326"/>
            <a:ext cx="2965784" cy="4728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F863FA2-EDF3-46CD-A978-9E509539C144}"/>
              </a:ext>
            </a:extLst>
          </p:cNvPr>
          <p:cNvSpPr/>
          <p:nvPr/>
        </p:nvSpPr>
        <p:spPr>
          <a:xfrm>
            <a:off x="7471611" y="5532711"/>
            <a:ext cx="2965784" cy="4728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0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11" y="38645"/>
            <a:ext cx="9148833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Qweenchat</a:t>
            </a:r>
            <a:r>
              <a:rPr lang="ru-RU" sz="4000" dirty="0">
                <a:solidFill>
                  <a:srgbClr val="BD4F05"/>
                </a:solidFill>
              </a:rPr>
              <a:t> (нейросеть от китайской компании </a:t>
            </a:r>
            <a:r>
              <a:rPr lang="ru-RU" sz="4000" dirty="0" err="1">
                <a:solidFill>
                  <a:srgbClr val="BD4F05"/>
                </a:solidFill>
              </a:rPr>
              <a:t>Alibaba</a:t>
            </a:r>
            <a:r>
              <a:rPr lang="ru-RU" sz="4000" dirty="0">
                <a:solidFill>
                  <a:srgbClr val="BD4F05"/>
                </a:solidFill>
              </a:rPr>
              <a:t>)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313A42E-6BCE-43EE-915D-17394CC4D75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F1A1AA5-337C-4CC6-9AAC-FE6CA7072E7F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776DA8C-1F25-4293-A2C7-94739D22123C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C862B4-E47B-4360-B3A0-4A63D4C66AFE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8" descr="Picture background">
            <a:extLst>
              <a:ext uri="{FF2B5EF4-FFF2-40B4-BE49-F238E27FC236}">
                <a16:creationId xmlns:a16="http://schemas.microsoft.com/office/drawing/2014/main" id="{364F0CA6-6F06-F547-397D-D5B46CFD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065" y="27599"/>
            <a:ext cx="1155727" cy="115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F642F1-20B9-4BA7-AB86-C01124E66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31" t="40175" r="46720" b="29737"/>
          <a:stretch/>
        </p:blipFill>
        <p:spPr>
          <a:xfrm>
            <a:off x="1493523" y="1277272"/>
            <a:ext cx="5713390" cy="364201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3E2349B-BF23-4028-84E1-60B925A76821}"/>
              </a:ext>
            </a:extLst>
          </p:cNvPr>
          <p:cNvSpPr/>
          <p:nvPr/>
        </p:nvSpPr>
        <p:spPr>
          <a:xfrm>
            <a:off x="2015289" y="2003258"/>
            <a:ext cx="872281" cy="3910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1339BE-0663-49FB-973D-DE9B480939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11" t="45614" r="21645" b="29737"/>
          <a:stretch/>
        </p:blipFill>
        <p:spPr>
          <a:xfrm>
            <a:off x="2797344" y="4152115"/>
            <a:ext cx="8935784" cy="2340125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533FEE2-4D79-427F-9662-C49871AF658F}"/>
              </a:ext>
            </a:extLst>
          </p:cNvPr>
          <p:cNvSpPr/>
          <p:nvPr/>
        </p:nvSpPr>
        <p:spPr>
          <a:xfrm>
            <a:off x="2887570" y="4799970"/>
            <a:ext cx="3789956" cy="9029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13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11" y="38645"/>
            <a:ext cx="9148833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Qweenchat</a:t>
            </a:r>
            <a:r>
              <a:rPr lang="ru-RU" sz="4000" dirty="0">
                <a:solidFill>
                  <a:srgbClr val="BD4F05"/>
                </a:solidFill>
              </a:rPr>
              <a:t> (нейросеть от китайской компании </a:t>
            </a:r>
            <a:r>
              <a:rPr lang="ru-RU" sz="4000" dirty="0" err="1">
                <a:solidFill>
                  <a:srgbClr val="BD4F05"/>
                </a:solidFill>
              </a:rPr>
              <a:t>Alibaba</a:t>
            </a:r>
            <a:r>
              <a:rPr lang="ru-RU" sz="4000" dirty="0">
                <a:solidFill>
                  <a:srgbClr val="BD4F05"/>
                </a:solidFill>
              </a:rPr>
              <a:t>)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313A42E-6BCE-43EE-915D-17394CC4D75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F1A1AA5-337C-4CC6-9AAC-FE6CA7072E7F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776DA8C-1F25-4293-A2C7-94739D22123C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C862B4-E47B-4360-B3A0-4A63D4C66AFE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8" descr="Picture background">
            <a:extLst>
              <a:ext uri="{FF2B5EF4-FFF2-40B4-BE49-F238E27FC236}">
                <a16:creationId xmlns:a16="http://schemas.microsoft.com/office/drawing/2014/main" id="{364F0CA6-6F06-F547-397D-D5B46CFD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065" y="27599"/>
            <a:ext cx="1155727" cy="115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5AAEA3-E5DB-4708-B6A1-B395ADC80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4" t="21228" r="14885" b="25063"/>
          <a:stretch/>
        </p:blipFill>
        <p:spPr>
          <a:xfrm>
            <a:off x="1377615" y="1260508"/>
            <a:ext cx="9539339" cy="469511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2827ECB-893C-4A8A-9B1D-56661796F921}"/>
              </a:ext>
            </a:extLst>
          </p:cNvPr>
          <p:cNvSpPr/>
          <p:nvPr/>
        </p:nvSpPr>
        <p:spPr>
          <a:xfrm>
            <a:off x="10305047" y="1732547"/>
            <a:ext cx="577511" cy="2706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EB5E00-8FC3-44C1-B121-B942F49F9DB7}"/>
              </a:ext>
            </a:extLst>
          </p:cNvPr>
          <p:cNvSpPr/>
          <p:nvPr/>
        </p:nvSpPr>
        <p:spPr>
          <a:xfrm>
            <a:off x="9673389" y="1732547"/>
            <a:ext cx="631658" cy="2706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847956D-3DE3-4A63-8F99-005B97DF1F53}"/>
              </a:ext>
            </a:extLst>
          </p:cNvPr>
          <p:cNvCxnSpPr>
            <a:stCxn id="9" idx="2"/>
          </p:cNvCxnSpPr>
          <p:nvPr/>
        </p:nvCxnSpPr>
        <p:spPr>
          <a:xfrm>
            <a:off x="9989218" y="2003186"/>
            <a:ext cx="207545" cy="1054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F04C446-61E7-4C1A-9878-2C09CCD3F9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19" t="29875" r="41174" b="32924"/>
          <a:stretch>
            <a:fillRect/>
          </a:stretch>
        </p:blipFill>
        <p:spPr>
          <a:xfrm>
            <a:off x="6834901" y="2976155"/>
            <a:ext cx="2629340" cy="3055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C77E351-6E58-409E-A0B0-6C3D7A864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715" y="3058110"/>
            <a:ext cx="2629340" cy="29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4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11" y="38645"/>
            <a:ext cx="9148833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Qweenchat</a:t>
            </a:r>
            <a:r>
              <a:rPr lang="ru-RU" sz="4000" dirty="0">
                <a:solidFill>
                  <a:srgbClr val="BD4F05"/>
                </a:solidFill>
              </a:rPr>
              <a:t> (нейросеть от китайской компании </a:t>
            </a:r>
            <a:r>
              <a:rPr lang="ru-RU" sz="4000" dirty="0" err="1">
                <a:solidFill>
                  <a:srgbClr val="BD4F05"/>
                </a:solidFill>
              </a:rPr>
              <a:t>Alibaba</a:t>
            </a:r>
            <a:r>
              <a:rPr lang="ru-RU" sz="4000" dirty="0">
                <a:solidFill>
                  <a:srgbClr val="BD4F05"/>
                </a:solidFill>
              </a:rPr>
              <a:t>)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313A42E-6BCE-43EE-915D-17394CC4D75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F1A1AA5-337C-4CC6-9AAC-FE6CA7072E7F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776DA8C-1F25-4293-A2C7-94739D22123C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C862B4-E47B-4360-B3A0-4A63D4C66AFE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8" descr="Picture background">
            <a:extLst>
              <a:ext uri="{FF2B5EF4-FFF2-40B4-BE49-F238E27FC236}">
                <a16:creationId xmlns:a16="http://schemas.microsoft.com/office/drawing/2014/main" id="{364F0CA6-6F06-F547-397D-D5B46CFD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065" y="27599"/>
            <a:ext cx="1155727" cy="115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2DC4B5-8686-4488-9E31-B99B7C043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9" t="18880" r="13907" b="37581"/>
          <a:stretch/>
        </p:blipFill>
        <p:spPr>
          <a:xfrm>
            <a:off x="369771" y="1325082"/>
            <a:ext cx="7652081" cy="289944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2827ECB-893C-4A8A-9B1D-56661796F921}"/>
              </a:ext>
            </a:extLst>
          </p:cNvPr>
          <p:cNvSpPr/>
          <p:nvPr/>
        </p:nvSpPr>
        <p:spPr>
          <a:xfrm>
            <a:off x="6617369" y="1472200"/>
            <a:ext cx="348916" cy="2242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E32385-5010-4B02-87AE-B05629F98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9" t="18880" r="13907" b="37581"/>
          <a:stretch/>
        </p:blipFill>
        <p:spPr>
          <a:xfrm>
            <a:off x="327660" y="1344645"/>
            <a:ext cx="8960713" cy="339529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80E7AA5-9285-4E12-BC93-0702D281DB9D}"/>
              </a:ext>
            </a:extLst>
          </p:cNvPr>
          <p:cNvSpPr/>
          <p:nvPr/>
        </p:nvSpPr>
        <p:spPr>
          <a:xfrm>
            <a:off x="7778415" y="1552702"/>
            <a:ext cx="348916" cy="2242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296CA29-B14A-4FBA-8066-C82F9EED9EC6}"/>
              </a:ext>
            </a:extLst>
          </p:cNvPr>
          <p:cNvSpPr/>
          <p:nvPr/>
        </p:nvSpPr>
        <p:spPr>
          <a:xfrm>
            <a:off x="7910762" y="1910528"/>
            <a:ext cx="1034715" cy="2242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29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11" y="38645"/>
            <a:ext cx="9148833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Qweenchat</a:t>
            </a:r>
            <a:r>
              <a:rPr lang="ru-RU" sz="4000" dirty="0">
                <a:solidFill>
                  <a:srgbClr val="BD4F05"/>
                </a:solidFill>
              </a:rPr>
              <a:t> (нейросеть от китайской компании </a:t>
            </a:r>
            <a:r>
              <a:rPr lang="ru-RU" sz="4000" dirty="0" err="1">
                <a:solidFill>
                  <a:srgbClr val="BD4F05"/>
                </a:solidFill>
              </a:rPr>
              <a:t>Alibaba</a:t>
            </a:r>
            <a:r>
              <a:rPr lang="ru-RU" sz="4000" dirty="0">
                <a:solidFill>
                  <a:srgbClr val="BD4F05"/>
                </a:solidFill>
              </a:rPr>
              <a:t>)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313A42E-6BCE-43EE-915D-17394CC4D75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F1A1AA5-337C-4CC6-9AAC-FE6CA7072E7F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776DA8C-1F25-4293-A2C7-94739D22123C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C862B4-E47B-4360-B3A0-4A63D4C66AFE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48B065-4AD8-F44E-566A-D8320EB31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855" y="1182245"/>
            <a:ext cx="3614715" cy="5056025"/>
          </a:xfrm>
          <a:prstGeom prst="rect">
            <a:avLst/>
          </a:prstGeom>
        </p:spPr>
      </p:pic>
      <p:pic>
        <p:nvPicPr>
          <p:cNvPr id="3" name="Picture 8" descr="Picture background">
            <a:extLst>
              <a:ext uri="{FF2B5EF4-FFF2-40B4-BE49-F238E27FC236}">
                <a16:creationId xmlns:a16="http://schemas.microsoft.com/office/drawing/2014/main" id="{364F0CA6-6F06-F547-397D-D5B46CFD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065" y="27599"/>
            <a:ext cx="1155727" cy="115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843112-E122-45F9-A8B9-09825FCEF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1183326"/>
            <a:ext cx="4448175" cy="5029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10FCA0-9996-4559-86B7-8C6866D18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291" y="1267927"/>
            <a:ext cx="3614715" cy="4946044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C2FD433-19E4-4BC5-B0D9-5756889C84CC}"/>
              </a:ext>
            </a:extLst>
          </p:cNvPr>
          <p:cNvSpPr/>
          <p:nvPr/>
        </p:nvSpPr>
        <p:spPr>
          <a:xfrm>
            <a:off x="8867274" y="4036597"/>
            <a:ext cx="2837046" cy="4692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7E8AAB5-0B22-4C60-A2C5-709CA08667FE}"/>
              </a:ext>
            </a:extLst>
          </p:cNvPr>
          <p:cNvSpPr/>
          <p:nvPr/>
        </p:nvSpPr>
        <p:spPr>
          <a:xfrm>
            <a:off x="9186111" y="3807995"/>
            <a:ext cx="197919" cy="21656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1C1E9E0-C67C-4A51-9A5C-8F87FC15F1E6}"/>
              </a:ext>
            </a:extLst>
          </p:cNvPr>
          <p:cNvSpPr/>
          <p:nvPr/>
        </p:nvSpPr>
        <p:spPr>
          <a:xfrm>
            <a:off x="8867274" y="1997242"/>
            <a:ext cx="2837046" cy="17864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3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84" y="18255"/>
            <a:ext cx="10515600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Gigachat</a:t>
            </a:r>
            <a:r>
              <a:rPr lang="ru-RU" sz="4000" dirty="0">
                <a:solidFill>
                  <a:srgbClr val="BD4F05"/>
                </a:solidFill>
              </a:rPr>
              <a:t> (нейросеть от Сбербанка)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CEEEFCB-6378-456C-92A5-887DF85898A1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1345217-B6AC-41F0-91DD-C3012CA60B4E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0DD4427-A7F4-42A7-BF92-4F8EEB91C37F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9ADA52D-59C9-4078-AA58-90FFAF339B7C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5A2D5F48-16FC-4C3D-EA7E-3FD32FF3F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07" y="35303"/>
            <a:ext cx="898013" cy="8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B30F94-5E91-43CD-92CC-90F120BF0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42" y="1496217"/>
            <a:ext cx="5083713" cy="136140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93D34D5-3E51-4898-9307-A9A52CF7B4A9}"/>
              </a:ext>
            </a:extLst>
          </p:cNvPr>
          <p:cNvSpPr/>
          <p:nvPr/>
        </p:nvSpPr>
        <p:spPr>
          <a:xfrm>
            <a:off x="1245268" y="2176918"/>
            <a:ext cx="3404937" cy="6807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9C7B02-9943-4D4D-98D5-D299EB62F2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94" t="14562" r="27122" b="10526"/>
          <a:stretch/>
        </p:blipFill>
        <p:spPr>
          <a:xfrm>
            <a:off x="5444289" y="2126834"/>
            <a:ext cx="6184213" cy="4259128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4FC1F5A-AEBE-4C12-8962-AF805033D747}"/>
              </a:ext>
            </a:extLst>
          </p:cNvPr>
          <p:cNvSpPr/>
          <p:nvPr/>
        </p:nvSpPr>
        <p:spPr>
          <a:xfrm>
            <a:off x="8289758" y="6009774"/>
            <a:ext cx="529389" cy="2586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98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84" y="18255"/>
            <a:ext cx="10515600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Gigachat</a:t>
            </a:r>
            <a:r>
              <a:rPr lang="ru-RU" sz="4000" dirty="0">
                <a:solidFill>
                  <a:srgbClr val="BD4F05"/>
                </a:solidFill>
              </a:rPr>
              <a:t> (нейросеть от Сбербанка)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E6B93D-C664-4EFF-A6EC-1A3DC72F5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8" t="28158" r="33832" b="29737"/>
          <a:stretch/>
        </p:blipFill>
        <p:spPr>
          <a:xfrm>
            <a:off x="487680" y="1074922"/>
            <a:ext cx="5396162" cy="38716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C2F5BD-CC2B-422F-A560-E3D46C5C1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77" t="28510" r="33608" b="29910"/>
          <a:stretch/>
        </p:blipFill>
        <p:spPr>
          <a:xfrm>
            <a:off x="6572885" y="1074922"/>
            <a:ext cx="5373956" cy="3853638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CEEEFCB-6378-456C-92A5-887DF85898A1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1345217-B6AC-41F0-91DD-C3012CA60B4E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0DD4427-A7F4-42A7-BF92-4F8EEB91C37F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9ADA52D-59C9-4078-AA58-90FFAF339B7C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5A2D5F48-16FC-4C3D-EA7E-3FD32FF3F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07" y="35303"/>
            <a:ext cx="898013" cy="8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1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84" y="18255"/>
            <a:ext cx="10515600" cy="1325563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rgbClr val="BD4F05"/>
                </a:solidFill>
              </a:rPr>
              <a:t>Gigachat</a:t>
            </a:r>
            <a:r>
              <a:rPr lang="ru-RU" sz="4000" dirty="0">
                <a:solidFill>
                  <a:srgbClr val="BD4F05"/>
                </a:solidFill>
              </a:rPr>
              <a:t> (нейросеть от Сбербанка)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EC6E16-46EA-456E-990A-15F5CDCED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54" t="29386" r="33437" b="29072"/>
          <a:stretch/>
        </p:blipFill>
        <p:spPr>
          <a:xfrm>
            <a:off x="2375235" y="1163861"/>
            <a:ext cx="7441530" cy="525218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CEEEFCB-6378-456C-92A5-887DF85898A1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1345217-B6AC-41F0-91DD-C3012CA60B4E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0DD4427-A7F4-42A7-BF92-4F8EEB91C37F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9ADA52D-59C9-4078-AA58-90FFAF339B7C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5A2D5F48-16FC-4C3D-EA7E-3FD32FF3F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07" y="35303"/>
            <a:ext cx="898013" cy="8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43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84" y="18255"/>
            <a:ext cx="10515600" cy="132556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BD4F05"/>
                </a:solidFill>
              </a:rPr>
              <a:t>Yandex GPT</a:t>
            </a:r>
            <a:endParaRPr lang="ru-RU" sz="4000" dirty="0">
              <a:solidFill>
                <a:srgbClr val="BD4F05"/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CEEEFCB-6378-456C-92A5-887DF85898A1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1345217-B6AC-41F0-91DD-C3012CA60B4E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0DD4427-A7F4-42A7-BF92-4F8EEB91C37F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9ADA52D-59C9-4078-AA58-90FFAF339B7C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E37BB1ED-056F-EF06-8A47-C4AF1E61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167" y="49858"/>
            <a:ext cx="1036428" cy="103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CC774D-D16B-458C-A984-F11F9365F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1" t="15354" r="29737" b="37014"/>
          <a:stretch/>
        </p:blipFill>
        <p:spPr>
          <a:xfrm>
            <a:off x="774197" y="1086286"/>
            <a:ext cx="9696600" cy="4463713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AC892DF-B2E1-40B8-A11F-850E2D827B3F}"/>
              </a:ext>
            </a:extLst>
          </p:cNvPr>
          <p:cNvSpPr/>
          <p:nvPr/>
        </p:nvSpPr>
        <p:spPr>
          <a:xfrm>
            <a:off x="1239253" y="2249905"/>
            <a:ext cx="3675647" cy="64970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145E480-EA05-4D9A-BF5F-6CFFE9D6ED3F}"/>
              </a:ext>
            </a:extLst>
          </p:cNvPr>
          <p:cNvSpPr/>
          <p:nvPr/>
        </p:nvSpPr>
        <p:spPr>
          <a:xfrm>
            <a:off x="1389647" y="1496217"/>
            <a:ext cx="3928311" cy="4829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24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976EE-94A0-4108-8C33-D6A6080AE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273B41"/>
                </a:solidFill>
              </a:rPr>
              <a:t>1. Нейросети для работы с текстовым контентом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E2BCAD5-1F36-40E7-B840-49D07C94F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475" y="0"/>
            <a:ext cx="2034525" cy="20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923646F-218B-43D5-ACF2-6468DC3F130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C4214FE-DAFA-4E48-B586-F3BC38A5547A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AE95898-D672-4CAA-8755-C2ABA9BBBA86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65486F8-1EFB-4364-A226-D60E9C81C208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3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84" y="18255"/>
            <a:ext cx="10515600" cy="132556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BD4F05"/>
                </a:solidFill>
              </a:rPr>
              <a:t>Yandex GPT</a:t>
            </a:r>
            <a:endParaRPr lang="ru-RU" sz="4000" dirty="0">
              <a:solidFill>
                <a:srgbClr val="BD4F05"/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CEEEFCB-6378-456C-92A5-887DF85898A1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1345217-B6AC-41F0-91DD-C3012CA60B4E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0DD4427-A7F4-42A7-BF92-4F8EEB91C37F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9ADA52D-59C9-4078-AA58-90FFAF339B7C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E37BB1ED-056F-EF06-8A47-C4AF1E61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167" y="49858"/>
            <a:ext cx="1036428" cy="103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FBDDD-13ED-47EE-8811-55093CD8F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1" t="15839" r="27517" b="16668"/>
          <a:stretch/>
        </p:blipFill>
        <p:spPr>
          <a:xfrm>
            <a:off x="1425739" y="1032142"/>
            <a:ext cx="8765007" cy="549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7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7A13B-5488-4BB0-BAF4-372465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84" y="18255"/>
            <a:ext cx="10515600" cy="132556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BD4F05"/>
                </a:solidFill>
              </a:rPr>
              <a:t>Yandex GPT</a:t>
            </a:r>
            <a:endParaRPr lang="ru-RU" sz="4000" dirty="0">
              <a:solidFill>
                <a:srgbClr val="BD4F05"/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CEEEFCB-6378-456C-92A5-887DF85898A1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1345217-B6AC-41F0-91DD-C3012CA60B4E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0DD4427-A7F4-42A7-BF92-4F8EEB91C37F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9ADA52D-59C9-4078-AA58-90FFAF339B7C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2093ED-D987-4A30-AE59-7D9C3AF60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11" t="27102" r="41220" b="21144"/>
          <a:stretch/>
        </p:blipFill>
        <p:spPr>
          <a:xfrm>
            <a:off x="1215190" y="986769"/>
            <a:ext cx="3284617" cy="55054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94F6B6-BE03-4C35-94A5-869AF96A5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96" t="35614" r="41282" b="26403"/>
          <a:stretch/>
        </p:blipFill>
        <p:spPr>
          <a:xfrm>
            <a:off x="6605339" y="1112920"/>
            <a:ext cx="4315854" cy="5385487"/>
          </a:xfrm>
          <a:prstGeom prst="rect">
            <a:avLst/>
          </a:prstGeom>
        </p:spPr>
      </p:pic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E37BB1ED-056F-EF06-8A47-C4AF1E61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167" y="49858"/>
            <a:ext cx="1036428" cy="103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E1335-2F42-38A0-ADA0-E28A78AAE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247BE85-90DB-E038-1E7E-CD6BBCAC7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"/>
            <a:ext cx="838200" cy="838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962A086-ABF3-2AA1-ED8D-814177652EC2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B076388-374D-EE0B-87A5-C9F69C9911C5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A1DB27B-791D-2AFD-D7E5-DCE62924E888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6BDB382-509F-36A0-6AA4-4A135A8F6FAD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E4F8BC8-451B-21AF-61A7-0A08C488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BD4F05"/>
                </a:solidFill>
              </a:rPr>
              <a:t>Бесплатные нейросети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B2A50-D9EA-BBF0-29F8-BCB1348F3D69}"/>
              </a:ext>
            </a:extLst>
          </p:cNvPr>
          <p:cNvSpPr txBox="1"/>
          <p:nvPr/>
        </p:nvSpPr>
        <p:spPr>
          <a:xfrm>
            <a:off x="678187" y="2091333"/>
            <a:ext cx="11346173" cy="3376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GigaChat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(Сбер)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https://giga.chat/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Qwen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Alibaba</a:t>
            </a:r>
            <a:r>
              <a:rPr lang="ru-RU" sz="32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https://chat.qwen.ai/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DeepSeek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https://chat.deepseek.com/</a:t>
            </a:r>
            <a:endParaRPr lang="ru-RU" sz="3200" dirty="0">
              <a:solidFill>
                <a:srgbClr val="0563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YandexGPT</a:t>
            </a:r>
            <a:r>
              <a:rPr lang="ru-RU" sz="32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(Яндекс) </a:t>
            </a:r>
            <a:r>
              <a:rPr lang="ru-RU" sz="32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https://alice.yandex.ru</a:t>
            </a:r>
            <a:endParaRPr lang="ru-RU" sz="3200" dirty="0">
              <a:solidFill>
                <a:srgbClr val="0563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</a:pPr>
            <a:endParaRPr lang="ru-RU" sz="2000" dirty="0">
              <a:solidFill>
                <a:srgbClr val="273B4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6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976EE-94A0-4108-8C33-D6A6080A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1" y="175419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BD4F05"/>
                </a:solidFill>
              </a:rPr>
              <a:t>Этапы работы с нейросетью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E2BCAD5-1F36-40E7-B840-49D07C94F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"/>
            <a:ext cx="838200" cy="838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923646F-218B-43D5-ACF2-6468DC3F1305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C4214FE-DAFA-4E48-B586-F3BC38A5547A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AE95898-D672-4CAA-8755-C2ABA9BBBA86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65486F8-1EFB-4364-A226-D60E9C81C208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CCD94F5-553C-4C2F-8019-D1B7DC837639}"/>
              </a:ext>
            </a:extLst>
          </p:cNvPr>
          <p:cNvSpPr txBox="1"/>
          <p:nvPr/>
        </p:nvSpPr>
        <p:spPr>
          <a:xfrm>
            <a:off x="571503" y="1501973"/>
            <a:ext cx="1120139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spc="-30" dirty="0">
                <a:solidFill>
                  <a:srgbClr val="273B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1: Выбор инструмента (нейросети)</a:t>
            </a:r>
            <a:endParaRPr lang="ru-RU" sz="2800" dirty="0">
              <a:solidFill>
                <a:srgbClr val="273B4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spc="-30" dirty="0">
                <a:solidFill>
                  <a:srgbClr val="273B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2: Написать </a:t>
            </a:r>
            <a:r>
              <a:rPr lang="ru-RU" sz="2800" spc="-30" dirty="0" err="1">
                <a:solidFill>
                  <a:srgbClr val="273B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промпт</a:t>
            </a:r>
            <a:endParaRPr lang="ru-RU" sz="2800" dirty="0">
              <a:solidFill>
                <a:srgbClr val="273B4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spc="-30" dirty="0">
                <a:solidFill>
                  <a:srgbClr val="273B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3: Итерации и уточнения</a:t>
            </a:r>
            <a:endParaRPr lang="ru-RU" sz="2800" dirty="0">
              <a:solidFill>
                <a:srgbClr val="273B4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273B41"/>
              </a:solidFill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043C0A40-B165-484D-B371-94B6F4CD1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3" y="3627123"/>
            <a:ext cx="1973576" cy="197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1DFF9314-F65D-476C-9431-73B2B83A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30" y="4806560"/>
            <a:ext cx="2861300" cy="16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8B2416E5-03F5-424D-A6B6-397F57C4F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26" y="4569528"/>
            <a:ext cx="1973576" cy="197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32264439-778A-B645-AA9B-A68E55DD4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916" y="3486240"/>
            <a:ext cx="2166576" cy="216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2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E1335-2F42-38A0-ADA0-E28A78AAE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247BE85-90DB-E038-1E7E-CD6BBCAC7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"/>
            <a:ext cx="838200" cy="838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962A086-ABF3-2AA1-ED8D-814177652EC2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B076388-374D-EE0B-87A5-C9F69C9911C5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A1DB27B-791D-2AFD-D7E5-DCE62924E888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6BDB382-509F-36A0-6AA4-4A135A8F6FAD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E4F8BC8-451B-21AF-61A7-0A08C488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BD4F05"/>
                </a:solidFill>
              </a:rPr>
              <a:t>Возможности нейросетей при работе с текстовым контентом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873B10F-F048-5F60-E82F-21AB198D5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819433"/>
              </p:ext>
            </p:extLst>
          </p:nvPr>
        </p:nvGraphicFramePr>
        <p:xfrm>
          <a:off x="838200" y="2456339"/>
          <a:ext cx="10700474" cy="23018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50237">
                  <a:extLst>
                    <a:ext uri="{9D8B030D-6E8A-4147-A177-3AD203B41FA5}">
                      <a16:colId xmlns:a16="http://schemas.microsoft.com/office/drawing/2014/main" val="1425910124"/>
                    </a:ext>
                  </a:extLst>
                </a:gridCol>
                <a:gridCol w="5350237">
                  <a:extLst>
                    <a:ext uri="{9D8B030D-6E8A-4147-A177-3AD203B41FA5}">
                      <a16:colId xmlns:a16="http://schemas.microsoft.com/office/drawing/2014/main" val="22279192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dirty="0"/>
                        <a:t>Может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dirty="0"/>
                        <a:t>Не может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403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/>
                        <a:t>Генерировать тексты , идеи, структуры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/>
                        <a:t>Заменять профессиональное суждение учителя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739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/>
                        <a:t>Адаптировать материал под уровень ученика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/>
                        <a:t>Гарантировать 100% фактологическую точность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139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/>
                        <a:t>Экономить время на рутине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/>
                        <a:t>Работать с персональными данными без рисков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610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/>
                        <a:t>предлагать варианты решений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/>
                        <a:t>Нести ответственность за контент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628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9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97227-DA4F-C614-DFF0-1ACD1A9BA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449AF-C686-1753-F608-2FDB383FF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1" y="82194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BD4F05"/>
                </a:solidFill>
              </a:rPr>
              <a:t>Характеристика нейросетей для работы с текстовым контентом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43898C5F-3B1C-66AA-C8C0-2F7EFDAEA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"/>
            <a:ext cx="838200" cy="838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B775275-6DFE-0487-B1C1-DC22CF8796A4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D366DC1-6DDB-BC15-BC1B-66927CBE8E33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30B389B-B976-3E28-013B-194A430D448C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548EDB5-55DD-8200-550C-FE187BC9060F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8CABA55-2931-FDCD-7C51-CE5F3324AF83}"/>
              </a:ext>
            </a:extLst>
          </p:cNvPr>
          <p:cNvSpPr txBox="1"/>
          <p:nvPr/>
        </p:nvSpPr>
        <p:spPr>
          <a:xfrm>
            <a:off x="609603" y="1343189"/>
            <a:ext cx="11201397" cy="482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endParaRPr lang="ru-RU" sz="1500" b="1" i="1" dirty="0">
              <a:solidFill>
                <a:srgbClr val="273B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генерация видео по тексту, изображениям или сценариям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(оживление изображений, генерация сцен и т.д.);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улучшение качества видео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(увеличение разрешения, подавление шумов, стабилизация видео, улучшение цветопередачи, восстановление утраченных деталей);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редактирование и правка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/>
              <a:t> 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(удаление объектов из кадра, замена фона, стилизация видео, изменение стиля и текстуры, сохраняя при этом геометрию и движения персонажа);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аудио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(генерация не только видео, но и синхронизация звук — диалогов, звуковых эффектов, музыки и др.);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цифровых аватаров и говорящих персонажей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(создание аватаров для чтения новостей, записи обучающие видео без участия человека в кадре);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камеры и кинематографичность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(задание сложных траекторий движения камеры, имитация профессиональной киносъёмки и т.д.)</a:t>
            </a:r>
          </a:p>
        </p:txBody>
      </p:sp>
    </p:spTree>
    <p:extLst>
      <p:ext uri="{BB962C8B-B14F-4D97-AF65-F5344CB8AC3E}">
        <p14:creationId xmlns:p14="http://schemas.microsoft.com/office/powerpoint/2010/main" val="11612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F4FD4-7A9C-E360-D2F9-416483C78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DA26E-AE87-798A-3DED-24CF065F6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1" y="82194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BD4F05"/>
                </a:solidFill>
              </a:rPr>
              <a:t>Характеристика нейросетей для работы с текстовым контентом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4E442E9-E778-36B1-8FBA-DD662DD5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"/>
            <a:ext cx="838200" cy="838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3C1C5BE-385B-371C-AE9D-9CEEB361E7A3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79EA3F9-6BCE-82D0-E14C-A529D06BCE6E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6A2F429-DED0-65A2-6541-F0C033576842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4A1C5BB-0816-0892-74F3-9786FE39E76F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EC1AAA2-95C6-8127-33FD-FC091A7BED2A}"/>
              </a:ext>
            </a:extLst>
          </p:cNvPr>
          <p:cNvSpPr txBox="1"/>
          <p:nvPr/>
        </p:nvSpPr>
        <p:spPr>
          <a:xfrm>
            <a:off x="609603" y="1343189"/>
            <a:ext cx="11201397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i="1" dirty="0">
                <a:solidFill>
                  <a:srgbClr val="273B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и недостатки:</a:t>
            </a:r>
          </a:p>
          <a:p>
            <a:pPr algn="just">
              <a:spcAft>
                <a:spcPts val="0"/>
              </a:spcAft>
            </a:pPr>
            <a:endParaRPr lang="ru-RU" sz="1500" b="1" i="1" dirty="0">
              <a:solidFill>
                <a:srgbClr val="273B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Times New Roman" panose="02020603050405020304" pitchFamily="18" charset="0"/>
              <a:buChar char="₋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галлюцинации и фактические ошибки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(нейросеть может уверенно выдавать недостоверную информацию, придумывать источники или события);</a:t>
            </a:r>
          </a:p>
          <a:p>
            <a:pPr marL="342900" indent="-342900" algn="just">
              <a:spcAft>
                <a:spcPts val="0"/>
              </a:spcAft>
              <a:buFont typeface="Times New Roman" panose="02020603050405020304" pitchFamily="18" charset="0"/>
              <a:buChar char="₋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шаблонность и повторяемость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 одних и тех же запросах модель склонна давать типовые, неоригинальные ответы);</a:t>
            </a:r>
          </a:p>
          <a:p>
            <a:pPr marL="342900" indent="-342900" algn="just">
              <a:spcAft>
                <a:spcPts val="0"/>
              </a:spcAft>
              <a:buFont typeface="Times New Roman" panose="02020603050405020304" pitchFamily="18" charset="0"/>
              <a:buChar char="₋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 длинным контекстом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 работе с большими текстами модель может забывать ранние детали или терять логическую связь);</a:t>
            </a:r>
          </a:p>
          <a:p>
            <a:pPr marL="342900" indent="-342900" algn="just">
              <a:spcAft>
                <a:spcPts val="0"/>
              </a:spcAft>
              <a:buFont typeface="Times New Roman" panose="02020603050405020304" pitchFamily="18" charset="0"/>
              <a:buChar char="₋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от качества входных данных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(результат сильно ухудшается при нечётком, противоречивом или слишком кратком запросе);</a:t>
            </a:r>
          </a:p>
          <a:p>
            <a:pPr marL="342900" indent="-342900" algn="just">
              <a:spcAft>
                <a:spcPts val="0"/>
              </a:spcAft>
              <a:buFont typeface="Times New Roman" panose="02020603050405020304" pitchFamily="18" charset="0"/>
              <a:buChar char="₋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истинного понимания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(модель оперирует вероятностными паттернами, не обладая собственной логикой или убеждениями);</a:t>
            </a:r>
          </a:p>
          <a:p>
            <a:pPr marL="342900" indent="-342900" algn="just">
              <a:spcAft>
                <a:spcPts val="0"/>
              </a:spcAft>
              <a:buFont typeface="Times New Roman" panose="02020603050405020304" pitchFamily="18" charset="0"/>
              <a:buChar char="₋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языковые и культурные ограничения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(лучшие результаты достигаются для английского языка; редкие языки, идиомы и локальный контекст могут обрабатываться хуже);</a:t>
            </a:r>
          </a:p>
          <a:p>
            <a:pPr marL="342900" indent="-342900" algn="just">
              <a:spcAft>
                <a:spcPts val="0"/>
              </a:spcAft>
              <a:buFont typeface="Times New Roman" panose="02020603050405020304" pitchFamily="18" charset="0"/>
              <a:buChar char="₋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этические риски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(возможная генерация оскорбительного, небезопасного или предвзятого контента при недостаточной настройке).</a:t>
            </a:r>
          </a:p>
        </p:txBody>
      </p:sp>
    </p:spTree>
    <p:extLst>
      <p:ext uri="{BB962C8B-B14F-4D97-AF65-F5344CB8AC3E}">
        <p14:creationId xmlns:p14="http://schemas.microsoft.com/office/powerpoint/2010/main" val="19646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445F8-8D8C-86BD-F73E-3F74F5418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316B6-A039-A738-0AC2-4D157B7F5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4525"/>
            <a:ext cx="10515600" cy="2852737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273B41"/>
                </a:solidFill>
              </a:rPr>
              <a:t>2. </a:t>
            </a:r>
            <a:r>
              <a:rPr lang="ru-RU" dirty="0" err="1">
                <a:solidFill>
                  <a:srgbClr val="273B41"/>
                </a:solidFill>
              </a:rPr>
              <a:t>Промпты</a:t>
            </a:r>
            <a:r>
              <a:rPr lang="ru-RU" dirty="0">
                <a:solidFill>
                  <a:srgbClr val="273B41"/>
                </a:solidFill>
              </a:rPr>
              <a:t> для текстовых нейросетей. Правила составления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F69A200A-F90B-221C-EE8C-786C4CA18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475" y="0"/>
            <a:ext cx="2034525" cy="20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CB3EDD5-5D67-D656-EBD4-139D433C0379}"/>
              </a:ext>
            </a:extLst>
          </p:cNvPr>
          <p:cNvCxnSpPr>
            <a:cxnSpLocks/>
          </p:cNvCxnSpPr>
          <p:nvPr/>
        </p:nvCxnSpPr>
        <p:spPr>
          <a:xfrm flipH="1">
            <a:off x="167640" y="6720840"/>
            <a:ext cx="118414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0E6F14E-DEFB-565E-40BD-CEF9F4ABABBA}"/>
              </a:ext>
            </a:extLst>
          </p:cNvPr>
          <p:cNvCxnSpPr>
            <a:cxnSpLocks/>
          </p:cNvCxnSpPr>
          <p:nvPr/>
        </p:nvCxnSpPr>
        <p:spPr>
          <a:xfrm>
            <a:off x="167640" y="152400"/>
            <a:ext cx="0" cy="65684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A28A617-7514-CCD1-F3F3-3DBC23756868}"/>
              </a:ext>
            </a:extLst>
          </p:cNvPr>
          <p:cNvCxnSpPr>
            <a:cxnSpLocks/>
          </p:cNvCxnSpPr>
          <p:nvPr/>
        </p:nvCxnSpPr>
        <p:spPr>
          <a:xfrm>
            <a:off x="327660" y="297180"/>
            <a:ext cx="0" cy="627126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A7C1B6B-3810-22D1-08A3-D0C633D170D0}"/>
              </a:ext>
            </a:extLst>
          </p:cNvPr>
          <p:cNvCxnSpPr/>
          <p:nvPr/>
        </p:nvCxnSpPr>
        <p:spPr>
          <a:xfrm>
            <a:off x="327660" y="6568440"/>
            <a:ext cx="11483340" cy="0"/>
          </a:xfrm>
          <a:prstGeom prst="line">
            <a:avLst/>
          </a:prstGeom>
          <a:ln w="12700">
            <a:solidFill>
              <a:srgbClr val="273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46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Искусственный интеллект</Template>
  <TotalTime>1712</TotalTime>
  <Words>1417</Words>
  <Application>Microsoft Office PowerPoint</Application>
  <PresentationFormat>Широкоэкранный</PresentationFormat>
  <Paragraphs>130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system-ui</vt:lpstr>
      <vt:lpstr>Times New Roman</vt:lpstr>
      <vt:lpstr>YS Text</vt:lpstr>
      <vt:lpstr>Тема Office</vt:lpstr>
      <vt:lpstr>Использование нейросетей для работы с текстовым контентом</vt:lpstr>
      <vt:lpstr>План лекции</vt:lpstr>
      <vt:lpstr>1. Нейросети для работы с текстовым контентом</vt:lpstr>
      <vt:lpstr>Бесплатные нейросети</vt:lpstr>
      <vt:lpstr>Этапы работы с нейросетью</vt:lpstr>
      <vt:lpstr>Возможности нейросетей при работе с текстовым контентом</vt:lpstr>
      <vt:lpstr>Характеристика нейросетей для работы с текстовым контентом</vt:lpstr>
      <vt:lpstr>Характеристика нейросетей для работы с текстовым контентом</vt:lpstr>
      <vt:lpstr>2. Промпты для текстовых нейросетей. Правила составления</vt:lpstr>
      <vt:lpstr>Промпт-инжиниринг</vt:lpstr>
      <vt:lpstr>Промпт-инжиниринг</vt:lpstr>
      <vt:lpstr>Типичные ошибки при написании промпта</vt:lpstr>
      <vt:lpstr>Преимущества использования ИИ в работе педагога </vt:lpstr>
      <vt:lpstr>3. Регистрация и функционал нейросетей для работы с текстовым контентом</vt:lpstr>
      <vt:lpstr>Deepseek (компания Deepseek, основана в 2023г.)</vt:lpstr>
      <vt:lpstr>Qweenchat (нейросеть от китайской компании Alibaba)</vt:lpstr>
      <vt:lpstr>Qweenchat (нейросеть от китайской компании Alibaba)</vt:lpstr>
      <vt:lpstr>Gigachat</vt:lpstr>
      <vt:lpstr>Yandex GPT и Yandex Алиса</vt:lpstr>
      <vt:lpstr>Deepseek (компания Deepseek, основана в 2023г.)</vt:lpstr>
      <vt:lpstr>Deepseek (компания Deepseek, основана в 2023г.)</vt:lpstr>
      <vt:lpstr>Qweenchat (нейросеть от китайской компании Alibaba)</vt:lpstr>
      <vt:lpstr>Qweenchat (нейросеть от китайской компании Alibaba)</vt:lpstr>
      <vt:lpstr>Qweenchat (нейросеть от китайской компании Alibaba)</vt:lpstr>
      <vt:lpstr>Qweenchat (нейросеть от китайской компании Alibaba)</vt:lpstr>
      <vt:lpstr>Gigachat (нейросеть от Сбербанка)</vt:lpstr>
      <vt:lpstr>Gigachat (нейросеть от Сбербанка)</vt:lpstr>
      <vt:lpstr>Gigachat (нейросеть от Сбербанка)</vt:lpstr>
      <vt:lpstr>Yandex GPT</vt:lpstr>
      <vt:lpstr>Yandex GPT</vt:lpstr>
      <vt:lpstr>Yandex GPT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Искусственный интеллект в работе руководителей кружков</dc:title>
  <dc:creator>Лена</dc:creator>
  <cp:lastModifiedBy>Лена</cp:lastModifiedBy>
  <cp:revision>35</cp:revision>
  <dcterms:created xsi:type="dcterms:W3CDTF">2025-09-30T16:30:27Z</dcterms:created>
  <dcterms:modified xsi:type="dcterms:W3CDTF">2026-05-27T04:19:54Z</dcterms:modified>
</cp:coreProperties>
</file>