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87" r:id="rId4"/>
  </p:sldMasterIdLst>
  <p:notesMasterIdLst>
    <p:notesMasterId r:id="rId26"/>
  </p:notesMasterIdLst>
  <p:sldIdLst>
    <p:sldId id="1864" r:id="rId5"/>
    <p:sldId id="1849" r:id="rId6"/>
    <p:sldId id="1879" r:id="rId7"/>
    <p:sldId id="1872" r:id="rId8"/>
    <p:sldId id="1876" r:id="rId9"/>
    <p:sldId id="1848" r:id="rId10"/>
    <p:sldId id="1877" r:id="rId11"/>
    <p:sldId id="1888" r:id="rId12"/>
    <p:sldId id="1890" r:id="rId13"/>
    <p:sldId id="1866" r:id="rId14"/>
    <p:sldId id="1878" r:id="rId15"/>
    <p:sldId id="1870" r:id="rId16"/>
    <p:sldId id="1869" r:id="rId17"/>
    <p:sldId id="1880" r:id="rId18"/>
    <p:sldId id="1884" r:id="rId19"/>
    <p:sldId id="1881" r:id="rId20"/>
    <p:sldId id="1882" r:id="rId21"/>
    <p:sldId id="1846" r:id="rId22"/>
    <p:sldId id="1871" r:id="rId23"/>
    <p:sldId id="1883" r:id="rId24"/>
    <p:sldId id="1859" r:id="rId25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CCFF"/>
    <a:srgbClr val="DDDDDD"/>
    <a:srgbClr val="3399FF"/>
    <a:srgbClr val="000099"/>
    <a:srgbClr val="CC0000"/>
    <a:srgbClr val="4D4D4D"/>
    <a:srgbClr val="FF2625"/>
    <a:srgbClr val="0099CC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5" autoAdjust="0"/>
    <p:restoredTop sz="94724" autoAdjust="0"/>
  </p:normalViewPr>
  <p:slideViewPr>
    <p:cSldViewPr snapToGrid="0">
      <p:cViewPr varScale="1">
        <p:scale>
          <a:sx n="66" d="100"/>
          <a:sy n="66" d="100"/>
        </p:scale>
        <p:origin x="732" y="60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37DF2B-DECF-44A7-8971-07475E2BCFC3}" type="doc">
      <dgm:prSet loTypeId="urn:microsoft.com/office/officeart/2018/2/layout/IconLabelList#2" loCatId="other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365F799-91C6-467E-8005-77142388ADA7}" type="pres">
      <dgm:prSet presAssocID="{3137DF2B-DECF-44A7-8971-07475E2BCFC3}" presName="root" presStyleCnt="0">
        <dgm:presLayoutVars>
          <dgm:dir/>
          <dgm:resizeHandles val="exact"/>
        </dgm:presLayoutVars>
      </dgm:prSet>
      <dgm:spPr/>
    </dgm:pt>
  </dgm:ptLst>
  <dgm:cxnLst>
    <dgm:cxn modelId="{02F767F8-F42A-4F3B-A329-DEC0D12CD806}" type="presOf" srcId="{3137DF2B-DECF-44A7-8971-07475E2BCFC3}" destId="{F365F799-91C6-467E-8005-77142388ADA7}" srcOrd="0" destOrd="0" presId="urn:microsoft.com/office/officeart/2018/2/layout/IconLabelLis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#2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6914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2472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123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5347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28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CF5191-0569-4DC4-91C0-32BE2B3AB9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1998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 anchor="ctr"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340929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8FD53BA4-73D2-4CCA-8580-11F4221524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White Striped background">
            <a:extLst>
              <a:ext uri="{FF2B5EF4-FFF2-40B4-BE49-F238E27FC236}">
                <a16:creationId xmlns:a16="http://schemas.microsoft.com/office/drawing/2014/main" id="{3917D528-010E-4303-97BF-F7F67BC661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5" descr="Red, blue grey white pattern background">
            <a:extLst>
              <a:ext uri="{FF2B5EF4-FFF2-40B4-BE49-F238E27FC236}">
                <a16:creationId xmlns:a16="http://schemas.microsoft.com/office/drawing/2014/main" id="{CD2D4C14-919B-45F8-8FB9-55AAC8A8FC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6" descr="Red, blue grey white pattern background">
            <a:extLst>
              <a:ext uri="{FF2B5EF4-FFF2-40B4-BE49-F238E27FC236}">
                <a16:creationId xmlns:a16="http://schemas.microsoft.com/office/drawing/2014/main" id="{3A82D859-AED3-485F-A04E-40320B1043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8" descr="Red, blue grey white pattern background">
            <a:extLst>
              <a:ext uri="{FF2B5EF4-FFF2-40B4-BE49-F238E27FC236}">
                <a16:creationId xmlns:a16="http://schemas.microsoft.com/office/drawing/2014/main" id="{EFDBB6A3-9760-4B41-9E31-6D5DD396E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11" name="Picture Placeholder 5" descr="Red, blue grey white pattern background">
            <a:extLst>
              <a:ext uri="{FF2B5EF4-FFF2-40B4-BE49-F238E27FC236}">
                <a16:creationId xmlns:a16="http://schemas.microsoft.com/office/drawing/2014/main" id="{1014381E-E235-4624-9267-69EEEE9826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6696C96D-182E-490E-A117-B60FF18536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 descr="Picture placeholder ">
            <a:extLst>
              <a:ext uri="{FF2B5EF4-FFF2-40B4-BE49-F238E27FC236}">
                <a16:creationId xmlns:a16="http://schemas.microsoft.com/office/drawing/2014/main" id="{21F9B252-B7D4-4DA8-92E8-8A98BFEF4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41007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5" descr="Red, blue grey white pattern background">
            <a:extLst>
              <a:ext uri="{FF2B5EF4-FFF2-40B4-BE49-F238E27FC236}">
                <a16:creationId xmlns:a16="http://schemas.microsoft.com/office/drawing/2014/main" id="{906BF34F-6945-4E11-BAEC-F66F7254C4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6" descr="Red, blue grey white pattern background">
            <a:extLst>
              <a:ext uri="{FF2B5EF4-FFF2-40B4-BE49-F238E27FC236}">
                <a16:creationId xmlns:a16="http://schemas.microsoft.com/office/drawing/2014/main" id="{BC85C715-EF0D-4E33-AC89-C35DD2596E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703" r:id="rId9"/>
    <p:sldLayoutId id="2147483690" r:id="rId10"/>
    <p:sldLayoutId id="2147483708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edu.lpr-reg.ru/" TargetMode="External"/><Relationship Id="rId7" Type="http://schemas.openxmlformats.org/officeDocument/2006/relationships/hyperlink" Target="https://edu.lpr-reg.ru/14527-informaciya-pedagogi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hyperlink" Target="https://edu.lpr-reg.ru/14438-attestaciya-pedagogicheskih-rabotnikov.html" TargetMode="External"/><Relationship Id="rId4" Type="http://schemas.openxmlformats.org/officeDocument/2006/relationships/hyperlink" Target="https://edu.lpr-reg.ru/deyatelnost.html" TargetMode="External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hyperlink" Target="https://liro.su/deyatelnost/attestacziya-pedagogicheskih-rabotnikov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edu.lpr-reg.ru/14528-normativnye-akty-attestacii-pedagogi.html" TargetMode="External"/><Relationship Id="rId3" Type="http://schemas.openxmlformats.org/officeDocument/2006/relationships/hyperlink" Target="https://docs.cntd.ru/document/901807664?marker=64U0IK" TargetMode="External"/><Relationship Id="rId7" Type="http://schemas.openxmlformats.org/officeDocument/2006/relationships/hyperlink" Target="https://docs.cntd.ru/document/130130827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cntd.ru/document/902233423#6500IL" TargetMode="External"/><Relationship Id="rId5" Type="http://schemas.openxmlformats.org/officeDocument/2006/relationships/hyperlink" Target="https://docs.cntd.ru/document/728250577" TargetMode="External"/><Relationship Id="rId4" Type="http://schemas.openxmlformats.org/officeDocument/2006/relationships/hyperlink" Target="https://docs.cntd.ru/document/902389617" TargetMode="External"/><Relationship Id="rId9" Type="http://schemas.openxmlformats.org/officeDocument/2006/relationships/hyperlink" Target="https://edu.lpr-reg.ru/14527-informaciya-pedagogi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cntd.ru/document/1301308270" TargetMode="External"/><Relationship Id="rId7" Type="http://schemas.openxmlformats.org/officeDocument/2006/relationships/hyperlink" Target="https://docs.cntd.ru/document/902389617#A9E0N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cntd.ru/document/728250577#64S0IJ" TargetMode="External"/><Relationship Id="rId5" Type="http://schemas.openxmlformats.org/officeDocument/2006/relationships/hyperlink" Target="https://docs.cntd.ru/document/728250577#7D60K4" TargetMode="Externa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docs.cntd.ru/document/1301308270#6580IP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https://postupi.online/olimpiada/" TargetMode="External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publication.pravo.gov.ru/document/0001202510160031?ysclid=mlo0zk0zqi295566859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liro.su/konkursy/" TargetMode="External"/><Relationship Id="rId7" Type="http://schemas.openxmlformats.org/officeDocument/2006/relationships/image" Target="../media/image1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hyperlink" Target="https://liro./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24517" y="1624659"/>
            <a:ext cx="7767483" cy="3409157"/>
          </a:xfr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600" dirty="0">
                <a:solidFill>
                  <a:srgbClr val="002060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СИСТЕМНОЕ СОПРОВОЖДЕНИЕ АТТЕСТАЦИИ ПЕДАГОГИЧЕСКИХ РАБОТНИКОВ: </a:t>
            </a:r>
            <a:br>
              <a:rPr lang="ru-RU" altLang="en-US" sz="2600" dirty="0">
                <a:solidFill>
                  <a:srgbClr val="002060"/>
                </a:solidFill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ru-RU" altLang="en-US" sz="2600" dirty="0">
                <a:solidFill>
                  <a:srgbClr val="002060"/>
                </a:solidFill>
                <a:ea typeface="Tahoma" panose="020B0604030504040204" pitchFamily="34" charset="0"/>
                <a:cs typeface="Calibri" panose="020F0502020204030204" pitchFamily="34" charset="0"/>
              </a:rPr>
              <a:t>УПРАВЛЕНЧЕСКИЕ ПРАКТИКИ ЗАМЕСТИТЕЛЯ ДИРЕКТОРА И АНАЛИЗ ТИПИЧНЫХ ОШИБОК</a:t>
            </a:r>
            <a:endParaRPr lang="en-US" altLang="en-US" sz="2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6FE99E-4B55-D755-6918-1758E3F1D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23105" y="206730"/>
            <a:ext cx="1248070" cy="12480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ED6AFA2-CAC1-35B3-800D-BA00AD4536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800" y="175633"/>
            <a:ext cx="1350000" cy="127916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DA959D7-EBB7-5C88-FF28-2C6D581979BA}"/>
              </a:ext>
            </a:extLst>
          </p:cNvPr>
          <p:cNvSpPr txBox="1"/>
          <p:nvPr/>
        </p:nvSpPr>
        <p:spPr>
          <a:xfrm>
            <a:off x="7213600" y="5804552"/>
            <a:ext cx="4978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3C435D-E7FF-3C62-F1F9-430B093150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747" y="83554"/>
            <a:ext cx="1890991" cy="1493883"/>
          </a:xfrm>
          <a:prstGeom prst="rect">
            <a:avLst/>
          </a:prstGeom>
        </p:spPr>
      </p:pic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id="{EEE516CE-1655-4EC6-9EAA-070978D27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140" y="5626894"/>
            <a:ext cx="3781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+mj-lt"/>
              </a:rPr>
              <a:t>Методист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+mj-lt"/>
              </a:rPr>
              <a:t>ГБОУ ДПО ЛНР «ЛИРО»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solidFill>
                  <a:srgbClr val="002060"/>
                </a:solidFill>
                <a:latin typeface="+mj-lt"/>
              </a:rPr>
              <a:t>Курпас Ирина Николаевна </a:t>
            </a: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262CD5-AD01-42E3-9173-97C12BB0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7184" y="295968"/>
            <a:ext cx="5967505" cy="1159374"/>
          </a:xfrm>
        </p:spPr>
        <p:txBody>
          <a:bodyPr>
            <a:normAutofit/>
          </a:bodyPr>
          <a:lstStyle/>
          <a:p>
            <a:pPr algn="ctr"/>
            <a:r>
              <a:rPr lang="ru-RU" sz="3200" dirty="0"/>
              <a:t>Аттестация – </a:t>
            </a:r>
            <a:br>
              <a:rPr lang="ru-RU" sz="3200" dirty="0"/>
            </a:br>
            <a:r>
              <a:rPr lang="ru-RU" sz="3200" dirty="0"/>
              <a:t>управленческий инструмент</a:t>
            </a:r>
            <a:endParaRPr lang="en-US" sz="3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29201" y="1751308"/>
            <a:ext cx="6990734" cy="49555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</a:rPr>
              <a:t> оценить качество работы школы;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</a:rPr>
              <a:t> мотивировать педагогов к профессиональному росту;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</a:rPr>
              <a:t> сформировать кадровый потенциал образовательной организации;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2060"/>
                </a:solidFill>
              </a:rPr>
              <a:t> выстроить систему внутреннего качества  образования (ВСОКО).</a:t>
            </a:r>
            <a:endParaRPr lang="ru-RU" sz="2400" dirty="0">
              <a:solidFill>
                <a:srgbClr val="FF0000"/>
              </a:solidFill>
            </a:endParaRPr>
          </a:p>
          <a:p>
            <a:pPr lvl="0" algn="ctr"/>
            <a:endParaRPr lang="ru-RU" sz="2400" dirty="0">
              <a:solidFill>
                <a:srgbClr val="FF0000"/>
              </a:solidFill>
            </a:endParaRPr>
          </a:p>
          <a:p>
            <a:pPr lvl="0" algn="ctr"/>
            <a:r>
              <a:rPr lang="ru-RU" sz="2400" dirty="0">
                <a:solidFill>
                  <a:srgbClr val="FF0000"/>
                </a:solidFill>
              </a:rPr>
              <a:t>Ключевая роль заместителя директора в сопровождении аттестации педагогических работников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64F127-F880-64BE-1D6F-7BF79A5F83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5217" y="0"/>
            <a:ext cx="1131928" cy="107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8">
            <a:extLst>
              <a:ext uri="{FF2B5EF4-FFF2-40B4-BE49-F238E27FC236}">
                <a16:creationId xmlns:a16="http://schemas.microsoft.com/office/drawing/2014/main" id="{83530F89-DAB9-4F68-B824-CC8BDB469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39" y="1544775"/>
            <a:ext cx="594651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670D6B76-A75A-4BC8-AE56-E8E6CA6C5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20" y="973393"/>
            <a:ext cx="40259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Официальный сайт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3"/>
              </a:rPr>
              <a:t>МОН ЛНР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4E67C8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04C4F91-BB12-470F-A8F3-0D53A20F3DB3}"/>
              </a:ext>
            </a:extLst>
          </p:cNvPr>
          <p:cNvSpPr/>
          <p:nvPr/>
        </p:nvSpPr>
        <p:spPr>
          <a:xfrm>
            <a:off x="7339782" y="986818"/>
            <a:ext cx="40259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Раздел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E23042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4"/>
              </a:rPr>
              <a:t>«Деятельность» </a:t>
            </a:r>
            <a:endParaRPr kumimoji="0" lang="ru-RU" altLang="ru-RU" sz="2000" b="1" i="0" u="none" strike="noStrike" kern="1200" cap="none" spc="0" normalizeH="0" baseline="0" noProof="0" dirty="0">
              <a:ln>
                <a:noFill/>
              </a:ln>
              <a:solidFill>
                <a:srgbClr val="E23042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  <a:hlinkClick r:id="rId5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EFBFB7A-3896-44A8-9DEC-1F2480155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2"/>
          <a:stretch>
            <a:fillRect/>
          </a:stretch>
        </p:blipFill>
        <p:spPr bwMode="auto">
          <a:xfrm>
            <a:off x="6515245" y="1557295"/>
            <a:ext cx="56054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595C10-C54A-4275-AC96-064E887A2926}"/>
              </a:ext>
            </a:extLst>
          </p:cNvPr>
          <p:cNvSpPr/>
          <p:nvPr/>
        </p:nvSpPr>
        <p:spPr>
          <a:xfrm>
            <a:off x="1397258" y="4897726"/>
            <a:ext cx="9659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23042">
                    <a:lumMod val="75000"/>
                  </a:srgbClr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  <a:hlinkClick r:id="rId7"/>
              </a:rPr>
              <a:t>Информация педагогическим работникам, претендующим на установление квалификационной категории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srgbClr val="E23042">
                  <a:lumMod val="75000"/>
                </a:srgbClr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E291F8C-C971-4049-8E2D-AD942613D6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84522" y="2846166"/>
            <a:ext cx="554784" cy="42066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5B27904-AA7E-4886-96C3-9433B73406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0894" y="4221300"/>
            <a:ext cx="2026494" cy="1994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le 3">
            <a:extLst>
              <a:ext uri="{FF2B5EF4-FFF2-40B4-BE49-F238E27FC236}">
                <a16:creationId xmlns:a16="http://schemas.microsoft.com/office/drawing/2014/main" id="{07C3569D-5459-4093-A002-FFF336AD09DF}"/>
              </a:ext>
            </a:extLst>
          </p:cNvPr>
          <p:cNvSpPr txBox="1">
            <a:spLocks/>
          </p:cNvSpPr>
          <p:nvPr/>
        </p:nvSpPr>
        <p:spPr>
          <a:xfrm>
            <a:off x="826320" y="191126"/>
            <a:ext cx="11192020" cy="6109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800" dirty="0">
                <a:solidFill>
                  <a:srgbClr val="002060"/>
                </a:solidFill>
                <a:cs typeface="Calibri" panose="020F0502020204030204" pitchFamily="34" charset="0"/>
              </a:rPr>
              <a:t>АТТЕСТАЦИЯ ПЕДАГОГИЧЕСКИХ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524097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3AF1730-E190-42E0-8085-2B69757C35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959" b="8959"/>
          <a:stretch>
            <a:fillRect/>
          </a:stretch>
        </p:blipFill>
        <p:spPr>
          <a:xfrm>
            <a:off x="1061627" y="655669"/>
            <a:ext cx="10068744" cy="5202184"/>
          </a:xfrm>
          <a:prstGeom prst="rect">
            <a:avLst/>
          </a:prstGeom>
          <a:solidFill>
            <a:schemeClr val="tx2"/>
          </a:solidFill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6C40D4-62EC-43AB-3B27-5067C36135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24"/>
            <a:ext cx="1177887" cy="1116085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73BF9024-9225-4D1D-8A16-141B75D6879F}"/>
              </a:ext>
            </a:extLst>
          </p:cNvPr>
          <p:cNvSpPr txBox="1">
            <a:spLocks/>
          </p:cNvSpPr>
          <p:nvPr/>
        </p:nvSpPr>
        <p:spPr>
          <a:xfrm>
            <a:off x="1435508" y="97473"/>
            <a:ext cx="9320981" cy="58768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800" dirty="0">
                <a:solidFill>
                  <a:srgbClr val="002060"/>
                </a:solidFill>
                <a:cs typeface="Calibri" panose="020F0502020204030204" pitchFamily="34" charset="0"/>
              </a:rPr>
              <a:t>ГБОУ ДПО ЛНР «ЛИРО»</a:t>
            </a:r>
            <a:endParaRPr lang="en-US" sz="2800" dirty="0">
              <a:solidFill>
                <a:srgbClr val="002060"/>
              </a:solidFill>
              <a:cs typeface="Calibri" panose="020F0502020204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774DA54-B3B0-468B-84AF-0B9E4C36855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577" r="48441" b="11322"/>
          <a:stretch/>
        </p:blipFill>
        <p:spPr>
          <a:xfrm>
            <a:off x="6096000" y="4235036"/>
            <a:ext cx="2622898" cy="1415845"/>
          </a:xfrm>
          <a:prstGeom prst="rect">
            <a:avLst/>
          </a:prstGeom>
        </p:spPr>
      </p:pic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9B7C1A3E-4630-4A94-9539-2E5C81A45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81" t="15981" b="9488"/>
          <a:stretch/>
        </p:blipFill>
        <p:spPr bwMode="auto">
          <a:xfrm>
            <a:off x="8507473" y="2844615"/>
            <a:ext cx="2622898" cy="311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id="{2D81A56C-C97B-4641-A851-9DCB96E2CBEB}"/>
              </a:ext>
            </a:extLst>
          </p:cNvPr>
          <p:cNvSpPr txBox="1">
            <a:spLocks/>
          </p:cNvSpPr>
          <p:nvPr/>
        </p:nvSpPr>
        <p:spPr>
          <a:xfrm>
            <a:off x="6952593" y="6012675"/>
            <a:ext cx="4918841" cy="7096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defRPr/>
            </a:pPr>
            <a:r>
              <a:rPr lang="en-US" sz="2000" b="1" dirty="0">
                <a:latin typeface="Segoe UI" panose="020B0502040204020203" pitchFamily="34" charset="0"/>
                <a:cs typeface="Segoe UI" panose="020B0502040204020203" pitchFamily="34" charset="0"/>
                <a:hlinkClick r:id="rId7"/>
              </a:rPr>
              <a:t>https://liro.su/deyatelnost/attestacziya-pedagogicheskih-rabotnikov/</a:t>
            </a:r>
            <a:r>
              <a:rPr lang="ru-RU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0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7F807-7601-4845-82F2-88D553B74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26" y="141890"/>
            <a:ext cx="10439400" cy="630620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rgbClr val="002060"/>
                </a:solidFill>
              </a:rPr>
              <a:t>НОРМАТИВНЫЕ ДОКУМЕНТЫ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AFE6BC-15CC-41CE-B3E4-9DA709D8B5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8426" y="0"/>
            <a:ext cx="1223574" cy="1159374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7E07DC87-F75C-47C4-BDE3-3A7B5D6CED59}"/>
              </a:ext>
            </a:extLst>
          </p:cNvPr>
          <p:cNvSpPr txBox="1">
            <a:spLocks/>
          </p:cNvSpPr>
          <p:nvPr/>
        </p:nvSpPr>
        <p:spPr>
          <a:xfrm>
            <a:off x="236975" y="583324"/>
            <a:ext cx="11718049" cy="6132786"/>
          </a:xfrm>
        </p:spPr>
        <p:txBody>
          <a:bodyPr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sz="4400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Трудовой кодекс Российской Федерации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; 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Федеральный закон от 29 декабря 2012 года № 273-ФЗ (ред. от 23.07.2013) «Об образовании в Российской Федерации» (с изменениями на 28 декабря 2024 года, статья 49);</a:t>
            </a:r>
            <a:endParaRPr lang="ru-RU" sz="4400" dirty="0">
              <a:solidFill>
                <a:srgbClr val="0070C0"/>
              </a:solidFill>
              <a:latin typeface="+mj-lt"/>
              <a:cs typeface="Calibri" panose="020F0502020204030204" pitchFamily="34" charset="0"/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Постановление Правительства Российской Федерации от 21 февраля 2022 года </a:t>
            </a:r>
            <a:b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№ 225 «Номенклатура должностей педагогических работников организаций, осуществляющих образовательную деятельность, должностей руководителей образовательных организаций</a:t>
            </a:r>
            <a:r>
              <a:rPr lang="ru-RU" sz="4400" b="1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» </a:t>
            </a:r>
            <a:r>
              <a:rPr lang="ru-RU" sz="3800" dirty="0">
                <a:latin typeface="+mj-lt"/>
                <a:cs typeface="Calibri" panose="020F0502020204030204" pitchFamily="34" charset="0"/>
              </a:rPr>
              <a:t>(</a:t>
            </a:r>
            <a:r>
              <a:rPr lang="ru-RU" sz="3800" i="1" dirty="0">
                <a:latin typeface="+mj-lt"/>
                <a:cs typeface="Calibri" panose="020F0502020204030204" pitchFamily="34" charset="0"/>
              </a:rPr>
              <a:t>с изменениями на 11 июля 2024 года);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 Приказ Министерства </a:t>
            </a:r>
            <a:r>
              <a:rPr lang="ru-RU" sz="4400" dirty="0">
                <a:solidFill>
                  <a:srgbClr val="0070C0"/>
                </a:solidFill>
              </a:rPr>
              <a:t>здравоохранения и социального развития Российской Федерации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 от 26 августа 2010 года № 761н «</a:t>
            </a:r>
            <a:r>
              <a:rPr lang="ru-RU" sz="4400" u="sng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Об утверждении 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Единого квалификационного справочника должностей руководителей, специалистов и служащих, раздел «Квалификационные характеристики должностей работников образования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»;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Приказ Министерства просвещения Российской Федерации от 24 марта 2023 года № 196 </a:t>
            </a:r>
            <a:b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«Об утверждении порядка аттестации педагогических работников организаций, осуществляющих образовательную деятельность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»;</a:t>
            </a:r>
          </a:p>
          <a:p>
            <a:pPr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Нормативные акты по вопросам аттестации педагогических работников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 (МОН ЛНР);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q"/>
              <a:defRPr/>
            </a:pP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 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Информация педагогическим работникам, претендующим на установление квалификационной категории</a:t>
            </a:r>
            <a:r>
              <a:rPr lang="ru-RU" sz="4400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 (МОН ЛНР).</a:t>
            </a: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ru-RU" sz="25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500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255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7" y="83129"/>
            <a:ext cx="11285192" cy="962045"/>
          </a:xfrm>
        </p:spPr>
        <p:txBody>
          <a:bodyPr>
            <a:normAutofit fontScale="90000"/>
          </a:bodyPr>
          <a:lstStyle/>
          <a:p>
            <a:pPr algn="ctr">
              <a:tabLst>
                <a:tab pos="361950" algn="l"/>
              </a:tabLst>
            </a:pPr>
            <a:r>
              <a:rPr lang="ru-RU" altLang="ru-RU" sz="2400" dirty="0">
                <a:solidFill>
                  <a:srgbClr val="00206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  <a:t>ПРИКАЗ МИНИСТЕРСТВА ПРОСВЕЩЕНИЯ РОССИЙСКОЙ ФЕДЕРАЦИИ </a:t>
            </a:r>
            <a:br>
              <a:rPr lang="ru-RU" altLang="ru-RU" sz="2400" dirty="0">
                <a:solidFill>
                  <a:srgbClr val="00206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</a:br>
            <a:r>
              <a:rPr lang="ru-RU" altLang="ru-RU" sz="2400" dirty="0">
                <a:solidFill>
                  <a:srgbClr val="00206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  <a:t>ОТ 24 МАРТА 2023 ГОДА № 196 </a:t>
            </a:r>
            <a:br>
              <a:rPr lang="ru-RU" altLang="ru-RU" sz="2400" dirty="0">
                <a:solidFill>
                  <a:srgbClr val="00206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</a:br>
            <a:r>
              <a:rPr lang="ru-RU" altLang="ru-RU" sz="2800" dirty="0">
                <a:solidFill>
                  <a:srgbClr val="C0000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  <a:t>(</a:t>
            </a:r>
            <a:r>
              <a:rPr lang="ru-RU" altLang="ru-RU" sz="2400" dirty="0">
                <a:solidFill>
                  <a:srgbClr val="C00000"/>
                </a:solidFill>
                <a:ea typeface="Segoe UI Emoji" panose="020B0502040204020203" pitchFamily="34" charset="0"/>
                <a:cs typeface="Segoe UI Semibold" panose="020B0702040204020203" pitchFamily="34" charset="0"/>
              </a:rPr>
              <a:t>вступил в силу с 1 сентября 2023 года, действует до 31 августа 2029 года)</a:t>
            </a:r>
            <a:endParaRPr lang="ru-RU" sz="2800" dirty="0">
              <a:solidFill>
                <a:srgbClr val="002060"/>
              </a:solidFill>
              <a:ea typeface="Segoe UI Emoji" panose="020B05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C6A9FD9-630E-44B9-BED8-AFEA6C84A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7115" y="1231538"/>
            <a:ext cx="11107884" cy="872085"/>
          </a:xfrm>
        </p:spPr>
        <p:txBody>
          <a:bodyPr>
            <a:normAutofit/>
          </a:bodyPr>
          <a:lstStyle/>
          <a:p>
            <a:pPr algn="r"/>
            <a:r>
              <a:rPr lang="ru-RU" sz="22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«Об утверждении порядка аттестации педагогических работников организаций, осуществляющих образовательную деятельность</a:t>
            </a:r>
            <a:r>
              <a:rPr lang="ru-RU" sz="22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»</a:t>
            </a:r>
            <a:endParaRPr lang="en-US" alt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03108-9192-3080-63F1-AF725E5A2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0" y="83129"/>
            <a:ext cx="1350000" cy="1279167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3AE0DF9-974C-4456-8472-9DD4B1334345}"/>
              </a:ext>
            </a:extLst>
          </p:cNvPr>
          <p:cNvSpPr txBox="1">
            <a:spLocks/>
          </p:cNvSpPr>
          <p:nvPr/>
        </p:nvSpPr>
        <p:spPr>
          <a:xfrm>
            <a:off x="268015" y="2103623"/>
            <a:ext cx="11698014" cy="387735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ОБЩИЕ ПОЛОЖЕНИЯ </a:t>
            </a:r>
          </a:p>
          <a:p>
            <a:pPr indent="263525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b="1" dirty="0"/>
              <a:t>Порядок проведения аттестации педагогических работников организаций, осуществляющих образовательную деятельность</a:t>
            </a:r>
            <a:r>
              <a:rPr lang="ru-RU" dirty="0"/>
              <a:t> </a:t>
            </a:r>
            <a:r>
              <a:rPr lang="ru-RU" b="1" dirty="0"/>
              <a:t>применяется к педагогическим работникам </a:t>
            </a:r>
            <a:r>
              <a:rPr lang="ru-RU" dirty="0"/>
              <a:t>(</a:t>
            </a:r>
            <a:r>
              <a:rPr lang="ru-RU" dirty="0">
                <a:solidFill>
                  <a:srgbClr val="FF0000"/>
                </a:solidFill>
              </a:rPr>
              <a:t>за</a:t>
            </a: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исключением педагогических работников, относящихся к профессорско-преподавательскому составу</a:t>
            </a:r>
            <a:r>
              <a:rPr lang="ru-RU" dirty="0"/>
              <a:t>), </a:t>
            </a:r>
            <a:r>
              <a:rPr lang="ru-RU" b="1" dirty="0"/>
              <a:t>замещающим должности, поименованные</a:t>
            </a:r>
            <a:r>
              <a:rPr lang="ru-RU" dirty="0"/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hlinkClick r:id="rId5"/>
              </a:rPr>
              <a:t>подразделе 2 раздела I номенклатуры должностей педагогических работников организаций, осуществляющих образовательную деятельность, должностей руководителей образовательных организаций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,</a:t>
            </a:r>
            <a:r>
              <a:rPr lang="ru-RU" dirty="0"/>
              <a:t> утвержденной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hlinkClick r:id="rId6"/>
              </a:rPr>
              <a:t>постановлением Правительства Российской Федерации от 21 февраля 2022 г. № 225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/>
          </a:p>
          <a:p>
            <a:pPr algn="just">
              <a:defRPr/>
            </a:pPr>
            <a:r>
              <a:rPr lang="ru-RU" b="1" dirty="0"/>
              <a:t>2. </a:t>
            </a:r>
            <a:r>
              <a:rPr lang="ru-RU" dirty="0">
                <a:solidFill>
                  <a:srgbClr val="FF0000"/>
                </a:solidFill>
              </a:rPr>
              <a:t>Аттестация педагогических работников </a:t>
            </a:r>
            <a:r>
              <a:rPr lang="ru-RU" b="1" dirty="0"/>
              <a:t>организаций проводится в целях подтверждения соответствия педагогических работников занимаемым ими должностям на основе оценки их профессиональной деятельности </a:t>
            </a:r>
            <a:r>
              <a:rPr lang="ru-RU" dirty="0">
                <a:solidFill>
                  <a:srgbClr val="FF0000"/>
                </a:solidFill>
              </a:rPr>
              <a:t>и по желанию педагогических работников в целях установления квалификационных категорий 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hlinkClick r:id="rId7"/>
              </a:rPr>
              <a:t>Часть 1 статьи 49 Федерального закона от 29 декабря 2012 г. N 273-ФЗ "Об образовании в Российской Федерации"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7D6AB8-6443-4D24-A5B9-186E6BB83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655" y="204331"/>
            <a:ext cx="11336345" cy="646332"/>
          </a:xfrm>
        </p:spPr>
        <p:txBody>
          <a:bodyPr/>
          <a:lstStyle/>
          <a:p>
            <a:pPr algn="ctr"/>
            <a:r>
              <a:rPr lang="ru-RU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ПОРЯДОК ПРОВЕДЕНИЯ АТТЕСТАЦИИ ПЕДАГОГИЧЕСКИХ РАБОТНИКОВ ОРГАНИЗАЦИЙ, ОСУЩЕСТВЛЯЮЩИХ ОБРАЗОВАТЕЛЬНУЮ ДЕЯТЕЛЬНОСТЬ</a:t>
            </a:r>
            <a:r>
              <a:rPr lang="ru-RU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II </a:t>
            </a:r>
            <a:r>
              <a:rPr lang="ru-RU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</a:t>
            </a:r>
            <a:r>
              <a:rPr lang="en-US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IV</a:t>
            </a:r>
            <a:r>
              <a:rPr lang="ru-RU" altLang="ru-RU" sz="20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разделы)</a:t>
            </a:r>
            <a:br>
              <a:rPr lang="ru-RU" sz="24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8" name="Объект 3">
            <a:extLst>
              <a:ext uri="{FF2B5EF4-FFF2-40B4-BE49-F238E27FC236}">
                <a16:creationId xmlns:a16="http://schemas.microsoft.com/office/drawing/2014/main" id="{41357397-966D-4ACE-96EA-0EF75D171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735" y="1050922"/>
            <a:ext cx="2673640" cy="23780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9" name="Объект 3">
            <a:extLst>
              <a:ext uri="{FF2B5EF4-FFF2-40B4-BE49-F238E27FC236}">
                <a16:creationId xmlns:a16="http://schemas.microsoft.com/office/drawing/2014/main" id="{F2488619-0373-4C16-A8BC-D30159C92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2874" y="1050923"/>
            <a:ext cx="2673640" cy="23780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DB80BDC-5453-4A8C-B457-B7B0BA1ACE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3028" y="3574768"/>
            <a:ext cx="2673640" cy="2402032"/>
          </a:xfrm>
          <a:prstGeom prst="rect">
            <a:avLst/>
          </a:prstGeom>
        </p:spPr>
      </p:pic>
      <p:pic>
        <p:nvPicPr>
          <p:cNvPr id="11" name="Объект 3">
            <a:extLst>
              <a:ext uri="{FF2B5EF4-FFF2-40B4-BE49-F238E27FC236}">
                <a16:creationId xmlns:a16="http://schemas.microsoft.com/office/drawing/2014/main" id="{8795FD73-55ED-487C-A472-58A7F7AEF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113" y="1050922"/>
            <a:ext cx="2673640" cy="23780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pic>
        <p:nvPicPr>
          <p:cNvPr id="12" name="Объект 3">
            <a:extLst>
              <a:ext uri="{FF2B5EF4-FFF2-40B4-BE49-F238E27FC236}">
                <a16:creationId xmlns:a16="http://schemas.microsoft.com/office/drawing/2014/main" id="{B3B13B90-F302-4A88-A40A-35B1DD57F9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641" y="3527958"/>
            <a:ext cx="2843331" cy="2424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472860B-AF93-49F0-AEB2-A073DFA2F79F}"/>
              </a:ext>
            </a:extLst>
          </p:cNvPr>
          <p:cNvSpPr/>
          <p:nvPr/>
        </p:nvSpPr>
        <p:spPr>
          <a:xfrm>
            <a:off x="881558" y="1495306"/>
            <a:ext cx="24447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в целях подтверждения </a:t>
            </a:r>
            <a:r>
              <a:rPr lang="ru-RU" altLang="ru-RU" b="1" dirty="0">
                <a:solidFill>
                  <a:srgbClr val="C00000"/>
                </a:solidFill>
              </a:rPr>
              <a:t>соответствия занимаемой должности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D5CD4C-2B0C-4572-BFB0-EDDC3420A6D9}"/>
              </a:ext>
            </a:extLst>
          </p:cNvPr>
          <p:cNvSpPr/>
          <p:nvPr/>
        </p:nvSpPr>
        <p:spPr>
          <a:xfrm>
            <a:off x="4794120" y="1495306"/>
            <a:ext cx="24690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в целях установления  </a:t>
            </a:r>
            <a:r>
              <a:rPr lang="ru-RU" altLang="ru-RU" b="1" dirty="0">
                <a:solidFill>
                  <a:schemeClr val="bg1"/>
                </a:solidFill>
              </a:rPr>
              <a:t>первой квалификационной  категории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F89AFBF-C817-4B67-AB48-3AB466084F7B}"/>
              </a:ext>
            </a:extLst>
          </p:cNvPr>
          <p:cNvSpPr/>
          <p:nvPr/>
        </p:nvSpPr>
        <p:spPr>
          <a:xfrm>
            <a:off x="8567319" y="1477890"/>
            <a:ext cx="24447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в целях установления  </a:t>
            </a:r>
            <a:r>
              <a:rPr lang="ru-RU" altLang="ru-RU" b="1" dirty="0">
                <a:solidFill>
                  <a:schemeClr val="bg1"/>
                </a:solidFill>
              </a:rPr>
              <a:t>высшей квалификационной  категории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9F4EDE1-2D75-4E61-8BD6-4C041892182F}"/>
              </a:ext>
            </a:extLst>
          </p:cNvPr>
          <p:cNvSpPr/>
          <p:nvPr/>
        </p:nvSpPr>
        <p:spPr>
          <a:xfrm>
            <a:off x="2404531" y="3828079"/>
            <a:ext cx="24209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в целях установления </a:t>
            </a:r>
            <a:r>
              <a:rPr lang="ru-RU" altLang="ru-RU" b="1" dirty="0">
                <a:solidFill>
                  <a:schemeClr val="bg1"/>
                </a:solidFill>
              </a:rPr>
              <a:t>квалификационной категории «педагог-методист»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B05EB66-B6AD-4592-BC9C-17169288A8F0}"/>
              </a:ext>
            </a:extLst>
          </p:cNvPr>
          <p:cNvSpPr/>
          <p:nvPr/>
        </p:nvSpPr>
        <p:spPr>
          <a:xfrm>
            <a:off x="7247166" y="4037120"/>
            <a:ext cx="26736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/>
              <a:t>в целях установления </a:t>
            </a:r>
            <a:r>
              <a:rPr lang="ru-RU" altLang="ru-RU" b="1" dirty="0">
                <a:solidFill>
                  <a:schemeClr val="bg1"/>
                </a:solidFill>
              </a:rPr>
              <a:t>квалификационной категории</a:t>
            </a:r>
          </a:p>
          <a:p>
            <a:pPr algn="ctr"/>
            <a:r>
              <a:rPr lang="ru-RU" altLang="ru-RU" b="1" dirty="0">
                <a:solidFill>
                  <a:schemeClr val="bg1"/>
                </a:solidFill>
              </a:rPr>
              <a:t> «педагог-наставник»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A552B6C-59B0-4CEB-AF7F-BEADB037F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6967"/>
            <a:ext cx="1177905" cy="110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304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E2A1DD-57A9-4A8C-B1DD-064CB5475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7635" y="152400"/>
            <a:ext cx="10262197" cy="374074"/>
          </a:xfrm>
        </p:spPr>
        <p:txBody>
          <a:bodyPr/>
          <a:lstStyle/>
          <a:p>
            <a:r>
              <a:rPr lang="ru-RU" sz="2400" dirty="0">
                <a:solidFill>
                  <a:srgbClr val="002060"/>
                </a:solidFill>
              </a:rPr>
              <a:t>ДВЕ ПРОЦЕДУРЫ – ДВА РАЗНЫХ УПРАВЛЕНЧЕСКИХ АЛГОРИТМА</a:t>
            </a:r>
          </a:p>
        </p:txBody>
      </p:sp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F2132716-4D9E-4074-80D9-6D28F10B27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6104310"/>
              </p:ext>
            </p:extLst>
          </p:nvPr>
        </p:nvGraphicFramePr>
        <p:xfrm>
          <a:off x="0" y="646893"/>
          <a:ext cx="12191997" cy="59345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175164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3422072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  <a:gridCol w="6594761">
                  <a:extLst>
                    <a:ext uri="{9D8B030D-6E8A-4147-A177-3AD203B41FA5}">
                      <a16:colId xmlns:a16="http://schemas.microsoft.com/office/drawing/2014/main" val="2835790685"/>
                    </a:ext>
                  </a:extLst>
                </a:gridCol>
              </a:tblGrid>
              <a:tr h="614138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Критерий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Аттестация на соответствие занимаемой  должности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Аттестация на установление </a:t>
                      </a:r>
                    </a:p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 квалификационной категории</a:t>
                      </a: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37383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Инициатор</a:t>
                      </a:r>
                      <a:endParaRPr lang="ru-RU" sz="1800" dirty="0"/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Работодатель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Педагогический работник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297412"/>
                  </a:ext>
                </a:extLst>
              </a:tr>
              <a:tr h="359977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Обязательность</a:t>
                      </a:r>
                      <a:endParaRPr lang="ru-RU" sz="1800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Обязательна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По желанию (приказ № 196)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61413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Согласие руководителя</a:t>
                      </a:r>
                      <a:endParaRPr lang="ru-RU" sz="1800" dirty="0"/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Требуется в рамках процедуры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 требуется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803528"/>
                  </a:ext>
                </a:extLst>
              </a:tr>
              <a:tr h="614138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Роль администрации</a:t>
                      </a:r>
                      <a:endParaRPr lang="ru-RU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Организация процедуры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360363" algn="ctr"/>
                      <a:r>
                        <a:rPr lang="ru-RU" sz="1400" dirty="0"/>
                        <a:t>Мотивация, сопровождение, консультирование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1128793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Подача заявления</a:t>
                      </a:r>
                      <a:endParaRPr lang="ru-RU" sz="1800" dirty="0"/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Не требуется от работника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42913" algn="ctr"/>
                      <a:r>
                        <a:rPr lang="ru-RU" sz="1400" dirty="0"/>
                        <a:t>Отдел развития кадрового потенциала и аттестации педагогических работников департамента по организации работы территориальных подразделений МОН ЛНР или в территориальные отделы образования (специалисту, ответственному по аттестации).</a:t>
                      </a:r>
                    </a:p>
                  </a:txBody>
                  <a:tcPr anchor="ctr"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  <a:tr h="214587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FF0000"/>
                          </a:solidFill>
                          <a:latin typeface="+mj-lt"/>
                          <a:cs typeface="Calibri" panose="020F0502020204030204" pitchFamily="34" charset="0"/>
                        </a:rPr>
                        <a:t>Управленческая практика </a:t>
                      </a:r>
                    </a:p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Формирование графика аттестации необходимо</a:t>
                      </a:r>
                      <a:r>
                        <a:rPr lang="ru-RU" sz="1400" dirty="0"/>
                        <a:t> проводить кадровый аудит: </a:t>
                      </a:r>
                      <a:r>
                        <a:rPr lang="ru-RU" sz="1400" b="0" dirty="0"/>
                        <a:t>не просто составлять список педагогов «по срокам», а </a:t>
                      </a:r>
                      <a:r>
                        <a:rPr lang="ru-RU" sz="1400" dirty="0"/>
                        <a:t>проверять основания для включения каждого конкретного работника. </a:t>
                      </a:r>
                      <a:r>
                        <a:rPr lang="ru-RU" altLang="ru-RU" sz="14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Исключения</a:t>
                      </a:r>
                      <a:r>
                        <a:rPr lang="ru-RU" altLang="ru-RU" sz="14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  <a:r>
                        <a:rPr lang="ru-RU" altLang="ru-RU" sz="1400" b="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altLang="ru-RU" sz="14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категории работников, не подлежащих аттестации, указаны </a:t>
                      </a:r>
                      <a:r>
                        <a:rPr lang="ru-RU" alt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п. 22 приказа № 196. </a:t>
                      </a:r>
                    </a:p>
                  </a:txBody>
                  <a:tcPr marL="102921" marR="102921" marT="51460" marB="51460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Системное сопровождение: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этап диагностика профессиональных результатов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(регулярно анализировать образовательные результаты обучающихся; результаты участия обучающихся в олимпиадах, конкурсах, проектах; результаты профессиональной деятельности педагога…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Помочь педагогу увидеть и структурировать 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логику собственной профессиональной деятельности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Формула</a:t>
                      </a:r>
                      <a:r>
                        <a:rPr lang="ru-RU" sz="14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«Проблема → действие → технология → результат → подтверждение → профессиональный эффект».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921" marR="102921" marT="51460" marB="51460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962612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EFE06F-7AF3-4D85-8181-D402DDF24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50" y="13855"/>
            <a:ext cx="839521" cy="7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023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BA0B6F-5258-479C-87B7-C806E675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61" y="106996"/>
            <a:ext cx="6531748" cy="1065640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ТИПИЧНЫЕ ОШИБКИ ОБРАЗОВАТЕЛЬНЫХ ОРГАНИЗАЦИЙ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381" y="1254887"/>
            <a:ext cx="7093528" cy="5494511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1</a:t>
            </a:r>
            <a:r>
              <a:rPr lang="ru-RU" sz="2000" dirty="0"/>
              <a:t>. Смешение двух видов аттестации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2. </a:t>
            </a:r>
            <a:r>
              <a:rPr lang="ru-RU" sz="2000" dirty="0"/>
              <a:t>Аттестация на категорию превращается в обязанность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3</a:t>
            </a:r>
            <a:r>
              <a:rPr lang="ru-RU" sz="2000" dirty="0"/>
              <a:t>. Требование собственного «портфолио установленного образца»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4. </a:t>
            </a:r>
            <a:r>
              <a:rPr lang="ru-RU" sz="2000" dirty="0"/>
              <a:t>«Чем больше грамот — тем выше категория»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5. </a:t>
            </a:r>
            <a:r>
              <a:rPr lang="ru-RU" sz="2000" dirty="0"/>
              <a:t>Формальный мониторинг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6. </a:t>
            </a:r>
            <a:r>
              <a:rPr lang="ru-RU" sz="2000" dirty="0"/>
              <a:t>Подмена результатов обучающихся результатами педагога</a:t>
            </a:r>
          </a:p>
          <a:p>
            <a:pPr algn="just"/>
            <a:r>
              <a:rPr lang="ru-RU" sz="2000" dirty="0">
                <a:solidFill>
                  <a:srgbClr val="C00000"/>
                </a:solidFill>
              </a:rPr>
              <a:t>Ошибка № 7. </a:t>
            </a:r>
            <a:r>
              <a:rPr lang="ru-RU" sz="2000" dirty="0"/>
              <a:t>Подготовка начинается непосредственно перед аттестацией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102E2E-A47F-D73D-ED78-8201E8E1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4" y="24744"/>
            <a:ext cx="1211455" cy="11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4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6" descr="key people SmartArt Graphic">
            <a:extLst>
              <a:ext uri="{FF2B5EF4-FFF2-40B4-BE49-F238E27FC236}">
                <a16:creationId xmlns:a16="http://schemas.microsoft.com/office/drawing/2014/main" id="{5669122F-FDDA-4356-9679-4DD826F9B99C}"/>
              </a:ext>
            </a:extLst>
          </p:cNvPr>
          <p:cNvGraphicFramePr>
            <a:graphicFrameLocks noGrp="1"/>
          </p:cNvGraphicFramePr>
          <p:nvPr>
            <p:ph type="dgm" sz="quarter" idx="14"/>
            <p:extLst>
              <p:ext uri="{D42A27DB-BD31-4B8C-83A1-F6EECF244321}">
                <p14:modId xmlns:p14="http://schemas.microsoft.com/office/powerpoint/2010/main" val="3473373305"/>
              </p:ext>
            </p:extLst>
          </p:nvPr>
        </p:nvGraphicFramePr>
        <p:xfrm>
          <a:off x="762000" y="2368550"/>
          <a:ext cx="10668000" cy="3344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339F0-9092-FF2A-C25A-6FD25642B0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5185" y="37070"/>
            <a:ext cx="1130423" cy="1071111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7123ED4-8827-4C6A-BE0D-3DEF591DA7F2}"/>
              </a:ext>
            </a:extLst>
          </p:cNvPr>
          <p:cNvSpPr/>
          <p:nvPr/>
        </p:nvSpPr>
        <p:spPr>
          <a:xfrm>
            <a:off x="124691" y="1382207"/>
            <a:ext cx="2430499" cy="4637487"/>
          </a:xfrm>
          <a:prstGeom prst="roundRect">
            <a:avLst>
              <a:gd name="adj" fmla="val 902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AFB7AEC-E0C7-492F-ACC6-370FD845729C}"/>
              </a:ext>
            </a:extLst>
          </p:cNvPr>
          <p:cNvSpPr/>
          <p:nvPr/>
        </p:nvSpPr>
        <p:spPr>
          <a:xfrm>
            <a:off x="2604680" y="1493766"/>
            <a:ext cx="2339624" cy="4505830"/>
          </a:xfrm>
          <a:prstGeom prst="roundRect">
            <a:avLst>
              <a:gd name="adj" fmla="val 902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CD056E06-C534-425D-AC34-03C9802AD6D9}"/>
              </a:ext>
            </a:extLst>
          </p:cNvPr>
          <p:cNvSpPr/>
          <p:nvPr/>
        </p:nvSpPr>
        <p:spPr>
          <a:xfrm>
            <a:off x="5006130" y="1749480"/>
            <a:ext cx="2339624" cy="4266794"/>
          </a:xfrm>
          <a:prstGeom prst="roundRect">
            <a:avLst>
              <a:gd name="adj" fmla="val 902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B54ED69-31B7-4FBC-8BE6-844C7FE2A67C}"/>
              </a:ext>
            </a:extLst>
          </p:cNvPr>
          <p:cNvSpPr/>
          <p:nvPr/>
        </p:nvSpPr>
        <p:spPr>
          <a:xfrm>
            <a:off x="9731820" y="1945486"/>
            <a:ext cx="2401306" cy="4051831"/>
          </a:xfrm>
          <a:prstGeom prst="roundRect">
            <a:avLst>
              <a:gd name="adj" fmla="val 902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9EDC2655-34E1-47E0-A2FE-B8D0233A1B49}"/>
              </a:ext>
            </a:extLst>
          </p:cNvPr>
          <p:cNvSpPr/>
          <p:nvPr/>
        </p:nvSpPr>
        <p:spPr>
          <a:xfrm>
            <a:off x="512373" y="872836"/>
            <a:ext cx="1664075" cy="605285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3" name="Полилиния: фигура 12">
            <a:extLst>
              <a:ext uri="{FF2B5EF4-FFF2-40B4-BE49-F238E27FC236}">
                <a16:creationId xmlns:a16="http://schemas.microsoft.com/office/drawing/2014/main" id="{36DD654F-CCC5-420C-A569-15BC41368040}"/>
              </a:ext>
            </a:extLst>
          </p:cNvPr>
          <p:cNvSpPr/>
          <p:nvPr/>
        </p:nvSpPr>
        <p:spPr>
          <a:xfrm>
            <a:off x="2879605" y="897210"/>
            <a:ext cx="1712384" cy="678874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B6B3E735-6B37-41BA-A30E-B343C2D7C2C0}"/>
              </a:ext>
            </a:extLst>
          </p:cNvPr>
          <p:cNvSpPr/>
          <p:nvPr/>
        </p:nvSpPr>
        <p:spPr>
          <a:xfrm>
            <a:off x="5251046" y="1093571"/>
            <a:ext cx="1742963" cy="739879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8891F6E1-72C0-42F0-915C-6C59A9E2E1F7}"/>
              </a:ext>
            </a:extLst>
          </p:cNvPr>
          <p:cNvSpPr/>
          <p:nvPr/>
        </p:nvSpPr>
        <p:spPr>
          <a:xfrm>
            <a:off x="10028867" y="1334907"/>
            <a:ext cx="1706932" cy="694951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914BCE-F0FC-460D-8133-7A0224140E4D}"/>
              </a:ext>
            </a:extLst>
          </p:cNvPr>
          <p:cNvSpPr txBox="1"/>
          <p:nvPr/>
        </p:nvSpPr>
        <p:spPr>
          <a:xfrm>
            <a:off x="212286" y="1576084"/>
            <a:ext cx="22224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latin typeface="+mj-lt"/>
                <a:cs typeface="Calibri" panose="020F0502020204030204" pitchFamily="34" charset="0"/>
              </a:rPr>
              <a:t>ДОЛЖЕН ЗНАТЬ:</a:t>
            </a:r>
            <a:endParaRPr lang="ru-RU" sz="16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кто и когда проходит аттестацию на соответствие должности;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кто имеет квалификационные категории;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кто потенциально готов к аттестации;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кто нуждается в профессиональной поддержке;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какие нормативные изменения произошли.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E4AE8D-98BA-4121-8843-C731AF327205}"/>
              </a:ext>
            </a:extLst>
          </p:cNvPr>
          <p:cNvSpPr txBox="1"/>
          <p:nvPr/>
        </p:nvSpPr>
        <p:spPr>
          <a:xfrm>
            <a:off x="2642785" y="1691167"/>
            <a:ext cx="23015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ДИАГНОСТИРОВАТЬ </a:t>
            </a:r>
            <a:r>
              <a:rPr lang="ru-RU" sz="1600" b="1" dirty="0">
                <a:latin typeface="+mj-lt"/>
              </a:rPr>
              <a:t>И ОПРЕДЕЛЯТЬ:</a:t>
            </a:r>
          </a:p>
          <a:p>
            <a:endParaRPr lang="ru-RU" sz="1600" b="1" dirty="0">
              <a:solidFill>
                <a:schemeClr val="dk1"/>
              </a:solidFill>
              <a:latin typeface="+mj-lt"/>
            </a:endParaRP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профессиональный ресурс педагога;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дефициты;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результаты;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динамику;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перспективы.</a:t>
            </a:r>
            <a:endParaRPr lang="ru-RU" sz="1600" b="1" dirty="0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DC613B-3D06-4844-A250-7A892806D15D}"/>
              </a:ext>
            </a:extLst>
          </p:cNvPr>
          <p:cNvSpPr txBox="1"/>
          <p:nvPr/>
        </p:nvSpPr>
        <p:spPr>
          <a:xfrm>
            <a:off x="5056965" y="1979650"/>
            <a:ext cx="219046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+mj-lt"/>
              </a:rPr>
              <a:t>СОПРОВОЖДЕНИЕ ПЕДАГОГА: </a:t>
            </a:r>
          </a:p>
          <a:p>
            <a:pPr algn="ctr"/>
            <a:endParaRPr lang="ru-RU" sz="1400" dirty="0">
              <a:solidFill>
                <a:schemeClr val="dk1"/>
              </a:solidFill>
            </a:endParaRP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консультации, методическая поддержка;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наставничество;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участие в профессиональных сообществах;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повышение квалификации;</a:t>
            </a:r>
          </a:p>
          <a:p>
            <a:pPr marL="179388" lvl="0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dk1"/>
                </a:solidFill>
                <a:latin typeface="+mj-lt"/>
              </a:rPr>
              <a:t>помощь в анализе результатов.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776555-3E3D-4A72-AB0D-C3A939AD544B}"/>
              </a:ext>
            </a:extLst>
          </p:cNvPr>
          <p:cNvSpPr txBox="1"/>
          <p:nvPr/>
        </p:nvSpPr>
        <p:spPr>
          <a:xfrm>
            <a:off x="9656619" y="2050834"/>
            <a:ext cx="2617132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+mj-lt"/>
              </a:rPr>
              <a:t>РЕФЛЕКСИРОВАТЬ: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анализировать не только «что сделано», но и «что получилось»;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выявление сильных сторон педагогов;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определение профессиональных дефицитов;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поиск причин, а не просто фиксация проблемы;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сопоставление профессиональных действий и результатов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bg1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2FAE83-5CE5-4A06-A48E-605AC721B01D}"/>
              </a:ext>
            </a:extLst>
          </p:cNvPr>
          <p:cNvSpPr txBox="1"/>
          <p:nvPr/>
        </p:nvSpPr>
        <p:spPr>
          <a:xfrm>
            <a:off x="733886" y="945991"/>
            <a:ext cx="1140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Цикл 1 </a:t>
            </a:r>
          </a:p>
          <a:p>
            <a:pPr algn="ctr"/>
            <a:endParaRPr lang="ru-RU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97C8A24-C8AD-404C-BA63-A3051919580C}"/>
              </a:ext>
            </a:extLst>
          </p:cNvPr>
          <p:cNvSpPr txBox="1"/>
          <p:nvPr/>
        </p:nvSpPr>
        <p:spPr>
          <a:xfrm>
            <a:off x="3124382" y="1065869"/>
            <a:ext cx="114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Цикл 2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115B42-DA11-43FE-8D74-26F5B382EC9F}"/>
              </a:ext>
            </a:extLst>
          </p:cNvPr>
          <p:cNvSpPr txBox="1"/>
          <p:nvPr/>
        </p:nvSpPr>
        <p:spPr>
          <a:xfrm>
            <a:off x="5506305" y="1303939"/>
            <a:ext cx="114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Цикл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3E41A6-C1FB-41CF-961E-400C2207542C}"/>
              </a:ext>
            </a:extLst>
          </p:cNvPr>
          <p:cNvSpPr txBox="1"/>
          <p:nvPr/>
        </p:nvSpPr>
        <p:spPr>
          <a:xfrm>
            <a:off x="10289177" y="1519751"/>
            <a:ext cx="1140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Цикл 5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6F80B4EF-9A94-4CE2-B472-08D1E368D6DE}"/>
              </a:ext>
            </a:extLst>
          </p:cNvPr>
          <p:cNvSpPr/>
          <p:nvPr/>
        </p:nvSpPr>
        <p:spPr>
          <a:xfrm>
            <a:off x="7458415" y="1910773"/>
            <a:ext cx="2222426" cy="4086544"/>
          </a:xfrm>
          <a:prstGeom prst="roundRect">
            <a:avLst>
              <a:gd name="adj" fmla="val 9023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reflection blurRad="139700" stA="50000" endPos="18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4A943E1B-930D-451B-A1F4-D43A6D1B0F9F}"/>
              </a:ext>
            </a:extLst>
          </p:cNvPr>
          <p:cNvSpPr/>
          <p:nvPr/>
        </p:nvSpPr>
        <p:spPr>
          <a:xfrm>
            <a:off x="7657972" y="1257350"/>
            <a:ext cx="1706932" cy="758768"/>
          </a:xfrm>
          <a:custGeom>
            <a:avLst/>
            <a:gdLst>
              <a:gd name="connsiteX0" fmla="*/ 126032 w 1670466"/>
              <a:gd name="connsiteY0" fmla="*/ 0 h 2408774"/>
              <a:gd name="connsiteX1" fmla="*/ 1559102 w 1670466"/>
              <a:gd name="connsiteY1" fmla="*/ 95323 h 2408774"/>
              <a:gd name="connsiteX2" fmla="*/ 1559102 w 1670466"/>
              <a:gd name="connsiteY2" fmla="*/ 99557 h 2408774"/>
              <a:gd name="connsiteX3" fmla="*/ 1577206 w 1670466"/>
              <a:gd name="connsiteY3" fmla="*/ 102336 h 2408774"/>
              <a:gd name="connsiteX4" fmla="*/ 1670466 w 1670466"/>
              <a:gd name="connsiteY4" fmla="*/ 209306 h 2408774"/>
              <a:gd name="connsiteX5" fmla="*/ 1670466 w 1670466"/>
              <a:gd name="connsiteY5" fmla="*/ 249912 h 2408774"/>
              <a:gd name="connsiteX6" fmla="*/ 1670466 w 1670466"/>
              <a:gd name="connsiteY6" fmla="*/ 1940076 h 2408774"/>
              <a:gd name="connsiteX7" fmla="*/ 1670466 w 1670466"/>
              <a:gd name="connsiteY7" fmla="*/ 2037381 h 2408774"/>
              <a:gd name="connsiteX8" fmla="*/ 1517769 w 1670466"/>
              <a:gd name="connsiteY8" fmla="*/ 2153474 h 2408774"/>
              <a:gd name="connsiteX9" fmla="*/ 636240 w 1670466"/>
              <a:gd name="connsiteY9" fmla="*/ 2153474 h 2408774"/>
              <a:gd name="connsiteX10" fmla="*/ 432000 w 1670466"/>
              <a:gd name="connsiteY10" fmla="*/ 2408774 h 2408774"/>
              <a:gd name="connsiteX11" fmla="*/ 227760 w 1670466"/>
              <a:gd name="connsiteY11" fmla="*/ 2153474 h 2408774"/>
              <a:gd name="connsiteX12" fmla="*/ 152697 w 1670466"/>
              <a:gd name="connsiteY12" fmla="*/ 2153474 h 2408774"/>
              <a:gd name="connsiteX13" fmla="*/ 0 w 1670466"/>
              <a:gd name="connsiteY13" fmla="*/ 2037381 h 2408774"/>
              <a:gd name="connsiteX14" fmla="*/ 0 w 1670466"/>
              <a:gd name="connsiteY14" fmla="*/ 1940076 h 2408774"/>
              <a:gd name="connsiteX15" fmla="*/ 0 w 1670466"/>
              <a:gd name="connsiteY15" fmla="*/ 209306 h 2408774"/>
              <a:gd name="connsiteX16" fmla="*/ 0 w 1670466"/>
              <a:gd name="connsiteY16" fmla="*/ 112000 h 2408774"/>
              <a:gd name="connsiteX17" fmla="*/ 93261 w 1670466"/>
              <a:gd name="connsiteY17" fmla="*/ 5031 h 2408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670466" h="2408774">
                <a:moveTo>
                  <a:pt x="126032" y="0"/>
                </a:moveTo>
                <a:lnTo>
                  <a:pt x="1559102" y="95323"/>
                </a:lnTo>
                <a:lnTo>
                  <a:pt x="1559102" y="99557"/>
                </a:lnTo>
                <a:lnTo>
                  <a:pt x="1577206" y="102336"/>
                </a:lnTo>
                <a:cubicBezTo>
                  <a:pt x="1632012" y="119960"/>
                  <a:pt x="1670466" y="161218"/>
                  <a:pt x="1670466" y="209306"/>
                </a:cubicBezTo>
                <a:lnTo>
                  <a:pt x="1670466" y="249912"/>
                </a:lnTo>
                <a:lnTo>
                  <a:pt x="1670466" y="1940076"/>
                </a:lnTo>
                <a:lnTo>
                  <a:pt x="1670466" y="2037381"/>
                </a:lnTo>
                <a:cubicBezTo>
                  <a:pt x="1670466" y="2101498"/>
                  <a:pt x="1602102" y="2153474"/>
                  <a:pt x="1517769" y="2153474"/>
                </a:cubicBezTo>
                <a:lnTo>
                  <a:pt x="636240" y="2153474"/>
                </a:lnTo>
                <a:lnTo>
                  <a:pt x="432000" y="2408774"/>
                </a:lnTo>
                <a:lnTo>
                  <a:pt x="227760" y="2153474"/>
                </a:lnTo>
                <a:lnTo>
                  <a:pt x="152697" y="2153474"/>
                </a:lnTo>
                <a:cubicBezTo>
                  <a:pt x="68365" y="2153474"/>
                  <a:pt x="0" y="2101498"/>
                  <a:pt x="0" y="2037381"/>
                </a:cubicBezTo>
                <a:lnTo>
                  <a:pt x="0" y="1940076"/>
                </a:lnTo>
                <a:lnTo>
                  <a:pt x="0" y="209306"/>
                </a:lnTo>
                <a:lnTo>
                  <a:pt x="0" y="112000"/>
                </a:lnTo>
                <a:cubicBezTo>
                  <a:pt x="0" y="63913"/>
                  <a:pt x="38455" y="22654"/>
                  <a:pt x="93261" y="5031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2A5D50-F039-4122-B3CA-F6D888867F00}"/>
              </a:ext>
            </a:extLst>
          </p:cNvPr>
          <p:cNvSpPr txBox="1"/>
          <p:nvPr/>
        </p:nvSpPr>
        <p:spPr>
          <a:xfrm>
            <a:off x="8015693" y="1482610"/>
            <a:ext cx="991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cs typeface="Calibri" panose="020F0502020204030204" pitchFamily="34" charset="0"/>
              </a:rPr>
              <a:t>Цикл 4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AD08830D-17AE-48CE-BAC1-92B1E0BFF9F3}"/>
              </a:ext>
            </a:extLst>
          </p:cNvPr>
          <p:cNvSpPr txBox="1">
            <a:spLocks/>
          </p:cNvSpPr>
          <p:nvPr/>
        </p:nvSpPr>
        <p:spPr>
          <a:xfrm>
            <a:off x="429491" y="96982"/>
            <a:ext cx="11443854" cy="6788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None/>
              <a:defRPr sz="4000" b="1" kern="1200">
                <a:solidFill>
                  <a:schemeClr val="accent3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ru-RU" sz="2400" dirty="0">
                <a:solidFill>
                  <a:srgbClr val="002060"/>
                </a:solidFill>
              </a:rPr>
              <a:t>УПРАВЛЕНЧЕСКАЯ МОДЕЛЬ ЗАМЕСТИТЕЛЯ ДИРЕКТОРА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DC668CE-5F39-49F1-9270-47D3151A09FC}"/>
              </a:ext>
            </a:extLst>
          </p:cNvPr>
          <p:cNvSpPr txBox="1"/>
          <p:nvPr/>
        </p:nvSpPr>
        <p:spPr>
          <a:xfrm>
            <a:off x="7362110" y="1979650"/>
            <a:ext cx="2339623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ФИКСИРОВАТЬ: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системное подтверждение профессиональных результатов;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динамику профессионального роста педагога;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профессиональный вклад, а не только конечный результат обучающихся;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использование принципа «один результат – одно подтверждение»</a:t>
            </a:r>
          </a:p>
          <a:p>
            <a:pPr marL="179388" indent="-179388">
              <a:buFont typeface="Wingdings" panose="05000000000000000000" pitchFamily="2" charset="2"/>
              <a:buChar char="ü"/>
            </a:pP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97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760A8-D010-44CC-8E5E-D60D6619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E07C68-7E77-4942-B051-A8CA28A2E9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85"/>
          <a:stretch/>
        </p:blipFill>
        <p:spPr>
          <a:xfrm>
            <a:off x="0" y="0"/>
            <a:ext cx="12192000" cy="640957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698307-5775-4F11-90A3-A0F82BD09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" y="-120244"/>
            <a:ext cx="1223574" cy="115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47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9" y="157380"/>
            <a:ext cx="11319428" cy="685305"/>
          </a:xfrm>
        </p:spPr>
        <p:txBody>
          <a:bodyPr/>
          <a:lstStyle/>
          <a:p>
            <a:pPr algn="ctr">
              <a:defRPr/>
            </a:pPr>
            <a:r>
              <a:rPr lang="ru-RU" sz="2400" dirty="0">
                <a:solidFill>
                  <a:srgbClr val="002060"/>
                </a:solidFill>
                <a:cs typeface="Arial" panose="020B0604020202020204" pitchFamily="34" charset="0"/>
              </a:rPr>
              <a:t>ОСНОВНЫЕ ПРИЧИНЫ, ПО КОТОРЫМ АТТЕСТАЦИОННАЯ КОМИССИЯ МОЖЕТ ПРИНЯТЬ РЕШЕНИЕ ОБ ОТКАЗЕ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03108-9192-3080-63F1-AF725E5A2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745" y="-32791"/>
            <a:ext cx="1238199" cy="1173232"/>
          </a:xfrm>
          <a:prstGeom prst="rect">
            <a:avLst/>
          </a:prstGeom>
        </p:spPr>
      </p:pic>
      <p:sp>
        <p:nvSpPr>
          <p:cNvPr id="12" name="Google Shape;1758;p47">
            <a:extLst>
              <a:ext uri="{FF2B5EF4-FFF2-40B4-BE49-F238E27FC236}">
                <a16:creationId xmlns:a16="http://schemas.microsoft.com/office/drawing/2014/main" id="{CB24EC6F-0BE4-457C-9B90-7A2233C680E7}"/>
              </a:ext>
            </a:extLst>
          </p:cNvPr>
          <p:cNvSpPr/>
          <p:nvPr/>
        </p:nvSpPr>
        <p:spPr>
          <a:xfrm>
            <a:off x="4784247" y="1698337"/>
            <a:ext cx="1332441" cy="2215349"/>
          </a:xfrm>
          <a:custGeom>
            <a:avLst/>
            <a:gdLst/>
            <a:ahLst/>
            <a:cxnLst/>
            <a:rect l="l" t="t" r="r" b="b"/>
            <a:pathLst>
              <a:path w="31982" h="53174" extrusionOk="0">
                <a:moveTo>
                  <a:pt x="763" y="21479"/>
                </a:moveTo>
                <a:lnTo>
                  <a:pt x="20670" y="1215"/>
                </a:lnTo>
                <a:cubicBezTo>
                  <a:pt x="21849" y="0"/>
                  <a:pt x="23909" y="548"/>
                  <a:pt x="24337" y="2191"/>
                </a:cubicBezTo>
                <a:lnTo>
                  <a:pt x="31791" y="30528"/>
                </a:lnTo>
                <a:cubicBezTo>
                  <a:pt x="31981" y="31290"/>
                  <a:pt x="31755" y="32100"/>
                  <a:pt x="31195" y="32647"/>
                </a:cubicBezTo>
                <a:lnTo>
                  <a:pt x="11288" y="52019"/>
                </a:lnTo>
                <a:cubicBezTo>
                  <a:pt x="10097" y="53174"/>
                  <a:pt x="8097" y="52626"/>
                  <a:pt x="7657" y="51019"/>
                </a:cubicBezTo>
                <a:lnTo>
                  <a:pt x="203" y="23587"/>
                </a:lnTo>
                <a:cubicBezTo>
                  <a:pt x="1" y="22837"/>
                  <a:pt x="215" y="22039"/>
                  <a:pt x="763" y="21479"/>
                </a:cubicBezTo>
                <a:close/>
              </a:path>
            </a:pathLst>
          </a:custGeom>
          <a:solidFill>
            <a:srgbClr val="0099C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3" name="Google Shape;1763;p47">
            <a:extLst>
              <a:ext uri="{FF2B5EF4-FFF2-40B4-BE49-F238E27FC236}">
                <a16:creationId xmlns:a16="http://schemas.microsoft.com/office/drawing/2014/main" id="{99969756-B267-4ED1-BEE1-68C3FAF8663E}"/>
              </a:ext>
            </a:extLst>
          </p:cNvPr>
          <p:cNvSpPr/>
          <p:nvPr/>
        </p:nvSpPr>
        <p:spPr>
          <a:xfrm>
            <a:off x="5970951" y="1613975"/>
            <a:ext cx="1680655" cy="1681613"/>
          </a:xfrm>
          <a:custGeom>
            <a:avLst/>
            <a:gdLst/>
            <a:ahLst/>
            <a:cxnLst/>
            <a:rect l="l" t="t" r="r" b="b"/>
            <a:pathLst>
              <a:path w="40340" h="40363" extrusionOk="0">
                <a:moveTo>
                  <a:pt x="37279" y="39958"/>
                </a:moveTo>
                <a:lnTo>
                  <a:pt x="9478" y="33052"/>
                </a:lnTo>
                <a:cubicBezTo>
                  <a:pt x="8704" y="32862"/>
                  <a:pt x="8097" y="32267"/>
                  <a:pt x="7895" y="31493"/>
                </a:cubicBezTo>
                <a:lnTo>
                  <a:pt x="429" y="3108"/>
                </a:lnTo>
                <a:cubicBezTo>
                  <a:pt x="1" y="1489"/>
                  <a:pt x="1501" y="1"/>
                  <a:pt x="3120" y="453"/>
                </a:cubicBezTo>
                <a:lnTo>
                  <a:pt x="30921" y="8085"/>
                </a:lnTo>
                <a:cubicBezTo>
                  <a:pt x="31671" y="8287"/>
                  <a:pt x="32243" y="8871"/>
                  <a:pt x="32445" y="9621"/>
                </a:cubicBezTo>
                <a:lnTo>
                  <a:pt x="39911" y="37267"/>
                </a:lnTo>
                <a:cubicBezTo>
                  <a:pt x="40339" y="38875"/>
                  <a:pt x="38887" y="40363"/>
                  <a:pt x="37279" y="39958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5" name="Google Shape;1768;p47">
            <a:extLst>
              <a:ext uri="{FF2B5EF4-FFF2-40B4-BE49-F238E27FC236}">
                <a16:creationId xmlns:a16="http://schemas.microsoft.com/office/drawing/2014/main" id="{7E38AEB6-A156-4CC3-A460-55EF526D5D41}"/>
              </a:ext>
            </a:extLst>
          </p:cNvPr>
          <p:cNvSpPr/>
          <p:nvPr/>
        </p:nvSpPr>
        <p:spPr>
          <a:xfrm>
            <a:off x="5388632" y="3142257"/>
            <a:ext cx="2208891" cy="1306112"/>
          </a:xfrm>
          <a:custGeom>
            <a:avLst/>
            <a:gdLst/>
            <a:ahLst/>
            <a:cxnLst/>
            <a:rect l="l" t="t" r="r" b="b"/>
            <a:pathLst>
              <a:path w="53019" h="31350" extrusionOk="0">
                <a:moveTo>
                  <a:pt x="29290" y="31147"/>
                </a:moveTo>
                <a:lnTo>
                  <a:pt x="2155" y="23730"/>
                </a:lnTo>
                <a:cubicBezTo>
                  <a:pt x="524" y="23289"/>
                  <a:pt x="0" y="21241"/>
                  <a:pt x="1215" y="20063"/>
                </a:cubicBezTo>
                <a:lnTo>
                  <a:pt x="21086" y="739"/>
                </a:lnTo>
                <a:cubicBezTo>
                  <a:pt x="21622" y="203"/>
                  <a:pt x="22396" y="1"/>
                  <a:pt x="23134" y="179"/>
                </a:cubicBezTo>
                <a:lnTo>
                  <a:pt x="50804" y="7049"/>
                </a:lnTo>
                <a:cubicBezTo>
                  <a:pt x="52459" y="7466"/>
                  <a:pt x="53019" y="9538"/>
                  <a:pt x="51792" y="10740"/>
                </a:cubicBezTo>
                <a:lnTo>
                  <a:pt x="31385" y="30600"/>
                </a:lnTo>
                <a:cubicBezTo>
                  <a:pt x="30825" y="31147"/>
                  <a:pt x="30028" y="31350"/>
                  <a:pt x="29290" y="3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7" name="Google Shape;1794;p47">
            <a:extLst>
              <a:ext uri="{FF2B5EF4-FFF2-40B4-BE49-F238E27FC236}">
                <a16:creationId xmlns:a16="http://schemas.microsoft.com/office/drawing/2014/main" id="{EEB3F16B-531A-439E-B910-7C01126BC50E}"/>
              </a:ext>
            </a:extLst>
          </p:cNvPr>
          <p:cNvSpPr/>
          <p:nvPr/>
        </p:nvSpPr>
        <p:spPr>
          <a:xfrm flipH="1">
            <a:off x="901298" y="863741"/>
            <a:ext cx="2963026" cy="1576712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8" name="Google Shape;1796;p47">
            <a:extLst>
              <a:ext uri="{FF2B5EF4-FFF2-40B4-BE49-F238E27FC236}">
                <a16:creationId xmlns:a16="http://schemas.microsoft.com/office/drawing/2014/main" id="{E1B13A99-90BB-42CD-896D-CFFDC3272A78}"/>
              </a:ext>
            </a:extLst>
          </p:cNvPr>
          <p:cNvSpPr/>
          <p:nvPr/>
        </p:nvSpPr>
        <p:spPr>
          <a:xfrm flipH="1">
            <a:off x="3844774" y="1613976"/>
            <a:ext cx="844727" cy="1253484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solidFill>
              <a:srgbClr val="0070C0"/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19" name="Google Shape;1805;p47">
            <a:extLst>
              <a:ext uri="{FF2B5EF4-FFF2-40B4-BE49-F238E27FC236}">
                <a16:creationId xmlns:a16="http://schemas.microsoft.com/office/drawing/2014/main" id="{492BD41E-7ED6-477E-8AD6-5B6687DA34AC}"/>
              </a:ext>
            </a:extLst>
          </p:cNvPr>
          <p:cNvSpPr/>
          <p:nvPr/>
        </p:nvSpPr>
        <p:spPr>
          <a:xfrm>
            <a:off x="7454594" y="2015004"/>
            <a:ext cx="1173354" cy="271602"/>
          </a:xfrm>
          <a:custGeom>
            <a:avLst/>
            <a:gdLst/>
            <a:ahLst/>
            <a:cxnLst/>
            <a:rect l="l" t="t" r="r" b="b"/>
            <a:pathLst>
              <a:path w="27111" h="18444" fill="none" extrusionOk="0">
                <a:moveTo>
                  <a:pt x="0" y="18443"/>
                </a:moveTo>
                <a:lnTo>
                  <a:pt x="20336" y="18443"/>
                </a:lnTo>
                <a:cubicBezTo>
                  <a:pt x="24075" y="18443"/>
                  <a:pt x="27111" y="15407"/>
                  <a:pt x="27111" y="11669"/>
                </a:cubicBezTo>
                <a:lnTo>
                  <a:pt x="27111" y="1"/>
                </a:lnTo>
              </a:path>
            </a:pathLst>
          </a:custGeom>
          <a:ln>
            <a:solidFill>
              <a:schemeClr val="tx1">
                <a:lumMod val="6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1" name="Google Shape;1803;p47">
            <a:extLst>
              <a:ext uri="{FF2B5EF4-FFF2-40B4-BE49-F238E27FC236}">
                <a16:creationId xmlns:a16="http://schemas.microsoft.com/office/drawing/2014/main" id="{C813EFF0-0B1A-47A5-8A1C-65B1CC69BBA0}"/>
              </a:ext>
            </a:extLst>
          </p:cNvPr>
          <p:cNvSpPr/>
          <p:nvPr/>
        </p:nvSpPr>
        <p:spPr>
          <a:xfrm>
            <a:off x="8476127" y="946319"/>
            <a:ext cx="2983207" cy="1576712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2"/>
                </a:moveTo>
                <a:lnTo>
                  <a:pt x="4572" y="21812"/>
                </a:lnTo>
                <a:cubicBezTo>
                  <a:pt x="2048" y="21812"/>
                  <a:pt x="0" y="19764"/>
                  <a:pt x="0" y="17240"/>
                </a:cubicBezTo>
                <a:lnTo>
                  <a:pt x="0" y="4572"/>
                </a:lnTo>
                <a:cubicBezTo>
                  <a:pt x="0" y="2048"/>
                  <a:pt x="2048" y="0"/>
                  <a:pt x="4572" y="0"/>
                </a:cubicBezTo>
                <a:lnTo>
                  <a:pt x="19050" y="0"/>
                </a:lnTo>
                <a:cubicBezTo>
                  <a:pt x="21574" y="0"/>
                  <a:pt x="23622" y="2048"/>
                  <a:pt x="23622" y="4572"/>
                </a:cubicBezTo>
                <a:lnTo>
                  <a:pt x="23622" y="17240"/>
                </a:lnTo>
                <a:cubicBezTo>
                  <a:pt x="23622" y="19764"/>
                  <a:pt x="21574" y="21812"/>
                  <a:pt x="19050" y="21812"/>
                </a:cubicBezTo>
                <a:close/>
              </a:path>
            </a:pathLst>
          </a:custGeom>
          <a:solidFill>
            <a:schemeClr val="tx1">
              <a:lumMod val="8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2" name="Google Shape;1813;p47">
            <a:extLst>
              <a:ext uri="{FF2B5EF4-FFF2-40B4-BE49-F238E27FC236}">
                <a16:creationId xmlns:a16="http://schemas.microsoft.com/office/drawing/2014/main" id="{8C164EC9-32AE-4ABF-9C4C-22ADE71C120F}"/>
              </a:ext>
            </a:extLst>
          </p:cNvPr>
          <p:cNvSpPr/>
          <p:nvPr/>
        </p:nvSpPr>
        <p:spPr>
          <a:xfrm>
            <a:off x="6035798" y="4384471"/>
            <a:ext cx="573640" cy="1108854"/>
          </a:xfrm>
          <a:custGeom>
            <a:avLst/>
            <a:gdLst/>
            <a:ahLst/>
            <a:cxnLst/>
            <a:rect l="l" t="t" r="r" b="b"/>
            <a:pathLst>
              <a:path w="35910" h="40732" fill="none" extrusionOk="0">
                <a:moveTo>
                  <a:pt x="1" y="1"/>
                </a:moveTo>
                <a:lnTo>
                  <a:pt x="1" y="35588"/>
                </a:lnTo>
                <a:cubicBezTo>
                  <a:pt x="1" y="38434"/>
                  <a:pt x="2311" y="40732"/>
                  <a:pt x="5156" y="40732"/>
                </a:cubicBezTo>
                <a:lnTo>
                  <a:pt x="29421" y="40732"/>
                </a:lnTo>
                <a:cubicBezTo>
                  <a:pt x="33005" y="40732"/>
                  <a:pt x="35910" y="37827"/>
                  <a:pt x="35910" y="34243"/>
                </a:cubicBezTo>
                <a:lnTo>
                  <a:pt x="35910" y="27266"/>
                </a:lnTo>
              </a:path>
            </a:pathLst>
          </a:custGeom>
          <a:ln>
            <a:solidFill>
              <a:schemeClr val="accent4">
                <a:lumMod val="60000"/>
                <a:lumOff val="40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3" name="Google Shape;1806;p47">
            <a:extLst>
              <a:ext uri="{FF2B5EF4-FFF2-40B4-BE49-F238E27FC236}">
                <a16:creationId xmlns:a16="http://schemas.microsoft.com/office/drawing/2014/main" id="{44A276C4-8863-46B1-8CD3-6858E7D101CF}"/>
              </a:ext>
            </a:extLst>
          </p:cNvPr>
          <p:cNvSpPr/>
          <p:nvPr/>
        </p:nvSpPr>
        <p:spPr>
          <a:xfrm>
            <a:off x="7430304" y="2265953"/>
            <a:ext cx="95740" cy="95281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4" name="Google Shape;1806;p47">
            <a:extLst>
              <a:ext uri="{FF2B5EF4-FFF2-40B4-BE49-F238E27FC236}">
                <a16:creationId xmlns:a16="http://schemas.microsoft.com/office/drawing/2014/main" id="{0936B31E-5EAE-4C53-8F45-EEAC33D91AD6}"/>
              </a:ext>
            </a:extLst>
          </p:cNvPr>
          <p:cNvSpPr/>
          <p:nvPr/>
        </p:nvSpPr>
        <p:spPr>
          <a:xfrm>
            <a:off x="5984105" y="4384471"/>
            <a:ext cx="95740" cy="95281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5" name="Google Shape;1806;p47">
            <a:extLst>
              <a:ext uri="{FF2B5EF4-FFF2-40B4-BE49-F238E27FC236}">
                <a16:creationId xmlns:a16="http://schemas.microsoft.com/office/drawing/2014/main" id="{E7B8847A-C5DC-4048-8808-EB92AE084205}"/>
              </a:ext>
            </a:extLst>
          </p:cNvPr>
          <p:cNvSpPr/>
          <p:nvPr/>
        </p:nvSpPr>
        <p:spPr>
          <a:xfrm>
            <a:off x="4672036" y="2819818"/>
            <a:ext cx="95740" cy="95281"/>
          </a:xfrm>
          <a:custGeom>
            <a:avLst/>
            <a:gdLst/>
            <a:ahLst/>
            <a:cxnLst/>
            <a:rect l="l" t="t" r="r" b="b"/>
            <a:pathLst>
              <a:path w="2298" h="2287" extrusionOk="0">
                <a:moveTo>
                  <a:pt x="1155" y="0"/>
                </a:moveTo>
                <a:cubicBezTo>
                  <a:pt x="524" y="0"/>
                  <a:pt x="0" y="512"/>
                  <a:pt x="0" y="1143"/>
                </a:cubicBezTo>
                <a:cubicBezTo>
                  <a:pt x="0" y="1774"/>
                  <a:pt x="524" y="2286"/>
                  <a:pt x="1155" y="2286"/>
                </a:cubicBezTo>
                <a:cubicBezTo>
                  <a:pt x="1786" y="2286"/>
                  <a:pt x="2298" y="1774"/>
                  <a:pt x="2298" y="1143"/>
                </a:cubicBezTo>
                <a:cubicBezTo>
                  <a:pt x="2298" y="512"/>
                  <a:pt x="1786" y="0"/>
                  <a:pt x="1155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26" name="Google Shape;1811;p47">
            <a:extLst>
              <a:ext uri="{FF2B5EF4-FFF2-40B4-BE49-F238E27FC236}">
                <a16:creationId xmlns:a16="http://schemas.microsoft.com/office/drawing/2014/main" id="{8350E81B-ECB8-4322-AACC-3501C1C41D4D}"/>
              </a:ext>
            </a:extLst>
          </p:cNvPr>
          <p:cNvSpPr/>
          <p:nvPr/>
        </p:nvSpPr>
        <p:spPr>
          <a:xfrm>
            <a:off x="6483913" y="4534829"/>
            <a:ext cx="2711881" cy="1400840"/>
          </a:xfrm>
          <a:custGeom>
            <a:avLst/>
            <a:gdLst/>
            <a:ahLst/>
            <a:cxnLst/>
            <a:rect l="l" t="t" r="r" b="b"/>
            <a:pathLst>
              <a:path w="23623" h="21813" extrusionOk="0">
                <a:moveTo>
                  <a:pt x="19050" y="21813"/>
                </a:moveTo>
                <a:lnTo>
                  <a:pt x="4572" y="21813"/>
                </a:lnTo>
                <a:cubicBezTo>
                  <a:pt x="2048" y="21813"/>
                  <a:pt x="0" y="19765"/>
                  <a:pt x="0" y="17241"/>
                </a:cubicBezTo>
                <a:lnTo>
                  <a:pt x="0" y="4573"/>
                </a:lnTo>
                <a:cubicBezTo>
                  <a:pt x="0" y="2048"/>
                  <a:pt x="2048" y="1"/>
                  <a:pt x="4572" y="1"/>
                </a:cubicBezTo>
                <a:lnTo>
                  <a:pt x="19050" y="1"/>
                </a:lnTo>
                <a:cubicBezTo>
                  <a:pt x="21574" y="1"/>
                  <a:pt x="23622" y="2048"/>
                  <a:pt x="23622" y="4573"/>
                </a:cubicBezTo>
                <a:lnTo>
                  <a:pt x="23622" y="17241"/>
                </a:lnTo>
                <a:cubicBezTo>
                  <a:pt x="23622" y="19765"/>
                  <a:pt x="21574" y="21813"/>
                  <a:pt x="19050" y="21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1" name="Google Shape;1761;p47">
            <a:extLst>
              <a:ext uri="{FF2B5EF4-FFF2-40B4-BE49-F238E27FC236}">
                <a16:creationId xmlns:a16="http://schemas.microsoft.com/office/drawing/2014/main" id="{2633B87E-9EE7-4077-856C-4991534A0CD9}"/>
              </a:ext>
            </a:extLst>
          </p:cNvPr>
          <p:cNvSpPr/>
          <p:nvPr/>
        </p:nvSpPr>
        <p:spPr>
          <a:xfrm>
            <a:off x="5214913" y="2427259"/>
            <a:ext cx="348254" cy="757504"/>
          </a:xfrm>
          <a:custGeom>
            <a:avLst/>
            <a:gdLst/>
            <a:ahLst/>
            <a:cxnLst/>
            <a:rect l="l" t="t" r="r" b="b"/>
            <a:pathLst>
              <a:path w="8359" h="18182" extrusionOk="0">
                <a:moveTo>
                  <a:pt x="2834" y="1"/>
                </a:moveTo>
                <a:lnTo>
                  <a:pt x="1739" y="1001"/>
                </a:lnTo>
                <a:lnTo>
                  <a:pt x="0" y="3525"/>
                </a:lnTo>
                <a:lnTo>
                  <a:pt x="453" y="5442"/>
                </a:lnTo>
                <a:lnTo>
                  <a:pt x="2215" y="2906"/>
                </a:lnTo>
                <a:lnTo>
                  <a:pt x="5072" y="14776"/>
                </a:lnTo>
                <a:lnTo>
                  <a:pt x="3286" y="16408"/>
                </a:lnTo>
                <a:lnTo>
                  <a:pt x="3715" y="18182"/>
                </a:lnTo>
                <a:lnTo>
                  <a:pt x="8358" y="13919"/>
                </a:lnTo>
                <a:lnTo>
                  <a:pt x="7930" y="12145"/>
                </a:lnTo>
                <a:lnTo>
                  <a:pt x="6144" y="13788"/>
                </a:lnTo>
                <a:lnTo>
                  <a:pt x="283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34" name="Google Shape;1766;p47">
            <a:extLst>
              <a:ext uri="{FF2B5EF4-FFF2-40B4-BE49-F238E27FC236}">
                <a16:creationId xmlns:a16="http://schemas.microsoft.com/office/drawing/2014/main" id="{7AE2337A-6E27-4DD8-8324-E1E2680C4D7B}"/>
              </a:ext>
            </a:extLst>
          </p:cNvPr>
          <p:cNvSpPr/>
          <p:nvPr/>
        </p:nvSpPr>
        <p:spPr>
          <a:xfrm>
            <a:off x="6677145" y="2119521"/>
            <a:ext cx="399833" cy="699051"/>
          </a:xfrm>
          <a:custGeom>
            <a:avLst/>
            <a:gdLst/>
            <a:ahLst/>
            <a:cxnLst/>
            <a:rect l="l" t="t" r="r" b="b"/>
            <a:pathLst>
              <a:path w="9597" h="16779" extrusionOk="0">
                <a:moveTo>
                  <a:pt x="1614" y="1"/>
                </a:moveTo>
                <a:cubicBezTo>
                  <a:pt x="1568" y="1"/>
                  <a:pt x="1523" y="1"/>
                  <a:pt x="1477" y="2"/>
                </a:cubicBezTo>
                <a:cubicBezTo>
                  <a:pt x="1012" y="26"/>
                  <a:pt x="512" y="121"/>
                  <a:pt x="0" y="288"/>
                </a:cubicBezTo>
                <a:lnTo>
                  <a:pt x="429" y="2372"/>
                </a:lnTo>
                <a:cubicBezTo>
                  <a:pt x="905" y="2086"/>
                  <a:pt x="1369" y="1907"/>
                  <a:pt x="1822" y="1824"/>
                </a:cubicBezTo>
                <a:cubicBezTo>
                  <a:pt x="1986" y="1794"/>
                  <a:pt x="2152" y="1779"/>
                  <a:pt x="2318" y="1779"/>
                </a:cubicBezTo>
                <a:cubicBezTo>
                  <a:pt x="2609" y="1779"/>
                  <a:pt x="2899" y="1824"/>
                  <a:pt x="3179" y="1907"/>
                </a:cubicBezTo>
                <a:cubicBezTo>
                  <a:pt x="3822" y="2086"/>
                  <a:pt x="4382" y="2503"/>
                  <a:pt x="4882" y="3122"/>
                </a:cubicBezTo>
                <a:cubicBezTo>
                  <a:pt x="5382" y="3753"/>
                  <a:pt x="5715" y="4467"/>
                  <a:pt x="5882" y="5289"/>
                </a:cubicBezTo>
                <a:cubicBezTo>
                  <a:pt x="5977" y="5777"/>
                  <a:pt x="5989" y="6265"/>
                  <a:pt x="5906" y="6729"/>
                </a:cubicBezTo>
                <a:cubicBezTo>
                  <a:pt x="5834" y="7182"/>
                  <a:pt x="5632" y="7718"/>
                  <a:pt x="5322" y="8325"/>
                </a:cubicBezTo>
                <a:cubicBezTo>
                  <a:pt x="5156" y="8646"/>
                  <a:pt x="4739" y="9361"/>
                  <a:pt x="4072" y="10456"/>
                </a:cubicBezTo>
                <a:cubicBezTo>
                  <a:pt x="3405" y="11540"/>
                  <a:pt x="2882" y="12409"/>
                  <a:pt x="2501" y="13064"/>
                </a:cubicBezTo>
                <a:lnTo>
                  <a:pt x="2846" y="14802"/>
                </a:lnTo>
                <a:lnTo>
                  <a:pt x="9597" y="16778"/>
                </a:lnTo>
                <a:lnTo>
                  <a:pt x="9251" y="15040"/>
                </a:lnTo>
                <a:lnTo>
                  <a:pt x="4227" y="13575"/>
                </a:lnTo>
                <a:cubicBezTo>
                  <a:pt x="5049" y="12218"/>
                  <a:pt x="5680" y="11159"/>
                  <a:pt x="6132" y="10397"/>
                </a:cubicBezTo>
                <a:cubicBezTo>
                  <a:pt x="6573" y="9635"/>
                  <a:pt x="6834" y="9182"/>
                  <a:pt x="6918" y="9015"/>
                </a:cubicBezTo>
                <a:cubicBezTo>
                  <a:pt x="7192" y="8372"/>
                  <a:pt x="7358" y="7801"/>
                  <a:pt x="7406" y="7289"/>
                </a:cubicBezTo>
                <a:cubicBezTo>
                  <a:pt x="7465" y="6777"/>
                  <a:pt x="7418" y="6206"/>
                  <a:pt x="7299" y="5575"/>
                </a:cubicBezTo>
                <a:cubicBezTo>
                  <a:pt x="7037" y="4253"/>
                  <a:pt x="6489" y="3098"/>
                  <a:pt x="5680" y="2110"/>
                </a:cubicBezTo>
                <a:cubicBezTo>
                  <a:pt x="4870" y="1133"/>
                  <a:pt x="3906" y="479"/>
                  <a:pt x="2810" y="157"/>
                </a:cubicBezTo>
                <a:cubicBezTo>
                  <a:pt x="2435" y="50"/>
                  <a:pt x="2030" y="1"/>
                  <a:pt x="161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5" name="Google Shape;1771;p47">
            <a:extLst>
              <a:ext uri="{FF2B5EF4-FFF2-40B4-BE49-F238E27FC236}">
                <a16:creationId xmlns:a16="http://schemas.microsoft.com/office/drawing/2014/main" id="{453A3406-F7CB-41D9-ABE8-0D4545C731BB}"/>
              </a:ext>
            </a:extLst>
          </p:cNvPr>
          <p:cNvSpPr/>
          <p:nvPr/>
        </p:nvSpPr>
        <p:spPr>
          <a:xfrm>
            <a:off x="6211432" y="3594914"/>
            <a:ext cx="544962" cy="490231"/>
          </a:xfrm>
          <a:custGeom>
            <a:avLst/>
            <a:gdLst/>
            <a:ahLst/>
            <a:cxnLst/>
            <a:rect l="l" t="t" r="r" b="b"/>
            <a:pathLst>
              <a:path w="15229" h="12103" extrusionOk="0">
                <a:moveTo>
                  <a:pt x="9930" y="0"/>
                </a:moveTo>
                <a:lnTo>
                  <a:pt x="8704" y="1310"/>
                </a:lnTo>
                <a:cubicBezTo>
                  <a:pt x="9418" y="1322"/>
                  <a:pt x="10037" y="1358"/>
                  <a:pt x="10561" y="1441"/>
                </a:cubicBezTo>
                <a:cubicBezTo>
                  <a:pt x="11085" y="1512"/>
                  <a:pt x="11549" y="1620"/>
                  <a:pt x="11942" y="1762"/>
                </a:cubicBezTo>
                <a:cubicBezTo>
                  <a:pt x="12657" y="2024"/>
                  <a:pt x="13061" y="2370"/>
                  <a:pt x="13157" y="2810"/>
                </a:cubicBezTo>
                <a:cubicBezTo>
                  <a:pt x="13264" y="3251"/>
                  <a:pt x="13061" y="3739"/>
                  <a:pt x="12538" y="4298"/>
                </a:cubicBezTo>
                <a:cubicBezTo>
                  <a:pt x="12026" y="4834"/>
                  <a:pt x="11454" y="5191"/>
                  <a:pt x="10811" y="5346"/>
                </a:cubicBezTo>
                <a:cubicBezTo>
                  <a:pt x="10575" y="5399"/>
                  <a:pt x="10337" y="5425"/>
                  <a:pt x="10094" y="5425"/>
                </a:cubicBezTo>
                <a:cubicBezTo>
                  <a:pt x="9675" y="5425"/>
                  <a:pt x="9244" y="5345"/>
                  <a:pt x="8799" y="5179"/>
                </a:cubicBezTo>
                <a:lnTo>
                  <a:pt x="7513" y="4715"/>
                </a:lnTo>
                <a:lnTo>
                  <a:pt x="6382" y="5918"/>
                </a:lnTo>
                <a:lnTo>
                  <a:pt x="7608" y="6370"/>
                </a:lnTo>
                <a:cubicBezTo>
                  <a:pt x="8382" y="6656"/>
                  <a:pt x="8823" y="7049"/>
                  <a:pt x="8906" y="7573"/>
                </a:cubicBezTo>
                <a:cubicBezTo>
                  <a:pt x="9013" y="8085"/>
                  <a:pt x="8763" y="8668"/>
                  <a:pt x="8168" y="9299"/>
                </a:cubicBezTo>
                <a:cubicBezTo>
                  <a:pt x="7513" y="9990"/>
                  <a:pt x="6787" y="10430"/>
                  <a:pt x="5977" y="10633"/>
                </a:cubicBezTo>
                <a:cubicBezTo>
                  <a:pt x="5680" y="10702"/>
                  <a:pt x="5379" y="10737"/>
                  <a:pt x="5072" y="10737"/>
                </a:cubicBezTo>
                <a:cubicBezTo>
                  <a:pt x="4541" y="10737"/>
                  <a:pt x="3995" y="10634"/>
                  <a:pt x="3429" y="10430"/>
                </a:cubicBezTo>
                <a:cubicBezTo>
                  <a:pt x="2917" y="10240"/>
                  <a:pt x="2477" y="10002"/>
                  <a:pt x="2120" y="9716"/>
                </a:cubicBezTo>
                <a:cubicBezTo>
                  <a:pt x="1762" y="9418"/>
                  <a:pt x="1500" y="9085"/>
                  <a:pt x="1334" y="8704"/>
                </a:cubicBezTo>
                <a:lnTo>
                  <a:pt x="0" y="10121"/>
                </a:lnTo>
                <a:cubicBezTo>
                  <a:pt x="334" y="10478"/>
                  <a:pt x="691" y="10787"/>
                  <a:pt x="1072" y="11037"/>
                </a:cubicBezTo>
                <a:cubicBezTo>
                  <a:pt x="1453" y="11299"/>
                  <a:pt x="1870" y="11514"/>
                  <a:pt x="2310" y="11680"/>
                </a:cubicBezTo>
                <a:cubicBezTo>
                  <a:pt x="3094" y="11963"/>
                  <a:pt x="3866" y="12103"/>
                  <a:pt x="4628" y="12103"/>
                </a:cubicBezTo>
                <a:cubicBezTo>
                  <a:pt x="5149" y="12103"/>
                  <a:pt x="5666" y="12037"/>
                  <a:pt x="6180" y="11907"/>
                </a:cubicBezTo>
                <a:cubicBezTo>
                  <a:pt x="7442" y="11585"/>
                  <a:pt x="8573" y="10883"/>
                  <a:pt x="9585" y="9823"/>
                </a:cubicBezTo>
                <a:cubicBezTo>
                  <a:pt x="10240" y="9120"/>
                  <a:pt x="10597" y="8466"/>
                  <a:pt x="10656" y="7858"/>
                </a:cubicBezTo>
                <a:cubicBezTo>
                  <a:pt x="10716" y="7239"/>
                  <a:pt x="10478" y="6739"/>
                  <a:pt x="9942" y="6334"/>
                </a:cubicBezTo>
                <a:lnTo>
                  <a:pt x="9942" y="6334"/>
                </a:lnTo>
                <a:cubicBezTo>
                  <a:pt x="10087" y="6348"/>
                  <a:pt x="10230" y="6355"/>
                  <a:pt x="10373" y="6355"/>
                </a:cubicBezTo>
                <a:cubicBezTo>
                  <a:pt x="10984" y="6355"/>
                  <a:pt x="11580" y="6233"/>
                  <a:pt x="12168" y="6001"/>
                </a:cubicBezTo>
                <a:cubicBezTo>
                  <a:pt x="12895" y="5703"/>
                  <a:pt x="13538" y="5263"/>
                  <a:pt x="14097" y="4668"/>
                </a:cubicBezTo>
                <a:cubicBezTo>
                  <a:pt x="14907" y="3798"/>
                  <a:pt x="15228" y="3001"/>
                  <a:pt x="15074" y="2274"/>
                </a:cubicBezTo>
                <a:cubicBezTo>
                  <a:pt x="14919" y="1536"/>
                  <a:pt x="14300" y="977"/>
                  <a:pt x="13228" y="584"/>
                </a:cubicBezTo>
                <a:cubicBezTo>
                  <a:pt x="12800" y="429"/>
                  <a:pt x="12323" y="298"/>
                  <a:pt x="11776" y="203"/>
                </a:cubicBezTo>
                <a:cubicBezTo>
                  <a:pt x="11228" y="107"/>
                  <a:pt x="10621" y="48"/>
                  <a:pt x="993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sp>
        <p:nvSpPr>
          <p:cNvPr id="41" name="网chenying0907出品 28">
            <a:extLst>
              <a:ext uri="{FF2B5EF4-FFF2-40B4-BE49-F238E27FC236}">
                <a16:creationId xmlns:a16="http://schemas.microsoft.com/office/drawing/2014/main" id="{B256DDBB-F28C-4DF5-8149-A711B4081E23}"/>
              </a:ext>
            </a:extLst>
          </p:cNvPr>
          <p:cNvSpPr txBox="1"/>
          <p:nvPr/>
        </p:nvSpPr>
        <p:spPr>
          <a:xfrm flipH="1">
            <a:off x="8785573" y="1218219"/>
            <a:ext cx="252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ru-RU" sz="1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НЕПРЕДСТАВЛЕНИЕ НЕОБХОДИМЫХ ДОКУМЕНТОВ </a:t>
            </a:r>
          </a:p>
          <a:p>
            <a:pPr algn="ctr">
              <a:defRPr/>
            </a:pPr>
            <a:r>
              <a:rPr lang="ru-RU" sz="1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ИЛИ ИХ НЕСООТВЕТСТВИЕ</a:t>
            </a:r>
            <a:endParaRPr lang="zh-CN" altLang="en-US" sz="1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2" name="网chenying0907出品 28">
            <a:extLst>
              <a:ext uri="{FF2B5EF4-FFF2-40B4-BE49-F238E27FC236}">
                <a16:creationId xmlns:a16="http://schemas.microsoft.com/office/drawing/2014/main" id="{55683DE3-9C92-4382-8292-63A0A3B67D52}"/>
              </a:ext>
            </a:extLst>
          </p:cNvPr>
          <p:cNvSpPr txBox="1"/>
          <p:nvPr/>
        </p:nvSpPr>
        <p:spPr>
          <a:xfrm flipH="1">
            <a:off x="6708822" y="4904048"/>
            <a:ext cx="243236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ru-RU" sz="18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НЕСОБЛЮДЕНИЕ СРОКОВ ПОДАЧИ ЗАЯВЛЕНИЯ</a:t>
            </a:r>
            <a:endParaRPr lang="zh-CN" altLang="en-US" sz="1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C4473B5-271F-4BEA-9E1F-1387D9836FD0}"/>
              </a:ext>
            </a:extLst>
          </p:cNvPr>
          <p:cNvSpPr txBox="1"/>
          <p:nvPr/>
        </p:nvSpPr>
        <p:spPr>
          <a:xfrm>
            <a:off x="987368" y="964891"/>
            <a:ext cx="2685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НЕСООТВЕТСТВИЕ РЕЗУЛЬТАТАМ ПРОФЕССИОНАЛЬНОЙ ДЕЯТЕЛЬНОСТИ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69D8E4-F102-4EA5-9AFE-33818FE43143}"/>
              </a:ext>
            </a:extLst>
          </p:cNvPr>
          <p:cNvSpPr txBox="1"/>
          <p:nvPr/>
        </p:nvSpPr>
        <p:spPr>
          <a:xfrm>
            <a:off x="325330" y="2541603"/>
            <a:ext cx="451159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не достигнуты показатели стабильных положительных результатов (</a:t>
            </a:r>
            <a:r>
              <a:rPr lang="ru-RU" b="1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первая категория</a:t>
            </a:r>
            <a:r>
              <a:rPr lang="ru-RU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)</a:t>
            </a:r>
            <a:r>
              <a:rPr lang="ru-RU" b="1" dirty="0">
                <a:solidFill>
                  <a:srgbClr val="0070C0"/>
                </a:solidFill>
                <a:latin typeface="+mj-lt"/>
                <a:cs typeface="Calibri" panose="020F0502020204030204" pitchFamily="34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не продемонстрированы результаты, свидетельствующие о наличии у педагога собственного метода работы (</a:t>
            </a:r>
            <a:r>
              <a:rPr lang="ru-RU" b="1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высшая категория</a:t>
            </a:r>
            <a:r>
              <a:rPr lang="ru-RU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)</a:t>
            </a:r>
            <a:endParaRPr lang="ru-RU" b="1" dirty="0">
              <a:solidFill>
                <a:srgbClr val="0070C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70A5913-F9DE-4FE7-A3EE-E31FEEC88C14}"/>
              </a:ext>
            </a:extLst>
          </p:cNvPr>
          <p:cNvSpPr txBox="1"/>
          <p:nvPr/>
        </p:nvSpPr>
        <p:spPr>
          <a:xfrm>
            <a:off x="7752751" y="2503504"/>
            <a:ext cx="44392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4D4D4D"/>
                </a:solidFill>
                <a:latin typeface="+mj-lt"/>
                <a:cs typeface="Arial" panose="020B0604020202020204" pitchFamily="34" charset="0"/>
              </a:rPr>
              <a:t>педагог не предоставил доказательства своих достижений (копии приказов справки, грамоты, аналитические отчеты, результаты мониторингов учеников) или документы оформлены с нарушениями</a:t>
            </a:r>
            <a:endParaRPr lang="ru-RU" b="1" dirty="0">
              <a:solidFill>
                <a:srgbClr val="4D4D4D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46D777-D93E-453A-A33C-7846ED1C8242}"/>
              </a:ext>
            </a:extLst>
          </p:cNvPr>
          <p:cNvSpPr/>
          <p:nvPr/>
        </p:nvSpPr>
        <p:spPr>
          <a:xfrm>
            <a:off x="316831" y="4735340"/>
            <a:ext cx="5591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CC0000"/>
                </a:solidFill>
                <a:latin typeface="+mj-lt"/>
                <a:cs typeface="Arial" panose="020B0604020202020204" pitchFamily="34" charset="0"/>
              </a:rPr>
              <a:t>заявление должно быть подано в установленные сроки (обычно не позднее чем за 3 месяца до истечения срока действия имеющейся категории</a:t>
            </a:r>
            <a:endParaRPr lang="ru-RU" dirty="0">
              <a:solidFill>
                <a:srgbClr val="CC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4136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10">
            <a:extLst>
              <a:ext uri="{FF2B5EF4-FFF2-40B4-BE49-F238E27FC236}">
                <a16:creationId xmlns:a16="http://schemas.microsoft.com/office/drawing/2014/main" id="{C6CCB172-E8DB-4B1A-8DA8-04395FF58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9561134"/>
              </p:ext>
            </p:extLst>
          </p:nvPr>
        </p:nvGraphicFramePr>
        <p:xfrm>
          <a:off x="0" y="-17516"/>
          <a:ext cx="12192000" cy="644751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81829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8810171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</a:tblGrid>
              <a:tr h="46122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Критерий </a:t>
                      </a:r>
                    </a:p>
                  </a:txBody>
                  <a:tcPr marL="102921" marR="102921" marT="51460" marB="5146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Ошибки</a:t>
                      </a:r>
                    </a:p>
                  </a:txBody>
                  <a:tcPr marL="102921" marR="102921" marT="51460" marB="5146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18798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Результаты мониторингов, проводимых образовательной организацией по преподаваемому учебному предмету</a:t>
                      </a:r>
                      <a:endParaRPr lang="ru-RU" sz="1800" b="1" i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Предоставленные материалы для всестороннего анализа показателя профессиональной деятельности педагога (справка по результатам мониторингов, проводимых образовательной организацией по преподаваемому учебному предмету) </a:t>
                      </a: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дают возможности объективно установить наличие положительной динамики результатов освоения обучающимися образовательных программ: </a:t>
                      </a: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индивидуальная динамика и предметная направленность результатов не прослеживается, представленные материалы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, относящиеся к предыдущей аттестации и т.п.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1181116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Результаты мониторингов системы образования и внешних оценочных процедур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Аналитическая справка по результатам проведения ВПР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 2024/2025 уч. г.)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составлены в произвольной форме и не соответствуют рекомендуемой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(отчетам, формируемым в личном кабинете пользователя сайта ФГБУ «ФИОКО»)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2868444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обучающихся, подготовленных аттестуемым педагогом, в предметных олимпиадах </a:t>
                      </a:r>
                    </a:p>
                    <a:p>
                      <a:pPr algn="ctr"/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Выявление развития интересов, способностей к научной (интеллектуальной), творческой, физкультурно-спортивной деятельности </a:t>
                      </a:r>
                    </a:p>
                  </a:txBody>
                  <a:tcPr marL="102921" marR="102921" marT="51460" marB="514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Представленные материалы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(копии сертификатов, дипломов) </a:t>
                      </a:r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отсутствует в перечне рекомендованных олимпиад и конкурсов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на 2025/2026 учебный год, утвержденном приказом Минпросвещения РФ 31.08.2025 № 639, а также рекомендованных МОН ЛНР.</a:t>
                      </a:r>
                    </a:p>
                    <a:p>
                      <a:pPr algn="just"/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6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Материалы не соответствуют требованиям к критерию </a:t>
                      </a:r>
                      <a:r>
                        <a:rPr lang="ru-RU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(копия приказа/выписка из приказа об участии педагога в мероприятиях)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</a:tbl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03108-9192-3080-63F1-AF725E5A2A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1" y="-133009"/>
            <a:ext cx="609600" cy="6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07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10">
            <a:extLst>
              <a:ext uri="{FF2B5EF4-FFF2-40B4-BE49-F238E27FC236}">
                <a16:creationId xmlns:a16="http://schemas.microsoft.com/office/drawing/2014/main" id="{89B42219-EF17-4C89-A86A-99EB4E58DC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1850490"/>
              </p:ext>
            </p:extLst>
          </p:nvPr>
        </p:nvGraphicFramePr>
        <p:xfrm>
          <a:off x="0" y="0"/>
          <a:ext cx="12192000" cy="763544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381829">
                  <a:extLst>
                    <a:ext uri="{9D8B030D-6E8A-4147-A177-3AD203B41FA5}">
                      <a16:colId xmlns:a16="http://schemas.microsoft.com/office/drawing/2014/main" val="1060721299"/>
                    </a:ext>
                  </a:extLst>
                </a:gridCol>
                <a:gridCol w="8810171">
                  <a:extLst>
                    <a:ext uri="{9D8B030D-6E8A-4147-A177-3AD203B41FA5}">
                      <a16:colId xmlns:a16="http://schemas.microsoft.com/office/drawing/2014/main" val="3730294796"/>
                    </a:ext>
                  </a:extLst>
                </a:gridCol>
              </a:tblGrid>
              <a:tr h="43949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Критерий </a:t>
                      </a:r>
                    </a:p>
                  </a:txBody>
                  <a:tcPr marL="102921" marR="102921" marT="51460" marB="5146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Ошибки</a:t>
                      </a:r>
                    </a:p>
                  </a:txBody>
                  <a:tcPr marL="102921" marR="102921" marT="51460" marB="5146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4826020"/>
                  </a:ext>
                </a:extLst>
              </a:tr>
              <a:tr h="21543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в деятельности инновационных (экспериментальных) площадок, в разработке и реализации педагогических проектов муниципального, регионального или федерального уровней</a:t>
                      </a:r>
                      <a:endParaRPr lang="ru-RU" sz="1800" b="1" i="1" dirty="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Представленные материалы  </a:t>
                      </a:r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не относятся к содержанию показателя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 оценке не подлежат</a:t>
                      </a:r>
                      <a:endParaRPr lang="ru-RU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575992689"/>
                  </a:ext>
                </a:extLst>
              </a:tr>
              <a:tr h="946858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в конкурсах профессионального мастерства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Конкурсы педагогического мастерства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входящие в перечень профессиональных конкурсов, рекомендованные Министерством просвещения РФ, Министерством образования и науки ЛНР (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протокол № 2 от 21.03.2024  </a:t>
                      </a:r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Рекомендован Аттестационной комиссией МОН ЛНР «Перечень наград, определяющих право на установление заявленной категории на основе сведений, подтверждающих наличие у педагогических работников наград, званий, знаков отличия, сведений о награждениях за участие в профессиональных конкурсах»)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/>
                </a:tc>
                <a:extLst>
                  <a:ext uri="{0D108BD9-81ED-4DB2-BD59-A6C34878D82A}">
                    <a16:rowId xmlns:a16="http://schemas.microsoft.com/office/drawing/2014/main" val="794233698"/>
                  </a:ext>
                </a:extLst>
              </a:tr>
              <a:tr h="2472406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Презентация собственного педагогического опыта на семинарах, вебинарах, круглых столах, педагогических советах, методическом объединении, стажировках, конференциях, при реализации программ дополнительного</a:t>
                      </a: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2921" marR="102921" marT="51460" marB="514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Презентация психолого‑педагогического опыта педагога в качестве лектора 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+mj-lt"/>
                        <a:cs typeface="Calibri" panose="020F0502020204030204" pitchFamily="34" charset="0"/>
                      </a:endParaRPr>
                    </a:p>
                  </a:txBody>
                  <a:tcPr marL="102921" marR="102921" marT="51460" marB="5146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67924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D8227A-9D32-4FA6-8DBF-268E46D02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401" y="-133009"/>
            <a:ext cx="609600" cy="61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05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B6C546-1DF9-452B-914C-43ED0161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04059"/>
            <a:ext cx="10667999" cy="502523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ОСНОВНЫЕ ПАРАМЕТРЫ АНАЛИЗА УРОКА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D81129-43CF-4A33-A783-5128A8BFC9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0272" y="706582"/>
            <a:ext cx="11291455" cy="5226815"/>
          </a:xfrm>
        </p:spPr>
        <p:txBody>
          <a:bodyPr/>
          <a:lstStyle/>
          <a:p>
            <a:pPr marL="342900" indent="-342900" algn="just">
              <a:buAutoNum type="arabicPeriod"/>
            </a:pPr>
            <a:r>
              <a:rPr lang="ru-RU" b="1" dirty="0"/>
              <a:t>Целеполагание и планирование </a:t>
            </a:r>
            <a:r>
              <a:rPr lang="ru-RU" dirty="0"/>
              <a:t>(триединые цели: наличие четко сформулированных образовательных (предметные результаты), развивающих (метапредметные — УУД) и воспитательных (личностные результаты) целей. </a:t>
            </a:r>
            <a:endParaRPr lang="ru-RU" b="1" dirty="0"/>
          </a:p>
          <a:p>
            <a:pPr marL="342900" indent="-342900" algn="just">
              <a:buAutoNum type="arabicPeriod"/>
            </a:pPr>
            <a:r>
              <a:rPr lang="ru-RU" b="1" dirty="0"/>
              <a:t> Соответствие структуры урока его типу и требованиям ФГОС </a:t>
            </a:r>
            <a:r>
              <a:rPr lang="ru-RU" dirty="0"/>
              <a:t>(урок должен иметь логичную структуру, направленную на формирование универсальных учебных действий (УУД). Обязательные этапы современного урока по ФГОС:</a:t>
            </a:r>
            <a:endParaRPr lang="ru-RU" b="1" dirty="0"/>
          </a:p>
          <a:p>
            <a:pPr marL="342900" indent="-342900" algn="just">
              <a:buAutoNum type="arabicPeriod"/>
            </a:pPr>
            <a:r>
              <a:rPr lang="ru-RU" b="1" dirty="0"/>
              <a:t>Деятельность обучающихся (формирование УУД</a:t>
            </a:r>
            <a:r>
              <a:rPr lang="ru-RU" dirty="0"/>
              <a:t>) (познавательные УУД, коммуникативные УУД, регулятивные УУД, личностные УУД) </a:t>
            </a:r>
          </a:p>
          <a:p>
            <a:pPr marL="342900" indent="-342900">
              <a:buAutoNum type="arabicPeriod"/>
            </a:pPr>
            <a:r>
              <a:rPr lang="ru-RU" b="1" dirty="0"/>
              <a:t>Методы и технологии обучения </a:t>
            </a:r>
          </a:p>
          <a:p>
            <a:pPr marL="342900" indent="-342900">
              <a:buAutoNum type="arabicPeriod"/>
            </a:pPr>
            <a:r>
              <a:rPr lang="ru-RU" b="1" dirty="0"/>
              <a:t>Содержание учебного материала</a:t>
            </a:r>
          </a:p>
          <a:p>
            <a:pPr marL="342900" indent="-342900">
              <a:buAutoNum type="arabicPeriod"/>
            </a:pPr>
            <a:r>
              <a:rPr lang="ru-RU" b="1" dirty="0"/>
              <a:t>Психолого-педагогические условия</a:t>
            </a:r>
          </a:p>
          <a:p>
            <a:pPr marL="342900" indent="-342900">
              <a:buAutoNum type="arabicPeriod"/>
            </a:pPr>
            <a:r>
              <a:rPr lang="ru-RU" b="1" dirty="0"/>
              <a:t>Результативность и рефлексия</a:t>
            </a:r>
          </a:p>
          <a:p>
            <a:pPr algn="ctr"/>
            <a:r>
              <a:rPr lang="ru-RU" b="1" dirty="0"/>
              <a:t>     </a:t>
            </a:r>
          </a:p>
          <a:p>
            <a:pPr algn="ctr"/>
            <a:r>
              <a:rPr lang="ru-RU" b="1" dirty="0"/>
              <a:t>       </a:t>
            </a:r>
            <a:r>
              <a:rPr lang="ru-RU" b="1" dirty="0">
                <a:solidFill>
                  <a:srgbClr val="C00000"/>
                </a:solidFill>
              </a:rPr>
              <a:t>Учитель организовал переход ученика из состояния «я не умею» в состояние «я умею» через собственную познавательную активность</a:t>
            </a:r>
          </a:p>
          <a:p>
            <a:pPr marL="342900" indent="-342900">
              <a:buAutoNum type="arabicPeriod"/>
            </a:pPr>
            <a:endParaRPr lang="ru-RU" b="1" dirty="0"/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244F4A3-AB59-4B7C-A088-CC7469C130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81" y="-29267"/>
            <a:ext cx="1022840" cy="969173"/>
          </a:xfrm>
          <a:prstGeom prst="rect">
            <a:avLst/>
          </a:prstGeom>
        </p:spPr>
      </p:pic>
      <p:pic>
        <p:nvPicPr>
          <p:cNvPr id="11" name="Рисунок 8">
            <a:extLst>
              <a:ext uri="{FF2B5EF4-FFF2-40B4-BE49-F238E27FC236}">
                <a16:creationId xmlns:a16="http://schemas.microsoft.com/office/drawing/2014/main" id="{60B891DB-933C-4DF6-85A0-B5368CD56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1" t="12849" r="31728" b="18513"/>
          <a:stretch>
            <a:fillRect/>
          </a:stretch>
        </p:blipFill>
        <p:spPr bwMode="auto">
          <a:xfrm>
            <a:off x="408637" y="5161619"/>
            <a:ext cx="672018" cy="7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3935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3">
            <a:extLst>
              <a:ext uri="{FF2B5EF4-FFF2-40B4-BE49-F238E27FC236}">
                <a16:creationId xmlns:a16="http://schemas.microsoft.com/office/drawing/2014/main" id="{F6E80985-7431-419F-B683-12A5E970B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8"/>
          <a:stretch>
            <a:fillRect/>
          </a:stretch>
        </p:blipFill>
        <p:spPr bwMode="auto">
          <a:xfrm>
            <a:off x="28575" y="1901122"/>
            <a:ext cx="6067425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1">
            <a:extLst>
              <a:ext uri="{FF2B5EF4-FFF2-40B4-BE49-F238E27FC236}">
                <a16:creationId xmlns:a16="http://schemas.microsoft.com/office/drawing/2014/main" id="{A81BC1DF-7F65-4846-AE87-D08D83E73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964" y="55563"/>
            <a:ext cx="1104236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8096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dirty="0">
                <a:solidFill>
                  <a:srgbClr val="002060"/>
                </a:solidFill>
                <a:latin typeface="+mj-lt"/>
              </a:rPr>
              <a:t>Приказ Минпросвещения РФ 31.08.2025 № 639 «Об утверждении перечня  олимпиад и иных интеллектуальных и (или) творческих  конкурсов, мероприятий, направленных на развитие интеллектуальных и творческих способностей, способностей к занятиям физической культурой и спортом, интереса к научной (научно-исследовательской деятельности)…»</a:t>
            </a:r>
            <a:r>
              <a:rPr lang="ru-RU" altLang="ru-RU" b="1" dirty="0">
                <a:latin typeface="+mj-lt"/>
              </a:rPr>
              <a:t>… в </a:t>
            </a:r>
            <a:r>
              <a:rPr lang="ru-RU" altLang="ru-RU" sz="1700" b="1" dirty="0"/>
              <a:t>2025-2026 учебном году»</a:t>
            </a:r>
            <a:endParaRPr lang="ru-RU" altLang="ru-RU" sz="1700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D39939DB-F773-4571-A42E-563A52CC04F9}"/>
              </a:ext>
            </a:extLst>
          </p:cNvPr>
          <p:cNvSpPr txBox="1">
            <a:spLocks/>
          </p:cNvSpPr>
          <p:nvPr/>
        </p:nvSpPr>
        <p:spPr>
          <a:xfrm>
            <a:off x="193675" y="1240722"/>
            <a:ext cx="5276850" cy="660400"/>
          </a:xfrm>
        </p:spPr>
        <p:txBody>
          <a:bodyPr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Олимпиады для школьников 2026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B94A4326-58EE-4DCB-99CB-A169036FC245}"/>
              </a:ext>
            </a:extLst>
          </p:cNvPr>
          <p:cNvSpPr txBox="1">
            <a:spLocks/>
          </p:cNvSpPr>
          <p:nvPr/>
        </p:nvSpPr>
        <p:spPr>
          <a:xfrm>
            <a:off x="6110720" y="1255892"/>
            <a:ext cx="6067425" cy="822325"/>
          </a:xfrm>
          <a:prstGeom prst="rect">
            <a:avLst/>
          </a:prstGeom>
        </p:spPr>
        <p:txBody>
          <a:bodyPr anchor="ctr">
            <a:normAutofit fontScale="62500" lnSpcReduction="20000"/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rgbClr val="95A4DE"/>
              </a:buClr>
              <a:buSzPct val="160000"/>
              <a:buFont typeface="Arial" panose="020B0604020202020204" pitchFamily="34" charset="0"/>
              <a:buChar char="•"/>
              <a:defRPr sz="200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rgbClr val="95A4DE"/>
              </a:buClr>
              <a:buSzPct val="160000"/>
              <a:buFont typeface="Arial" panose="020B0604020202020204" pitchFamily="34" charset="0"/>
              <a:buChar char="•"/>
              <a:defRPr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rgbClr val="95A4DE"/>
              </a:buClr>
              <a:buSzPct val="160000"/>
              <a:buFont typeface="Arial" panose="020B0604020202020204" pitchFamily="34" charset="0"/>
              <a:buChar char="•"/>
              <a:defRPr sz="160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rgbClr val="95A4DE"/>
              </a:buClr>
              <a:buSzPct val="160000"/>
              <a:buFont typeface="Arial" panose="020B0604020202020204" pitchFamily="34" charset="0"/>
              <a:buChar char="•"/>
              <a:defRPr sz="140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Clr>
                <a:srgbClr val="95A4DE"/>
              </a:buClr>
              <a:buSzPct val="160000"/>
              <a:buFont typeface="Arial" panose="020B0604020202020204" pitchFamily="34" charset="0"/>
              <a:buChar char="•"/>
              <a:defRPr sz="1400" kern="1200" cap="all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>
                  <a:lumMod val="60000"/>
                  <a:lumOff val="40000"/>
                </a:schemeClr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>
              <a:buFont typeface="Arial" panose="020B0604020202020204" pitchFamily="34" charset="0"/>
              <a:buNone/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defTabSz="914400">
              <a:buFont typeface="Arial" panose="020B0604020202020204" pitchFamily="34" charset="0"/>
              <a:buNone/>
              <a:defRPr/>
            </a:pPr>
            <a:r>
              <a:rPr lang="ru-RU" sz="2700" b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Олимпиады и конкурсы 2025-2026 учебный год </a:t>
            </a:r>
            <a:endParaRPr lang="ru-RU" sz="27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400">
              <a:defRPr/>
            </a:pPr>
            <a:endParaRPr lang="ru-RU" dirty="0"/>
          </a:p>
        </p:txBody>
      </p:sp>
      <p:pic>
        <p:nvPicPr>
          <p:cNvPr id="9" name="Рисунок 5">
            <a:extLst>
              <a:ext uri="{FF2B5EF4-FFF2-40B4-BE49-F238E27FC236}">
                <a16:creationId xmlns:a16="http://schemas.microsoft.com/office/drawing/2014/main" id="{CDFE83ED-9B12-4897-B625-4B53011139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6"/>
          <a:stretch>
            <a:fillRect/>
          </a:stretch>
        </p:blipFill>
        <p:spPr bwMode="auto">
          <a:xfrm>
            <a:off x="6315075" y="2236787"/>
            <a:ext cx="568325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3">
            <a:extLst>
              <a:ext uri="{FF2B5EF4-FFF2-40B4-BE49-F238E27FC236}">
                <a16:creationId xmlns:a16="http://schemas.microsoft.com/office/drawing/2014/main" id="{C4ADA2BB-9C8C-4AA2-B8D8-286483C31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3408" y="3402896"/>
            <a:ext cx="3614737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">
            <a:extLst>
              <a:ext uri="{FF2B5EF4-FFF2-40B4-BE49-F238E27FC236}">
                <a16:creationId xmlns:a16="http://schemas.microsoft.com/office/drawing/2014/main" id="{94BE925D-E1F3-418B-A77D-EE9CC4083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75" y="3324315"/>
            <a:ext cx="3252787" cy="258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F33A6E4-80D4-4F2D-A32B-B0ED86DA60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" y="55563"/>
            <a:ext cx="1144952" cy="10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778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D06562-061D-40DA-8F54-BD86E116E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156" y="3339305"/>
            <a:ext cx="5989049" cy="322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8ABF1B-D0F0-496D-8FFB-3384FB670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235" y="127975"/>
            <a:ext cx="11042073" cy="775493"/>
          </a:xfrm>
        </p:spPr>
        <p:txBody>
          <a:bodyPr/>
          <a:lstStyle/>
          <a:p>
            <a:pPr algn="just"/>
            <a:r>
              <a:rPr lang="ru-RU" sz="16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Рекомендованные «Конкурсы профессионального мастерства на территории ЛНР – 2026» </a:t>
            </a:r>
            <a:b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Конкурсы для дошкольников, школьников, студентов размещены на сайте </a:t>
            </a:r>
            <a:b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6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ГБОУ ДПО ЛНР “Луганский институт развития образования” по ссылке: </a:t>
            </a:r>
            <a: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https://liro.su/konkursy/</a:t>
            </a:r>
            <a:br>
              <a:rPr lang="ru-RU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ru-RU" sz="1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CDAA77-97CC-4C61-B233-70A1FE236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1215"/>
            <a:ext cx="5588000" cy="237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DF896A-28FB-4B3D-9BE5-68B0970FB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7893" y="3206375"/>
            <a:ext cx="6304107" cy="336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3">
            <a:extLst>
              <a:ext uri="{FF2B5EF4-FFF2-40B4-BE49-F238E27FC236}">
                <a16:creationId xmlns:a16="http://schemas.microsoft.com/office/drawing/2014/main" id="{F6DA0F3C-2F75-4514-83F3-AF10EE0A41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0" t="37247" r="3317"/>
          <a:stretch/>
        </p:blipFill>
        <p:spPr bwMode="auto">
          <a:xfrm>
            <a:off x="5497431" y="1291216"/>
            <a:ext cx="6695602" cy="2405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664B64-9210-4307-AE17-A9D2D5D124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73763" cy="10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10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BA0B6F-5258-479C-87B7-C806E675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61" y="106995"/>
            <a:ext cx="6531748" cy="1361587"/>
          </a:xfrm>
        </p:spPr>
        <p:txBody>
          <a:bodyPr/>
          <a:lstStyle/>
          <a:p>
            <a:pPr algn="ctr">
              <a:defRPr/>
            </a:pPr>
            <a:r>
              <a:rPr lang="ru-RU" sz="1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 ЗАВИСИМОСТИ ОТ ПОКАЗАТЕЛЕЙ ДЕЯТЕЛЬНОСТИ И КРИТЕРИЕВ ИЗУЧЕНИЯ </a:t>
            </a:r>
            <a:br>
              <a:rPr lang="ru-RU" sz="1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ru-RU" sz="1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ПОДТВЕРЖДАЮЩИМИ МАТЕРИАЛАМИ В «ПРИЛОЖЕНИЯХ» МОГУТ БЫТЬ ЗАВЕРЕННЫЕ  КОПИИ (СКАН-КОПИИ) ДОКУМЕНТОВ: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9381" y="1579418"/>
            <a:ext cx="6710516" cy="5169980"/>
          </a:xfrm>
        </p:spPr>
        <p:txBody>
          <a:bodyPr/>
          <a:lstStyle/>
          <a:p>
            <a:pPr marL="360363" lvl="1" indent="-360363" algn="just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копии приказов, справки внутреннего контроля, акты проверок;</a:t>
            </a:r>
          </a:p>
          <a:p>
            <a:pPr marL="360363" lvl="1" indent="-360363" algn="just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выписки из протоколов заседаний педагогического совета, материалов методического объединения, творческих групп;</a:t>
            </a:r>
          </a:p>
          <a:p>
            <a:pPr marL="360363" lvl="1" indent="-360363" algn="just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материалы мероприятий, в организации и проведении, в которых принимал участие педагогический работник;</a:t>
            </a:r>
          </a:p>
          <a:p>
            <a:pPr marL="360363" lvl="1" indent="-360363" algn="just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скан-копии удостоверений, сертификатов, дипломов, грамот, полученных педагогическим работником либо обучающимися;</a:t>
            </a:r>
          </a:p>
          <a:p>
            <a:pPr marL="360363" lvl="1" indent="-360363" algn="just"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Segoe UI" panose="020B0502040204020203" pitchFamily="34" charset="0"/>
                <a:cs typeface="Segoe UI" panose="020B0502040204020203" pitchFamily="34" charset="0"/>
              </a:rPr>
              <a:t>собственные разработки, статьи, ссылки на их размещение в интернете.</a:t>
            </a:r>
          </a:p>
          <a:p>
            <a:pPr marL="0" lvl="1" indent="0" algn="ctr">
              <a:buNone/>
              <a:defRPr/>
            </a:pPr>
            <a:r>
              <a:rPr lang="ru-RU" sz="2000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Динамика в межаттестационный период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102E2E-A47F-D73D-ED78-8201E8E17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4" y="24744"/>
            <a:ext cx="1211455" cy="11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161" y="199767"/>
            <a:ext cx="6666271" cy="2572929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 ЭТОМ СЛЕДУЕТ УЧЕСТЬ, ЧТО СЛИШКОМ БОЛЬШОЕ КОЛИЧЕСТВО МАЛОИНФОРМАТИВНЫХ МАТЕРИАЛОВ МОЖЕТ СУЩЕСТВЕННО ЗАТРУДНИТЬ ПРОВЕДЕНИЕ ЭКСПЕРТИЗЫ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4F82F06-F3BC-9011-EC3B-D267FD069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754"/>
            <a:ext cx="1013700" cy="96051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82AB6A-FB14-413C-9B7C-727AAC7D6375}"/>
              </a:ext>
            </a:extLst>
          </p:cNvPr>
          <p:cNvSpPr/>
          <p:nvPr/>
        </p:nvSpPr>
        <p:spPr>
          <a:xfrm>
            <a:off x="124692" y="1478934"/>
            <a:ext cx="720436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 algn="just" eaLnBrk="1" hangingPunct="1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Деятельность по каждому показателю и критерию должна быть подтверждена документально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Скан-копии предоставленных документов 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заверяются подписью руководителя и печатью организации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тем самым фиксируется достоверность материалов.</a:t>
            </a:r>
          </a:p>
          <a:p>
            <a:pPr marL="360363" indent="-360363" algn="just" eaLnBrk="1" hangingPunct="1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Все материалы обязательно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должны быть 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заверены подписью руководителя и печатью образовательной организации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360363" indent="-360363" algn="just" eaLnBrk="1" hangingPunct="1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«Приложения» к самоанализу результатов профессиональной деятельности 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рекомендуется формировать 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подтверждающими материалами 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(копии приказов, выписки из протоколов, справки внутреннего контроля, акты проверок, скан-копии удостоверений, сертификатов, дипломов и т. п.).</a:t>
            </a:r>
          </a:p>
          <a:p>
            <a:pPr marL="360363" indent="-360363" algn="just" eaLnBrk="1" hangingPunct="1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«Приложения» 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рекомендуется прошить и заверить подписью руководителя и печатью образовательной организации.</a:t>
            </a:r>
          </a:p>
          <a:p>
            <a:pPr marL="360363" indent="-360363" algn="just" eaLnBrk="1" hangingPunct="1">
              <a:buFont typeface="Wingdings" panose="05000000000000000000" pitchFamily="2" charset="2"/>
              <a:buChar char="§"/>
              <a:defRPr/>
            </a:pP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 желанию </a:t>
            </a:r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работник может предоставить экспертам и комиссии также дополнительные материалы.</a:t>
            </a:r>
          </a:p>
        </p:txBody>
      </p:sp>
    </p:spTree>
    <p:extLst>
      <p:ext uri="{BB962C8B-B14F-4D97-AF65-F5344CB8AC3E}">
        <p14:creationId xmlns:p14="http://schemas.microsoft.com/office/powerpoint/2010/main" val="121066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BD652-9D84-4F6A-89D7-765EF143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17" y="161779"/>
            <a:ext cx="6497783" cy="683348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2060"/>
                </a:solidFill>
              </a:rPr>
              <a:t>ИТОГОВАЯ УПРАВЛЕНЧЕСКАЯ ФОРМУЛА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C7AD7A-8F0F-4959-8BB8-9AAFA95BB2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9489" y="1468582"/>
            <a:ext cx="6740237" cy="443345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C00000"/>
                </a:solidFill>
              </a:rPr>
              <a:t>АТТЕСТАЦИЯ</a:t>
            </a:r>
            <a:r>
              <a:rPr lang="ru-RU" dirty="0"/>
              <a:t> = НЕ ПАПКА + НЕ ГРАМОТЫ + НЕ ФОРМАЛЬНАЯ ПРОЦЕДУРА.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>
              <a:solidFill>
                <a:srgbClr val="C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C00000"/>
                </a:solidFill>
              </a:rPr>
              <a:t>АТТЕСТАЦИЯ</a:t>
            </a:r>
            <a:r>
              <a:rPr lang="ru-RU" dirty="0"/>
              <a:t> = РЕЗУЛЬТАТЫ + АНАЛИЗ + ДОКАЗАТЕЛЬНОСТЬ + ПРОФЕССИОНАЛЬНАЯ РЕФЛЕКСИЯ + РАЗВИТИЕ.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C00000"/>
                </a:solidFill>
              </a:rPr>
              <a:t>«УВИДЕТЬ РЕЗУЛЬТАТ </a:t>
            </a:r>
            <a:r>
              <a:rPr lang="ru-RU" dirty="0"/>
              <a:t>→ ПОМОЧЬ ЕГО ОСМЫСЛИТЬ → ОБЕСПЕЧИТЬ ДОКАЗАТЕЛЬНОСТЬ → СОПРОВОДИТЬ ПРОЦЕДУРУ → ИСПОЛЬЗОВАТЬ РЕЗУЛЬТАТ ДЛЯ РАЗВИТИЯ».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69302F-F2CB-49F7-9822-38CF1345FB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4952" cy="108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89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8DF32A-D165-40DA-AAE8-A6E9579E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870" y="3854017"/>
            <a:ext cx="9736593" cy="1846659"/>
          </a:xfrm>
        </p:spPr>
        <p:txBody>
          <a:bodyPr/>
          <a:lstStyle/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кв. Ватутина, д. 15А, г. Луганск, г.о. город Луганск, </a:t>
            </a:r>
            <a:b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Луганская Народная Республика, 291034</a:t>
            </a:r>
            <a:b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тел./факс 8(8572) 63-17-88, 50-08-55, </a:t>
            </a:r>
            <a:b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e-</a:t>
            </a:r>
            <a:r>
              <a:rPr lang="ru-RU" sz="2400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mail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lugrcpk@mail.ru, </a:t>
            </a:r>
            <a:b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сайт: </a:t>
            </a:r>
            <a:r>
              <a:rPr lang="ru-RU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</a:t>
            </a:r>
            <a:r>
              <a:rPr lang="ru-RU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://l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</a:t>
            </a:r>
            <a:r>
              <a:rPr lang="ru-RU" sz="2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ro.</a:t>
            </a:r>
            <a:r>
              <a:rPr lang="ru-RU" sz="2400" u="sng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</a:t>
            </a:r>
            <a:endParaRPr lang="en-US" sz="2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DC275DE-94DB-2A72-D6FC-7641BED8DE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4512" y="477679"/>
            <a:ext cx="1602975" cy="16029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0B3A8B-4338-84D1-9155-C697DBA8CC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483" y="174017"/>
            <a:ext cx="2012215" cy="190663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008A6E-B5C4-2D82-1E87-320C361E9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5996" y="188776"/>
            <a:ext cx="2882519" cy="22771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442773-FA66-4FD5-86FB-040B74C3DE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7716" y="2343911"/>
            <a:ext cx="987747" cy="98774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DB0AC14-9A36-42CD-8880-231F297C8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59" y="2266205"/>
            <a:ext cx="1131439" cy="113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BBF4F54-4D6F-41EE-B774-F807B0B338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21535" y="2200219"/>
            <a:ext cx="1131439" cy="113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1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23042"/>
      </a:accent1>
      <a:accent2>
        <a:srgbClr val="3578AF"/>
      </a:accent2>
      <a:accent3>
        <a:srgbClr val="C4C4C4"/>
      </a:accent3>
      <a:accent4>
        <a:srgbClr val="A80B22"/>
      </a:accent4>
      <a:accent5>
        <a:srgbClr val="E2E2E2"/>
      </a:accent5>
      <a:accent6>
        <a:srgbClr val="2A6187"/>
      </a:accent6>
      <a:hlink>
        <a:srgbClr val="0563C1"/>
      </a:hlink>
      <a:folHlink>
        <a:srgbClr val="954F72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rter Template_Heritage Month Presentation" id="{910467CA-E581-43CB-A3F9-242953556B2E}" vid="{325629C9-8C54-4982-A5E7-91DBF3E63BF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80AD4D6-2712-4EC3-A727-A5652AD67F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3ACE82-BD1C-4CC4-B9C6-7097502B70B7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A704BC66-A771-492B-8E79-E3C5E33B7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Starter Template_Heritage Month Presentation</Template>
  <TotalTime>0</TotalTime>
  <Words>1872</Words>
  <Application>Microsoft Office PowerPoint</Application>
  <PresentationFormat>Широкоэкранный</PresentationFormat>
  <Paragraphs>184</Paragraphs>
  <Slides>21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Segoe UI</vt:lpstr>
      <vt:lpstr>Wingdings</vt:lpstr>
      <vt:lpstr>Office Theme</vt:lpstr>
      <vt:lpstr>СИСТЕМНОЕ СОПРОВОЖДЕНИЕ АТТЕСТАЦИИ ПЕДАГОГИЧЕСКИХ РАБОТНИКОВ:  УПРАВЛЕНЧЕСКИЕ ПРАКТИКИ ЗАМЕСТИТЕЛЯ ДИРЕКТОРА И АНАЛИЗ ТИПИЧНЫХ ОШИБОК</vt:lpstr>
      <vt:lpstr>Аттестация –  управленческий инструмент</vt:lpstr>
      <vt:lpstr>Официальный сайт МОН ЛНР </vt:lpstr>
      <vt:lpstr>Презентация PowerPoint</vt:lpstr>
      <vt:lpstr>НОРМАТИВНЫЕ ДОКУМЕНТЫ </vt:lpstr>
      <vt:lpstr>ПРИКАЗ МИНИСТЕРСТВА ПРОСВЕЩЕНИЯ РОССИЙСКОЙ ФЕДЕРАЦИИ  ОТ 24 МАРТА 2023 ГОДА № 196  (вступил в силу с 1 сентября 2023 года, действует до 31 августа 2029 года)</vt:lpstr>
      <vt:lpstr>ПОРЯДОК ПРОВЕДЕНИЯ АТТЕСТАЦИИ ПЕДАГОГИЧЕСКИХ РАБОТНИКОВ ОРГАНИЗАЦИЙ, ОСУЩЕСТВЛЯЮЩИХ ОБРАЗОВАТЕЛЬНУЮ ДЕЯТЕЛЬНОСТЬ (II – IV разделы) </vt:lpstr>
      <vt:lpstr>ДВЕ ПРОЦЕДУРЫ – ДВА РАЗНЫХ УПРАВЛЕНЧЕСКИХ АЛГОРИТМА</vt:lpstr>
      <vt:lpstr>ТИПИЧНЫЕ ОШИБКИ ОБРАЗОВАТЕЛЬНЫХ ОРГАНИЗАЦИЙ </vt:lpstr>
      <vt:lpstr>Презентация PowerPoint</vt:lpstr>
      <vt:lpstr>Презентация PowerPoint</vt:lpstr>
      <vt:lpstr>ОСНОВНЫЕ ПРИЧИНЫ, ПО КОТОРЫМ АТТЕСТАЦИОННАЯ КОМИССИЯ МОЖЕТ ПРИНЯТЬ РЕШЕНИЕ ОБ ОТКАЗЕ</vt:lpstr>
      <vt:lpstr>Презентация PowerPoint</vt:lpstr>
      <vt:lpstr>Презентация PowerPoint</vt:lpstr>
      <vt:lpstr>ОСНОВНЫЕ ПАРАМЕТРЫ АНАЛИЗА УРОКА</vt:lpstr>
      <vt:lpstr>Презентация PowerPoint</vt:lpstr>
      <vt:lpstr>Рекомендованные «Конкурсы профессионального мастерства на территории ЛНР – 2026»  Конкурсы для дошкольников, школьников, студентов размещены на сайте  ГБОУ ДПО ЛНР “Луганский институт развития образования” по ссылке: https://liro.su/konkursy/ </vt:lpstr>
      <vt:lpstr>В ЗАВИСИМОСТИ ОТ ПОКАЗАТЕЛЕЙ ДЕЯТЕЛЬНОСТИ И КРИТЕРИЕВ ИЗУЧЕНИЯ  ПОДТВЕРЖДАЮЩИМИ МАТЕРИАЛАМИ В «ПРИЛОЖЕНИЯХ» МОГУТ БЫТЬ ЗАВЕРЕННЫЕ  КОПИИ (СКАН-КОПИИ) ДОКУМЕНТОВ:</vt:lpstr>
      <vt:lpstr>ПРИ ЭТОМ СЛЕДУЕТ УЧЕСТЬ, ЧТО СЛИШКОМ БОЛЬШОЕ КОЛИЧЕСТВО МАЛОИНФОРМАТИВНЫХ МАТЕРИАЛОВ МОЖЕТ СУЩЕСТВЕННО ЗАТРУДНИТЬ ПРОВЕДЕНИЕ ЭКСПЕРТИЗЫ</vt:lpstr>
      <vt:lpstr>ИТОГОВАЯ УПРАВЛЕНЧЕСКАЯ ФОРМУЛА</vt:lpstr>
      <vt:lpstr>кв. Ватутина, д. 15А, г. Луганск, г.о. город Луганск,  Луганская Народная Республика, 291034 тел./факс 8(8572) 63-17-88, 50-08-55,  e-mail: lugrcpk@mail.ru,  сайт: https://liro.su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2021-02-18T07:10:18Z</dcterms:created>
  <dcterms:modified xsi:type="dcterms:W3CDTF">2026-09-03T10:58:58Z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